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さわらびゴシック" panose="020B0600070205080204" charset="-128"/>
      <p:regular r:id="rId17"/>
    </p:embeddedFont>
    <p:embeddedFont>
      <p:font typeface="セザンヌ Bold" panose="020B0600070205080204" charset="-128"/>
      <p:regular r:id="rId18"/>
    </p:embeddedFont>
    <p:embeddedFont>
      <p:font typeface="Calibri" panose="020F0502020204030204" pitchFamily="34" charset="0"/>
      <p:regular r:id="rId19"/>
      <p:bold r:id="rId20"/>
      <p:italic r:id="rId21"/>
      <p:boldItalic r:id="rId22"/>
    </p:embeddedFont>
    <p:embeddedFont>
      <p:font typeface="セザンヌ Medium" panose="020B0600070205080204" charset="-128"/>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542" autoAdjust="0"/>
    <p:restoredTop sz="73963" autoAdjust="0"/>
  </p:normalViewPr>
  <p:slideViewPr>
    <p:cSldViewPr>
      <p:cViewPr varScale="1">
        <p:scale>
          <a:sx n="30" d="100"/>
          <a:sy n="30" d="100"/>
        </p:scale>
        <p:origin x="66"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2922E-4507-4BA7-83D6-77324FEC2234}" type="datetimeFigureOut">
              <a:rPr kumimoji="1" lang="ja-JP" altLang="en-US" smtClean="0"/>
              <a:t>2025/6/3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496C2-3F8B-4135-8662-D1F76190BEE4}" type="slidenum">
              <a:rPr kumimoji="1" lang="ja-JP" altLang="en-US" smtClean="0"/>
              <a:t>‹#›</a:t>
            </a:fld>
            <a:endParaRPr kumimoji="1" lang="ja-JP" altLang="en-US"/>
          </a:p>
        </p:txBody>
      </p:sp>
    </p:spTree>
    <p:extLst>
      <p:ext uri="{BB962C8B-B14F-4D97-AF65-F5344CB8AC3E}">
        <p14:creationId xmlns:p14="http://schemas.microsoft.com/office/powerpoint/2010/main" val="17480208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8496C2-3F8B-4135-8662-D1F76190BEE4}" type="slidenum">
              <a:rPr kumimoji="1" lang="ja-JP" altLang="en-US" smtClean="0"/>
              <a:t>1</a:t>
            </a:fld>
            <a:endParaRPr kumimoji="1" lang="ja-JP" altLang="en-US"/>
          </a:p>
        </p:txBody>
      </p:sp>
    </p:spTree>
    <p:extLst>
      <p:ext uri="{BB962C8B-B14F-4D97-AF65-F5344CB8AC3E}">
        <p14:creationId xmlns:p14="http://schemas.microsoft.com/office/powerpoint/2010/main" val="85227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hyperlink" Target="https://www.dinf.ne.jp/doc/japanese/prdl/jsrd/norma/n248/n248_07.html#:~:text=%E3%81%93%E3%81%AE%E8%80%83%E3%81%88%E6%96%B9%E3%81%AF%E3%80%81%E4%BC%81%E6%A5%AD%E3%81%AE,%E3%81%95%E3%82%8C%E3%81%9F%EF%BC%95%EF%BC%90%EF%BC%98%E6%9D%A1%E3%81%A7%E3%81%99%E3%80%82"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autumn-tec.co.jp/webjis/index.asp" TargetMode="External"/><Relationship Id="rId5" Type="http://schemas.openxmlformats.org/officeDocument/2006/relationships/hyperlink" Target="https://ja.wikipedia.org/wiki/%E3%83%AA%E3%83%8F%E3%83%93%E3%83%AA%E3%83%86%E3%83%BC%E3%82%B7%E3%83%A7%E3%83%B3%E6%B3%95%E7%AC%AC508%E6%9D%A1" TargetMode="External"/><Relationship Id="rId4" Type="http://schemas.openxmlformats.org/officeDocument/2006/relationships/hyperlink" Target="https://eleminist.com/article/307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gov-online.go.jp/useful/article/202310/2.html#firstSection" TargetMode="External"/><Relationship Id="rId5" Type="http://schemas.openxmlformats.org/officeDocument/2006/relationships/hyperlink" Target="https://www.digital.go.jp/assets/contents/node/basic_page/field_ref_resources/08ed88e1-d622-43cb-900b-84957ab87826/590253d4/20230124_introduction_to_weba11y.pdf" TargetMode="External"/><Relationship Id="rId4" Type="http://schemas.openxmlformats.org/officeDocument/2006/relationships/hyperlink" Target="https://www.digital.go.jp/resources/introduction-to-web-accessibility-guideboo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3">
              <a:alphaModFix amt="41000"/>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1188992" y="1114033"/>
            <a:ext cx="15763451" cy="8303151"/>
            <a:chOff x="0" y="0"/>
            <a:chExt cx="4432689" cy="2334850"/>
          </a:xfrm>
        </p:grpSpPr>
        <p:sp>
          <p:nvSpPr>
            <p:cNvPr id="4" name="Freeform 4"/>
            <p:cNvSpPr/>
            <p:nvPr/>
          </p:nvSpPr>
          <p:spPr>
            <a:xfrm>
              <a:off x="0" y="0"/>
              <a:ext cx="4432690" cy="2334850"/>
            </a:xfrm>
            <a:custGeom>
              <a:avLst/>
              <a:gdLst/>
              <a:ahLst/>
              <a:cxnLst/>
              <a:rect l="l" t="t" r="r" b="b"/>
              <a:pathLst>
                <a:path w="4432690" h="2334850">
                  <a:moveTo>
                    <a:pt x="0" y="0"/>
                  </a:moveTo>
                  <a:lnTo>
                    <a:pt x="4432690" y="0"/>
                  </a:lnTo>
                  <a:lnTo>
                    <a:pt x="4432690" y="2334850"/>
                  </a:lnTo>
                  <a:lnTo>
                    <a:pt x="0" y="2334850"/>
                  </a:lnTo>
                  <a:close/>
                </a:path>
              </a:pathLst>
            </a:custGeom>
            <a:solidFill>
              <a:srgbClr val="92BAC2">
                <a:alpha val="74902"/>
              </a:srgbClr>
            </a:solidFill>
          </p:spPr>
        </p:sp>
        <p:sp>
          <p:nvSpPr>
            <p:cNvPr id="5" name="TextBox 5"/>
            <p:cNvSpPr txBox="1"/>
            <p:nvPr/>
          </p:nvSpPr>
          <p:spPr>
            <a:xfrm>
              <a:off x="0" y="-47625"/>
              <a:ext cx="4432689" cy="238247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397854" y="2517996"/>
            <a:ext cx="12613546" cy="3989169"/>
          </a:xfrm>
          <a:prstGeom prst="rect">
            <a:avLst/>
          </a:prstGeom>
        </p:spPr>
        <p:txBody>
          <a:bodyPr wrap="square" lIns="0" tIns="0" rIns="0" bIns="0" rtlCol="0" anchor="t">
            <a:spAutoFit/>
          </a:bodyPr>
          <a:lstStyle/>
          <a:p>
            <a:pPr algn="l">
              <a:lnSpc>
                <a:spcPts val="10777"/>
              </a:lnSpc>
            </a:pPr>
            <a:r>
              <a:rPr lang="en-US" sz="7698" b="1" spc="777" dirty="0">
                <a:solidFill>
                  <a:srgbClr val="FFFFFF"/>
                </a:solidFill>
                <a:latin typeface="さわらびゴシック" panose="020B0600070205080204" charset="-128"/>
                <a:ea typeface="さわらびゴシック" panose="020B0600070205080204" charset="-128"/>
                <a:cs typeface="セザンヌ Bold"/>
                <a:sym typeface="セザンヌ Bold"/>
              </a:rPr>
              <a:t>第１０講</a:t>
            </a:r>
          </a:p>
          <a:p>
            <a:pPr algn="l">
              <a:lnSpc>
                <a:spcPts val="10777"/>
              </a:lnSpc>
            </a:pPr>
            <a:endParaRPr lang="en-US" sz="7698" b="1" spc="777" dirty="0" smtClean="0">
              <a:solidFill>
                <a:srgbClr val="FFFFFF"/>
              </a:solidFill>
              <a:latin typeface="さわらびゴシック" panose="020B0600070205080204" charset="-128"/>
              <a:ea typeface="さわらびゴシック" panose="020B0600070205080204" charset="-128"/>
              <a:cs typeface="セザンヌ Bold"/>
              <a:sym typeface="セザンヌ Bold"/>
            </a:endParaRPr>
          </a:p>
          <a:p>
            <a:pPr algn="l">
              <a:lnSpc>
                <a:spcPts val="10777"/>
              </a:lnSpc>
            </a:pPr>
            <a:r>
              <a:rPr lang="en-US" sz="7698" b="1" spc="777" dirty="0" err="1" smtClean="0">
                <a:solidFill>
                  <a:srgbClr val="FFFFFF"/>
                </a:solidFill>
                <a:latin typeface="さわらびゴシック" panose="020B0600070205080204" charset="-128"/>
                <a:ea typeface="さわらびゴシック" panose="020B0600070205080204" charset="-128"/>
                <a:cs typeface="セザンヌ Bold"/>
                <a:sym typeface="セザンヌ Bold"/>
              </a:rPr>
              <a:t>WEB</a:t>
            </a:r>
            <a:r>
              <a:rPr lang="en-US" sz="7698" b="1" spc="777" dirty="0" err="1">
                <a:solidFill>
                  <a:srgbClr val="FFFFFF"/>
                </a:solidFill>
                <a:latin typeface="さわらびゴシック" panose="020B0600070205080204" charset="-128"/>
                <a:ea typeface="さわらびゴシック" panose="020B0600070205080204" charset="-128"/>
                <a:cs typeface="セザンヌ Bold"/>
                <a:sym typeface="セザンヌ Bold"/>
              </a:rPr>
              <a:t>アクセシビリティ</a:t>
            </a:r>
            <a:endParaRPr lang="en-US" sz="7698" b="1" spc="777" dirty="0">
              <a:solidFill>
                <a:srgbClr val="FFFFFF"/>
              </a:solidFill>
              <a:latin typeface="さわらびゴシック" panose="020B0600070205080204" charset="-128"/>
              <a:ea typeface="さわらびゴシック" panose="020B0600070205080204" charset="-128"/>
              <a:cs typeface="セザンヌ Bold"/>
              <a:sym typeface="セザンヌ Bold"/>
            </a:endParaRPr>
          </a:p>
        </p:txBody>
      </p:sp>
      <p:sp>
        <p:nvSpPr>
          <p:cNvPr id="7" name="Freeform 7"/>
          <p:cNvSpPr/>
          <p:nvPr/>
        </p:nvSpPr>
        <p:spPr>
          <a:xfrm>
            <a:off x="13336628" y="6251179"/>
            <a:ext cx="2097788" cy="2443059"/>
          </a:xfrm>
          <a:custGeom>
            <a:avLst/>
            <a:gdLst/>
            <a:ahLst/>
            <a:cxnLst/>
            <a:rect l="l" t="t" r="r" b="b"/>
            <a:pathLst>
              <a:path w="2097788" h="2443059">
                <a:moveTo>
                  <a:pt x="0" y="0"/>
                </a:moveTo>
                <a:lnTo>
                  <a:pt x="2097788" y="0"/>
                </a:lnTo>
                <a:lnTo>
                  <a:pt x="2097788" y="2443059"/>
                </a:lnTo>
                <a:lnTo>
                  <a:pt x="0" y="24430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1470196" y="869817"/>
            <a:ext cx="1855318" cy="1836284"/>
            <a:chOff x="0" y="0"/>
            <a:chExt cx="2473757" cy="2448378"/>
          </a:xfrm>
        </p:grpSpPr>
        <p:sp>
          <p:nvSpPr>
            <p:cNvPr id="9" name="AutoShape 9"/>
            <p:cNvSpPr/>
            <p:nvPr/>
          </p:nvSpPr>
          <p:spPr>
            <a:xfrm>
              <a:off x="0" y="203667"/>
              <a:ext cx="2473757" cy="0"/>
            </a:xfrm>
            <a:prstGeom prst="line">
              <a:avLst/>
            </a:prstGeom>
            <a:ln w="407334" cap="flat">
              <a:solidFill>
                <a:srgbClr val="E6E3E3"/>
              </a:solidFill>
              <a:prstDash val="solid"/>
              <a:headEnd type="none" w="sm" len="sm"/>
              <a:tailEnd type="none" w="sm" len="sm"/>
            </a:ln>
          </p:spPr>
        </p:sp>
        <p:sp>
          <p:nvSpPr>
            <p:cNvPr id="10" name="AutoShape 10"/>
            <p:cNvSpPr/>
            <p:nvPr/>
          </p:nvSpPr>
          <p:spPr>
            <a:xfrm flipV="1">
              <a:off x="203667" y="203667"/>
              <a:ext cx="0" cy="2244711"/>
            </a:xfrm>
            <a:prstGeom prst="line">
              <a:avLst/>
            </a:prstGeom>
            <a:ln w="407334" cap="flat">
              <a:solidFill>
                <a:srgbClr val="E6E3E3"/>
              </a:solidFill>
              <a:prstDash val="solid"/>
              <a:headEnd type="none" w="sm" len="sm"/>
              <a:tailEnd type="none" w="sm" len="sm"/>
            </a:ln>
          </p:spPr>
        </p:sp>
      </p:grpSp>
      <p:grpSp>
        <p:nvGrpSpPr>
          <p:cNvPr id="11" name="Group 11"/>
          <p:cNvGrpSpPr/>
          <p:nvPr/>
        </p:nvGrpSpPr>
        <p:grpSpPr>
          <a:xfrm rot="-10800000">
            <a:off x="15278409" y="7138848"/>
            <a:ext cx="1980891" cy="1960569"/>
            <a:chOff x="0" y="0"/>
            <a:chExt cx="2641188" cy="2614092"/>
          </a:xfrm>
        </p:grpSpPr>
        <p:sp>
          <p:nvSpPr>
            <p:cNvPr id="12" name="AutoShape 12"/>
            <p:cNvSpPr/>
            <p:nvPr/>
          </p:nvSpPr>
          <p:spPr>
            <a:xfrm>
              <a:off x="0" y="217452"/>
              <a:ext cx="2641188" cy="0"/>
            </a:xfrm>
            <a:prstGeom prst="line">
              <a:avLst/>
            </a:prstGeom>
            <a:ln w="434904" cap="flat">
              <a:solidFill>
                <a:srgbClr val="E6E3E3"/>
              </a:solidFill>
              <a:prstDash val="solid"/>
              <a:headEnd type="none" w="sm" len="sm"/>
              <a:tailEnd type="none" w="sm" len="sm"/>
            </a:ln>
          </p:spPr>
        </p:sp>
        <p:sp>
          <p:nvSpPr>
            <p:cNvPr id="13" name="AutoShape 13"/>
            <p:cNvSpPr/>
            <p:nvPr/>
          </p:nvSpPr>
          <p:spPr>
            <a:xfrm flipV="1">
              <a:off x="217452" y="217452"/>
              <a:ext cx="0" cy="2396640"/>
            </a:xfrm>
            <a:prstGeom prst="line">
              <a:avLst/>
            </a:prstGeom>
            <a:ln w="434904" cap="flat">
              <a:solidFill>
                <a:srgbClr val="E6E3E3"/>
              </a:solidFill>
              <a:prstDash val="solid"/>
              <a:headEnd type="none" w="sm" len="sm"/>
              <a:tailEnd type="none" w="sm" len="sm"/>
            </a:ln>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54824"/>
            <a:ext cx="20028323" cy="20028323"/>
          </a:xfrm>
          <a:custGeom>
            <a:avLst/>
            <a:gdLst/>
            <a:ahLst/>
            <a:cxnLst/>
            <a:rect l="l" t="t" r="r" b="b"/>
            <a:pathLst>
              <a:path w="20028323" h="20028323">
                <a:moveTo>
                  <a:pt x="0" y="0"/>
                </a:moveTo>
                <a:lnTo>
                  <a:pt x="20028323" y="0"/>
                </a:lnTo>
                <a:lnTo>
                  <a:pt x="20028323"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741442" y="-661534"/>
            <a:ext cx="3597013" cy="1795363"/>
          </a:xfrm>
          <a:prstGeom prst="rect">
            <a:avLst/>
          </a:prstGeom>
        </p:spPr>
        <p:txBody>
          <a:bodyPr lIns="0" tIns="0" rIns="0" bIns="0" rtlCol="0" anchor="t">
            <a:spAutoFit/>
          </a:bodyPr>
          <a:lstStyle/>
          <a:p>
            <a:pPr algn="ctr">
              <a:lnSpc>
                <a:spcPts val="13998"/>
              </a:lnSpc>
            </a:pPr>
            <a:r>
              <a:rPr lang="en-US" sz="9998" b="1" spc="1009">
                <a:solidFill>
                  <a:srgbClr val="FFFFFF"/>
                </a:solidFill>
                <a:latin typeface="さわらびゴシック" panose="020B0600070205080204" charset="-128"/>
                <a:ea typeface="さわらびゴシック" panose="020B0600070205080204" charset="-128"/>
                <a:cs typeface="セザンヌ Bold"/>
                <a:sym typeface="セザンヌ Bold"/>
              </a:rPr>
              <a:t>03.</a:t>
            </a:r>
          </a:p>
        </p:txBody>
      </p:sp>
      <p:sp>
        <p:nvSpPr>
          <p:cNvPr id="4" name="TextBox 4"/>
          <p:cNvSpPr txBox="1"/>
          <p:nvPr/>
        </p:nvSpPr>
        <p:spPr>
          <a:xfrm>
            <a:off x="2743200" y="373269"/>
            <a:ext cx="13508364" cy="872034"/>
          </a:xfrm>
          <a:prstGeom prst="rect">
            <a:avLst/>
          </a:prstGeom>
        </p:spPr>
        <p:txBody>
          <a:bodyPr lIns="0" tIns="0" rIns="0" bIns="0" rtlCol="0" anchor="t">
            <a:spAutoFit/>
          </a:bodyPr>
          <a:lstStyle/>
          <a:p>
            <a:pPr algn="ctr">
              <a:lnSpc>
                <a:spcPts val="6789"/>
              </a:lnSpc>
            </a:pPr>
            <a:r>
              <a:rPr lang="en-US" sz="4849" b="1" spc="63" dirty="0" err="1">
                <a:solidFill>
                  <a:srgbClr val="737373"/>
                </a:solidFill>
                <a:latin typeface="さわらびゴシック" panose="020B0600070205080204" charset="-128"/>
                <a:ea typeface="さわらびゴシック" panose="020B0600070205080204" charset="-128"/>
                <a:cs typeface="セザンヌ Bold"/>
                <a:sym typeface="セザンヌ Bold"/>
              </a:rPr>
              <a:t>ウェブコンテンツJIS</a:t>
            </a:r>
            <a:endParaRPr lang="en-US" sz="4849" b="1" spc="63"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grpSp>
        <p:nvGrpSpPr>
          <p:cNvPr id="5" name="Group 5"/>
          <p:cNvGrpSpPr/>
          <p:nvPr/>
        </p:nvGrpSpPr>
        <p:grpSpPr>
          <a:xfrm>
            <a:off x="780094" y="2629380"/>
            <a:ext cx="7701935" cy="7365371"/>
            <a:chOff x="0" y="0"/>
            <a:chExt cx="2028493" cy="1939851"/>
          </a:xfrm>
        </p:grpSpPr>
        <p:sp>
          <p:nvSpPr>
            <p:cNvPr id="6" name="Freeform 6"/>
            <p:cNvSpPr/>
            <p:nvPr/>
          </p:nvSpPr>
          <p:spPr>
            <a:xfrm>
              <a:off x="0" y="0"/>
              <a:ext cx="2028493" cy="1939851"/>
            </a:xfrm>
            <a:custGeom>
              <a:avLst/>
              <a:gdLst/>
              <a:ahLst/>
              <a:cxnLst/>
              <a:rect l="l" t="t" r="r" b="b"/>
              <a:pathLst>
                <a:path w="2028493" h="1939851">
                  <a:moveTo>
                    <a:pt x="51265" y="0"/>
                  </a:moveTo>
                  <a:lnTo>
                    <a:pt x="1977228" y="0"/>
                  </a:lnTo>
                  <a:cubicBezTo>
                    <a:pt x="2005541" y="0"/>
                    <a:pt x="2028493" y="22952"/>
                    <a:pt x="2028493" y="51265"/>
                  </a:cubicBezTo>
                  <a:lnTo>
                    <a:pt x="2028493" y="1888586"/>
                  </a:lnTo>
                  <a:cubicBezTo>
                    <a:pt x="2028493" y="1916899"/>
                    <a:pt x="2005541" y="1939851"/>
                    <a:pt x="1977228" y="1939851"/>
                  </a:cubicBezTo>
                  <a:lnTo>
                    <a:pt x="51265" y="1939851"/>
                  </a:lnTo>
                  <a:cubicBezTo>
                    <a:pt x="22952" y="1939851"/>
                    <a:pt x="0" y="1916899"/>
                    <a:pt x="0" y="1888586"/>
                  </a:cubicBezTo>
                  <a:lnTo>
                    <a:pt x="0" y="51265"/>
                  </a:lnTo>
                  <a:cubicBezTo>
                    <a:pt x="0" y="22952"/>
                    <a:pt x="22952" y="0"/>
                    <a:pt x="51265" y="0"/>
                  </a:cubicBezTo>
                  <a:close/>
                </a:path>
              </a:pathLst>
            </a:custGeom>
            <a:solidFill>
              <a:srgbClr val="92BAC2">
                <a:alpha val="69804"/>
              </a:srgbClr>
            </a:solidFill>
          </p:spPr>
        </p:sp>
        <p:sp>
          <p:nvSpPr>
            <p:cNvPr id="7" name="TextBox 7"/>
            <p:cNvSpPr txBox="1"/>
            <p:nvPr/>
          </p:nvSpPr>
          <p:spPr>
            <a:xfrm>
              <a:off x="0" y="-47625"/>
              <a:ext cx="2028493" cy="1987476"/>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sp>
        <p:nvSpPr>
          <p:cNvPr id="8" name="TextBox 8"/>
          <p:cNvSpPr txBox="1"/>
          <p:nvPr/>
        </p:nvSpPr>
        <p:spPr>
          <a:xfrm>
            <a:off x="1613292" y="1785781"/>
            <a:ext cx="5644682"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ウェブコンテンツ</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9" name="TextBox 9"/>
          <p:cNvSpPr txBox="1"/>
          <p:nvPr/>
        </p:nvSpPr>
        <p:spPr>
          <a:xfrm>
            <a:off x="728544" y="4282604"/>
            <a:ext cx="7753484" cy="3180358"/>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Webサイトに掲載されているあらゆる情報、文字、画像</a:t>
            </a:r>
            <a:r>
              <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rPr>
              <a:t>、</a:t>
            </a:r>
          </a:p>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動画、音声などの総称</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a:p>
            <a:pPr algn="ctr">
              <a:lnSpc>
                <a:spcPts val="6229"/>
              </a:lnSpc>
            </a:pP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grpSp>
        <p:nvGrpSpPr>
          <p:cNvPr id="10" name="Group 10"/>
          <p:cNvGrpSpPr/>
          <p:nvPr/>
        </p:nvGrpSpPr>
        <p:grpSpPr>
          <a:xfrm>
            <a:off x="10586065" y="2629380"/>
            <a:ext cx="7701935" cy="7365371"/>
            <a:chOff x="0" y="0"/>
            <a:chExt cx="2028493" cy="1939851"/>
          </a:xfrm>
        </p:grpSpPr>
        <p:sp>
          <p:nvSpPr>
            <p:cNvPr id="11" name="Freeform 11"/>
            <p:cNvSpPr/>
            <p:nvPr/>
          </p:nvSpPr>
          <p:spPr>
            <a:xfrm>
              <a:off x="0" y="0"/>
              <a:ext cx="2028493" cy="1939851"/>
            </a:xfrm>
            <a:custGeom>
              <a:avLst/>
              <a:gdLst/>
              <a:ahLst/>
              <a:cxnLst/>
              <a:rect l="l" t="t" r="r" b="b"/>
              <a:pathLst>
                <a:path w="2028493" h="1939851">
                  <a:moveTo>
                    <a:pt x="51265" y="0"/>
                  </a:moveTo>
                  <a:lnTo>
                    <a:pt x="1977228" y="0"/>
                  </a:lnTo>
                  <a:cubicBezTo>
                    <a:pt x="2005541" y="0"/>
                    <a:pt x="2028493" y="22952"/>
                    <a:pt x="2028493" y="51265"/>
                  </a:cubicBezTo>
                  <a:lnTo>
                    <a:pt x="2028493" y="1888586"/>
                  </a:lnTo>
                  <a:cubicBezTo>
                    <a:pt x="2028493" y="1916899"/>
                    <a:pt x="2005541" y="1939851"/>
                    <a:pt x="1977228" y="1939851"/>
                  </a:cubicBezTo>
                  <a:lnTo>
                    <a:pt x="51265" y="1939851"/>
                  </a:lnTo>
                  <a:cubicBezTo>
                    <a:pt x="22952" y="1939851"/>
                    <a:pt x="0" y="1916899"/>
                    <a:pt x="0" y="1888586"/>
                  </a:cubicBezTo>
                  <a:lnTo>
                    <a:pt x="0" y="51265"/>
                  </a:lnTo>
                  <a:cubicBezTo>
                    <a:pt x="0" y="22952"/>
                    <a:pt x="22952" y="0"/>
                    <a:pt x="51265" y="0"/>
                  </a:cubicBezTo>
                  <a:close/>
                </a:path>
              </a:pathLst>
            </a:custGeom>
            <a:solidFill>
              <a:srgbClr val="92BAC2">
                <a:alpha val="69804"/>
              </a:srgbClr>
            </a:solidFill>
          </p:spPr>
        </p:sp>
        <p:sp>
          <p:nvSpPr>
            <p:cNvPr id="12" name="TextBox 12"/>
            <p:cNvSpPr txBox="1"/>
            <p:nvPr/>
          </p:nvSpPr>
          <p:spPr>
            <a:xfrm>
              <a:off x="0" y="-47625"/>
              <a:ext cx="2028493" cy="1987476"/>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sp>
        <p:nvSpPr>
          <p:cNvPr id="13" name="TextBox 13"/>
          <p:cNvSpPr txBox="1"/>
          <p:nvPr/>
        </p:nvSpPr>
        <p:spPr>
          <a:xfrm>
            <a:off x="11338315" y="1785781"/>
            <a:ext cx="5644682" cy="795089"/>
          </a:xfrm>
          <a:prstGeom prst="rect">
            <a:avLst/>
          </a:prstGeom>
        </p:spPr>
        <p:txBody>
          <a:bodyPr lIns="0" tIns="0" rIns="0" bIns="0" rtlCol="0" anchor="t">
            <a:spAutoFit/>
          </a:bodyPr>
          <a:lstStyle/>
          <a:p>
            <a:pPr algn="ctr">
              <a:lnSpc>
                <a:spcPts val="6229"/>
              </a:lnSpc>
            </a:pPr>
            <a:r>
              <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rPr>
              <a:t>JIS</a:t>
            </a:r>
          </a:p>
        </p:txBody>
      </p:sp>
      <p:sp>
        <p:nvSpPr>
          <p:cNvPr id="14" name="TextBox 14"/>
          <p:cNvSpPr txBox="1"/>
          <p:nvPr/>
        </p:nvSpPr>
        <p:spPr>
          <a:xfrm>
            <a:off x="10692329" y="4320704"/>
            <a:ext cx="7489407" cy="3654847"/>
          </a:xfrm>
          <a:prstGeom prst="rect">
            <a:avLst/>
          </a:prstGeom>
        </p:spPr>
        <p:txBody>
          <a:bodyPr lIns="0" tIns="0" rIns="0" bIns="0" rtlCol="0" anchor="t">
            <a:spAutoFit/>
          </a:bodyPr>
          <a:lstStyle/>
          <a:p>
            <a:pPr algn="ctr">
              <a:lnSpc>
                <a:spcPts val="5664"/>
              </a:lnSpc>
            </a:pPr>
            <a:r>
              <a:rPr lang="en-US" sz="4045" b="1" spc="52" dirty="0" err="1">
                <a:solidFill>
                  <a:srgbClr val="737373"/>
                </a:solidFill>
                <a:latin typeface="さわらびゴシック" panose="020B0600070205080204" charset="-128"/>
                <a:ea typeface="さわらびゴシック" panose="020B0600070205080204" charset="-128"/>
                <a:cs typeface="セザンヌ Bold"/>
                <a:sym typeface="セザンヌ Bold"/>
              </a:rPr>
              <a:t>日本産業規格のこと</a:t>
            </a:r>
            <a:endParaRPr lang="en-US" sz="4045" b="1" spc="52" dirty="0">
              <a:solidFill>
                <a:srgbClr val="737373"/>
              </a:solidFill>
              <a:latin typeface="さわらびゴシック" panose="020B0600070205080204" charset="-128"/>
              <a:ea typeface="さわらびゴシック" panose="020B0600070205080204" charset="-128"/>
              <a:cs typeface="セザンヌ Bold"/>
              <a:sym typeface="セザンヌ Bold"/>
            </a:endParaRPr>
          </a:p>
          <a:p>
            <a:pPr algn="ctr">
              <a:lnSpc>
                <a:spcPts val="5664"/>
              </a:lnSpc>
            </a:pPr>
            <a:r>
              <a:rPr lang="en-US" sz="4045" b="1" spc="52" dirty="0" err="1">
                <a:solidFill>
                  <a:srgbClr val="737373"/>
                </a:solidFill>
                <a:latin typeface="さわらびゴシック" panose="020B0600070205080204" charset="-128"/>
                <a:ea typeface="さわらびゴシック" panose="020B0600070205080204" charset="-128"/>
                <a:cs typeface="セザンヌ Bold"/>
                <a:sym typeface="セザンヌ Bold"/>
              </a:rPr>
              <a:t>日本の産業製品に関する</a:t>
            </a:r>
            <a:endParaRPr lang="en-US" sz="4045" b="1" spc="52" dirty="0">
              <a:solidFill>
                <a:srgbClr val="737373"/>
              </a:solidFill>
              <a:latin typeface="さわらびゴシック" panose="020B0600070205080204" charset="-128"/>
              <a:ea typeface="さわらびゴシック" panose="020B0600070205080204" charset="-128"/>
              <a:cs typeface="セザンヌ Bold"/>
              <a:sym typeface="セザンヌ Bold"/>
            </a:endParaRPr>
          </a:p>
          <a:p>
            <a:pPr algn="ctr">
              <a:lnSpc>
                <a:spcPts val="5664"/>
              </a:lnSpc>
            </a:pPr>
            <a:r>
              <a:rPr lang="en-US" sz="4045" b="1" spc="52" dirty="0" err="1">
                <a:solidFill>
                  <a:srgbClr val="737373"/>
                </a:solidFill>
                <a:latin typeface="さわらびゴシック" panose="020B0600070205080204" charset="-128"/>
                <a:ea typeface="さわらびゴシック" panose="020B0600070205080204" charset="-128"/>
                <a:cs typeface="セザンヌ Bold"/>
                <a:sym typeface="セザンヌ Bold"/>
              </a:rPr>
              <a:t>規格や測定法などが定められた</a:t>
            </a:r>
            <a:endParaRPr lang="en-US" sz="4045" b="1" spc="52" dirty="0">
              <a:solidFill>
                <a:srgbClr val="737373"/>
              </a:solidFill>
              <a:latin typeface="さわらびゴシック" panose="020B0600070205080204" charset="-128"/>
              <a:ea typeface="さわらびゴシック" panose="020B0600070205080204" charset="-128"/>
              <a:cs typeface="セザンヌ Bold"/>
              <a:sym typeface="セザンヌ Bold"/>
            </a:endParaRPr>
          </a:p>
          <a:p>
            <a:pPr algn="ctr">
              <a:lnSpc>
                <a:spcPts val="5664"/>
              </a:lnSpc>
            </a:pPr>
            <a:r>
              <a:rPr lang="en-US" sz="4045" b="1" spc="52" dirty="0" err="1">
                <a:solidFill>
                  <a:srgbClr val="737373"/>
                </a:solidFill>
                <a:latin typeface="さわらびゴシック" panose="020B0600070205080204" charset="-128"/>
                <a:ea typeface="さわらびゴシック" panose="020B0600070205080204" charset="-128"/>
                <a:cs typeface="セザンヌ Bold"/>
                <a:sym typeface="セザンヌ Bold"/>
              </a:rPr>
              <a:t>日本の国家規格のこと</a:t>
            </a:r>
            <a:endParaRPr lang="en-US" sz="4045" b="1" spc="52" dirty="0">
              <a:solidFill>
                <a:srgbClr val="737373"/>
              </a:solidFill>
              <a:latin typeface="さわらびゴシック" panose="020B0600070205080204" charset="-128"/>
              <a:ea typeface="さわらびゴシック" panose="020B0600070205080204" charset="-128"/>
              <a:cs typeface="セザンヌ Bold"/>
              <a:sym typeface="セザンヌ Bold"/>
            </a:endParaRPr>
          </a:p>
          <a:p>
            <a:pPr algn="ctr">
              <a:lnSpc>
                <a:spcPts val="5664"/>
              </a:lnSpc>
            </a:pPr>
            <a:endParaRPr lang="en-US" sz="4045" b="1" spc="52"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741442" y="-661534"/>
            <a:ext cx="3597013" cy="1580817"/>
          </a:xfrm>
          <a:prstGeom prst="rect">
            <a:avLst/>
          </a:prstGeom>
        </p:spPr>
        <p:txBody>
          <a:bodyPr lIns="0" tIns="0" rIns="0" bIns="0" rtlCol="0" anchor="t">
            <a:spAutoFit/>
          </a:bodyPr>
          <a:lstStyle/>
          <a:p>
            <a:pPr algn="ctr">
              <a:lnSpc>
                <a:spcPts val="13998"/>
              </a:lnSpc>
            </a:pPr>
            <a:r>
              <a:rPr lang="en-US" sz="9998" b="1" spc="1009">
                <a:solidFill>
                  <a:srgbClr val="FFFFFF"/>
                </a:solidFill>
                <a:latin typeface="さわらびゴシック" panose="020B0600070205080204" charset="-128"/>
                <a:ea typeface="さわらびゴシック" panose="020B0600070205080204" charset="-128"/>
                <a:cs typeface="セザンヌ Bold"/>
                <a:sym typeface="セザンヌ Bold"/>
              </a:rPr>
              <a:t>03.</a:t>
            </a:r>
          </a:p>
        </p:txBody>
      </p:sp>
      <p:sp>
        <p:nvSpPr>
          <p:cNvPr id="4" name="TextBox 4"/>
          <p:cNvSpPr txBox="1"/>
          <p:nvPr/>
        </p:nvSpPr>
        <p:spPr>
          <a:xfrm>
            <a:off x="2286000" y="342900"/>
            <a:ext cx="13508364" cy="767711"/>
          </a:xfrm>
          <a:prstGeom prst="rect">
            <a:avLst/>
          </a:prstGeom>
        </p:spPr>
        <p:txBody>
          <a:bodyPr lIns="0" tIns="0" rIns="0" bIns="0" rtlCol="0" anchor="t">
            <a:spAutoFit/>
          </a:bodyPr>
          <a:lstStyle/>
          <a:p>
            <a:pPr algn="ctr">
              <a:lnSpc>
                <a:spcPts val="6789"/>
              </a:lnSpc>
            </a:pPr>
            <a:r>
              <a:rPr lang="en-US" sz="4849" b="1" spc="63" dirty="0" err="1">
                <a:solidFill>
                  <a:srgbClr val="737373"/>
                </a:solidFill>
                <a:latin typeface="さわらびゴシック" panose="020B0600070205080204" charset="-128"/>
                <a:ea typeface="さわらびゴシック" panose="020B0600070205080204" charset="-128"/>
                <a:cs typeface="セザンヌ Bold"/>
                <a:sym typeface="セザンヌ Bold"/>
              </a:rPr>
              <a:t>ウェブコンテンツJIS</a:t>
            </a:r>
            <a:endParaRPr lang="en-US" sz="4849" b="1" spc="63"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5" name="TextBox 5"/>
          <p:cNvSpPr txBox="1"/>
          <p:nvPr/>
        </p:nvSpPr>
        <p:spPr>
          <a:xfrm>
            <a:off x="0" y="3392850"/>
            <a:ext cx="19267677" cy="5649523"/>
          </a:xfrm>
          <a:prstGeom prst="rect">
            <a:avLst/>
          </a:prstGeom>
        </p:spPr>
        <p:txBody>
          <a:bodyPr lIns="0" tIns="0" rIns="0" bIns="0" rtlCol="0" anchor="t">
            <a:spAutoFit/>
          </a:bodyPr>
          <a:lstStyle/>
          <a:p>
            <a:pPr algn="l">
              <a:lnSpc>
                <a:spcPts val="6373"/>
              </a:lnSpc>
            </a:pPr>
            <a:r>
              <a:rPr lang="en-US" sz="4552" spc="250"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主に高齢者や障害者及び一時的な障害のある人が</a:t>
            </a:r>
            <a:r>
              <a:rPr lang="en-US" sz="4552" spc="250"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p>
          <a:p>
            <a:pPr algn="l">
              <a:lnSpc>
                <a:spcPts val="6373"/>
              </a:lnSpc>
            </a:pPr>
            <a:r>
              <a:rPr lang="en-US" sz="4552" spc="250"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ウェブコンテンツを利用する際のウェブアクセシビリティを確保し</a:t>
            </a:r>
            <a:r>
              <a:rPr lang="en-US" sz="4552" spc="250"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p>
          <a:p>
            <a:pPr algn="l">
              <a:lnSpc>
                <a:spcPts val="6373"/>
              </a:lnSpc>
            </a:pPr>
            <a:r>
              <a:rPr lang="en-US" sz="4552" spc="250"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それを向上させるためにウェブコンテンツの</a:t>
            </a:r>
            <a:endParaRPr lang="en-US" sz="4552" spc="250"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6373"/>
              </a:lnSpc>
            </a:pPr>
            <a:r>
              <a:rPr lang="en-US" sz="4552" spc="250"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企画、設計、開発、制作、保守および運用にわたって</a:t>
            </a:r>
            <a:endParaRPr lang="en-US" sz="4552" spc="250"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6793"/>
              </a:lnSpc>
            </a:pPr>
            <a:r>
              <a:rPr lang="en-US" sz="4852" spc="266"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ウェブコンテンツの提供者及び製作者が</a:t>
            </a:r>
            <a:endParaRPr lang="en-US" sz="4852" spc="266"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6373"/>
              </a:lnSpc>
            </a:pPr>
            <a:r>
              <a:rPr lang="en-US" sz="4552" spc="250"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配慮しなければならない事項</a:t>
            </a:r>
            <a:endParaRPr lang="en-US" sz="4552" spc="250"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6093"/>
              </a:lnSpc>
            </a:pPr>
            <a:endParaRPr lang="en-US" sz="4552" spc="250"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57200" y="3870392"/>
            <a:ext cx="18091399" cy="5642570"/>
          </a:xfrm>
          <a:prstGeom prst="rect">
            <a:avLst/>
          </a:prstGeom>
        </p:spPr>
        <p:txBody>
          <a:bodyPr lIns="0" tIns="0" rIns="0" bIns="0" rtlCol="0" anchor="t">
            <a:spAutoFit/>
          </a:bodyPr>
          <a:lstStyle/>
          <a:p>
            <a:pPr>
              <a:lnSpc>
                <a:spcPts val="3997"/>
              </a:lnSpc>
            </a:pPr>
            <a:r>
              <a:rPr lang="ja-JP" alt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アクセシビリティとは　</a:t>
            </a:r>
            <a:r>
              <a:rPr lang="en-US" altLang="ja-JP"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12</a:t>
            </a:r>
            <a:r>
              <a:rPr lang="ja-JP" alt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の具体例と意味をわかりやすく</a:t>
            </a:r>
            <a:r>
              <a:rPr lang="ja-JP" alt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解説</a:t>
            </a:r>
            <a:r>
              <a:rPr lang="en-US" altLang="ja-JP"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hlinkClick r:id="rId4"/>
              </a:rPr>
              <a:t>https://</a:t>
            </a:r>
            <a:r>
              <a:rPr lang="en-US" altLang="ja-JP"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hlinkClick r:id="rId4"/>
              </a:rPr>
              <a:t>eleminist.com/article/3078</a:t>
            </a:r>
            <a:endParaRPr lang="en-US" altLang="ja-JP"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nSpc>
                <a:spcPts val="3997"/>
              </a:lnSpc>
            </a:pPr>
            <a:r>
              <a:rPr lang="ja-JP" altLang="en-US" sz="3200" b="1" dirty="0" smtClean="0">
                <a:latin typeface="さわらびゴシック" panose="020B0600070205080204" charset="-128"/>
                <a:ea typeface="さわらびゴシック" panose="020B0600070205080204" charset="-128"/>
              </a:rPr>
              <a:t>リハビリテーション法</a:t>
            </a:r>
            <a:r>
              <a:rPr lang="ja-JP" altLang="en-US" sz="3200" b="1" dirty="0">
                <a:latin typeface="さわらびゴシック" panose="020B0600070205080204" charset="-128"/>
                <a:ea typeface="さわらびゴシック" panose="020B0600070205080204" charset="-128"/>
              </a:rPr>
              <a:t>第</a:t>
            </a:r>
            <a:r>
              <a:rPr lang="en-US" altLang="ja-JP" sz="3200" b="1" dirty="0">
                <a:latin typeface="さわらびゴシック" panose="020B0600070205080204" charset="-128"/>
                <a:ea typeface="さわらびゴシック" panose="020B0600070205080204" charset="-128"/>
              </a:rPr>
              <a:t>508</a:t>
            </a:r>
            <a:r>
              <a:rPr lang="ja-JP" altLang="en-US" sz="3200" b="1" dirty="0" smtClean="0">
                <a:latin typeface="さわらびゴシック" panose="020B0600070205080204" charset="-128"/>
                <a:ea typeface="さわらびゴシック" panose="020B0600070205080204" charset="-128"/>
              </a:rPr>
              <a:t>条</a:t>
            </a:r>
            <a:r>
              <a:rPr lang="en-US" altLang="ja-JP" sz="3200" dirty="0">
                <a:latin typeface="さわらびゴシック" panose="020B0600070205080204" charset="-128"/>
                <a:ea typeface="さわらびゴシック" panose="020B0600070205080204" charset="-128"/>
                <a:hlinkClick r:id="rId5"/>
              </a:rPr>
              <a:t>https://ja.wikipedia.org/wiki/%</a:t>
            </a:r>
            <a:r>
              <a:rPr lang="en-US" altLang="ja-JP" sz="3200" dirty="0" smtClean="0">
                <a:latin typeface="さわらびゴシック" panose="020B0600070205080204" charset="-128"/>
                <a:ea typeface="さわらびゴシック" panose="020B0600070205080204" charset="-128"/>
                <a:hlinkClick r:id="rId5"/>
              </a:rPr>
              <a:t>E3%83%AA%E3%83%8F%E3%83%93%E3%83%AA%E3%83%86%E3%83%BC%E3%82%B7%E3%83%A7%E3%83%B3%E6%B3%95%E7%AC%AC508%E6%9D%A1</a:t>
            </a:r>
            <a:endParaRPr lang="en-US" altLang="ja-JP" sz="3200" dirty="0" smtClean="0">
              <a:latin typeface="さわらびゴシック" panose="020B0600070205080204" charset="-128"/>
              <a:ea typeface="さわらびゴシック" panose="020B0600070205080204" charset="-128"/>
            </a:endParaRPr>
          </a:p>
          <a:p>
            <a:pPr>
              <a:lnSpc>
                <a:spcPts val="3997"/>
              </a:lnSpc>
            </a:pPr>
            <a:r>
              <a:rPr lang="en-US" altLang="ja-JP" sz="3200" dirty="0" smtClean="0">
                <a:latin typeface="さわらびゴシック" panose="020B0600070205080204" charset="-128"/>
                <a:ea typeface="さわらびゴシック" panose="020B0600070205080204" charset="-128"/>
              </a:rPr>
              <a:t>Web</a:t>
            </a:r>
            <a:r>
              <a:rPr lang="ja-JP" altLang="en-US" sz="3200" dirty="0" smtClean="0">
                <a:latin typeface="さわらびゴシック" panose="020B0600070205080204" charset="-128"/>
                <a:ea typeface="さわらびゴシック" panose="020B0600070205080204" charset="-128"/>
              </a:rPr>
              <a:t>コンテンツ</a:t>
            </a:r>
            <a:r>
              <a:rPr lang="en-US" altLang="ja-JP" sz="3200" dirty="0" smtClean="0">
                <a:latin typeface="さわらびゴシック" panose="020B0600070205080204" charset="-128"/>
                <a:ea typeface="さわらびゴシック" panose="020B0600070205080204" charset="-128"/>
              </a:rPr>
              <a:t>JIS</a:t>
            </a:r>
            <a:r>
              <a:rPr lang="ja-JP" altLang="en-US" sz="3200" dirty="0" smtClean="0">
                <a:latin typeface="さわらびゴシック" panose="020B0600070205080204" charset="-128"/>
                <a:ea typeface="さわらびゴシック" panose="020B0600070205080204" charset="-128"/>
              </a:rPr>
              <a:t>規格とは</a:t>
            </a:r>
            <a:r>
              <a:rPr lang="en-US" altLang="ja-JP" sz="3200" dirty="0">
                <a:latin typeface="さわらびゴシック" panose="020B0600070205080204" charset="-128"/>
                <a:ea typeface="さわらびゴシック" panose="020B0600070205080204" charset="-128"/>
                <a:hlinkClick r:id="rId6"/>
              </a:rPr>
              <a:t>https://</a:t>
            </a:r>
            <a:r>
              <a:rPr lang="en-US" altLang="ja-JP" sz="3200" dirty="0" smtClean="0">
                <a:latin typeface="さわらびゴシック" panose="020B0600070205080204" charset="-128"/>
                <a:ea typeface="さわらびゴシック" panose="020B0600070205080204" charset="-128"/>
                <a:hlinkClick r:id="rId6"/>
              </a:rPr>
              <a:t>www.autumn-tec.co.jp/webjis/index.asp</a:t>
            </a:r>
            <a:endParaRPr lang="en-US" altLang="ja-JP" sz="3200" dirty="0" smtClean="0">
              <a:latin typeface="さわらびゴシック" panose="020B0600070205080204" charset="-128"/>
              <a:ea typeface="さわらびゴシック" panose="020B0600070205080204" charset="-128"/>
            </a:endParaRPr>
          </a:p>
          <a:p>
            <a:pPr>
              <a:lnSpc>
                <a:spcPts val="3997"/>
              </a:lnSpc>
            </a:pPr>
            <a:r>
              <a:rPr lang="ja-JP" altLang="en-US" sz="3200" dirty="0">
                <a:latin typeface="さわらびゴシック" panose="020B0600070205080204" charset="-128"/>
                <a:ea typeface="さわらびゴシック" panose="020B0600070205080204" charset="-128"/>
              </a:rPr>
              <a:t>米国リハビリテーション法</a:t>
            </a:r>
            <a:r>
              <a:rPr lang="ja-JP" altLang="en-US" sz="3200" dirty="0" smtClean="0">
                <a:latin typeface="さわらびゴシック" panose="020B0600070205080204" charset="-128"/>
                <a:ea typeface="さわらびゴシック" panose="020B0600070205080204" charset="-128"/>
              </a:rPr>
              <a:t>５０８条</a:t>
            </a:r>
            <a:endParaRPr lang="en-US" altLang="ja-JP" sz="3200" dirty="0" smtClean="0">
              <a:latin typeface="さわらびゴシック" panose="020B0600070205080204" charset="-128"/>
              <a:ea typeface="さわらびゴシック" panose="020B0600070205080204" charset="-128"/>
            </a:endParaRPr>
          </a:p>
          <a:p>
            <a:pPr>
              <a:lnSpc>
                <a:spcPts val="3997"/>
              </a:lnSpc>
            </a:pPr>
            <a:r>
              <a:rPr lang="en-US" altLang="ja-JP" sz="3200" dirty="0" smtClean="0">
                <a:latin typeface="さわらびゴシック" panose="020B0600070205080204" charset="-128"/>
                <a:ea typeface="さわらびゴシック" panose="020B0600070205080204" charset="-128"/>
                <a:hlinkClick r:id="rId7"/>
              </a:rPr>
              <a:t>https://www.dinf.ne.jp/doc/japanese/prdl/jsrd/norma/n248/n248_07.html#:~:text=%E3%81%93%E3%81%AE%E8%80%83%E3%81%88%E6%96%B9%E3%81%AF%E3%80%81%E4%BC%81%E6%A5%AD%E3%81%AE,%E3%81%95%E3%82%8C%E3%81%9F%EF%BC%95%EF%BC%90%EF%BC%98%E6%9D%A1%E3%81%A7%E3%81%99%E3%80%82</a:t>
            </a:r>
            <a:endParaRPr lang="ja-JP" altLang="en-US" sz="3200" dirty="0">
              <a:latin typeface="さわらびゴシック" panose="020B0600070205080204" charset="-128"/>
              <a:ea typeface="さわらびゴシック" panose="020B0600070205080204" charset="-128"/>
            </a:endParaRPr>
          </a:p>
          <a:p>
            <a:pPr>
              <a:lnSpc>
                <a:spcPts val="3997"/>
              </a:lnSpc>
            </a:pPr>
            <a:endParaRPr 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4" name="TextBox 4"/>
          <p:cNvSpPr txBox="1"/>
          <p:nvPr/>
        </p:nvSpPr>
        <p:spPr>
          <a:xfrm>
            <a:off x="4134476" y="457200"/>
            <a:ext cx="9416735" cy="801181"/>
          </a:xfrm>
          <a:prstGeom prst="rect">
            <a:avLst/>
          </a:prstGeom>
        </p:spPr>
        <p:txBody>
          <a:bodyPr lIns="0" tIns="0" rIns="0" bIns="0" rtlCol="0" anchor="t">
            <a:spAutoFit/>
          </a:bodyPr>
          <a:lstStyle/>
          <a:p>
            <a:pPr algn="ctr">
              <a:lnSpc>
                <a:spcPts val="7069"/>
              </a:lnSpc>
            </a:pPr>
            <a:r>
              <a:rPr lang="en-US" sz="5049" b="1" spc="65" dirty="0" err="1">
                <a:solidFill>
                  <a:srgbClr val="737373"/>
                </a:solidFill>
                <a:latin typeface="さわらびゴシック" panose="020B0600070205080204" charset="-128"/>
                <a:ea typeface="さわらびゴシック" panose="020B0600070205080204" charset="-128"/>
                <a:cs typeface="セザンヌ Bold"/>
                <a:sym typeface="セザンヌ Bold"/>
              </a:rPr>
              <a:t>参考文献</a:t>
            </a:r>
            <a:endPar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txBody>
          <a:bodyPr/>
          <a:lstStyle/>
          <a:p>
            <a:endParaRPr lang="ja-JP" altLang="en-US" dirty="0">
              <a:latin typeface="さわらびゴシック" panose="020B0600070205080204" charset="-128"/>
              <a:ea typeface="さわらびゴシック" panose="020B0600070205080204" charset="-128"/>
            </a:endParaRPr>
          </a:p>
        </p:txBody>
      </p:sp>
      <p:sp>
        <p:nvSpPr>
          <p:cNvPr id="3" name="TextBox 3"/>
          <p:cNvSpPr txBox="1"/>
          <p:nvPr/>
        </p:nvSpPr>
        <p:spPr>
          <a:xfrm>
            <a:off x="196601" y="3668066"/>
            <a:ext cx="18091399" cy="4616648"/>
          </a:xfrm>
          <a:prstGeom prst="rect">
            <a:avLst/>
          </a:prstGeom>
        </p:spPr>
        <p:txBody>
          <a:bodyPr lIns="0" tIns="0" rIns="0" bIns="0" rtlCol="0" anchor="t">
            <a:spAutoFit/>
          </a:bodyPr>
          <a:lstStyle/>
          <a:p>
            <a:pPr>
              <a:lnSpc>
                <a:spcPts val="3997"/>
              </a:lnSpc>
            </a:pPr>
            <a:r>
              <a:rPr 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ウェブアクセシビリティ導入ガイドブック</a:t>
            </a:r>
            <a:r>
              <a:rPr 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hlinkClick r:id="rId4"/>
              </a:rPr>
              <a:t>https://</a:t>
            </a:r>
            <a:r>
              <a:rPr 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hlinkClick r:id="rId4"/>
              </a:rPr>
              <a:t>www.digital.go.jp/resources/introduction-to-web-accessibility-guidebook</a:t>
            </a:r>
            <a:endParaRPr 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nSpc>
                <a:spcPts val="3997"/>
              </a:lnSpc>
            </a:pPr>
            <a:r>
              <a:rPr lang="ja-JP" alt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ウェブアクセシビリティ導入ガイドブック</a:t>
            </a:r>
            <a:endParaRPr 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nSpc>
                <a:spcPts val="3997"/>
              </a:lnSpc>
            </a:pPr>
            <a:r>
              <a:rPr 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hlinkClick r:id="rId5"/>
              </a:rPr>
              <a:t>https://</a:t>
            </a:r>
            <a:r>
              <a:rPr 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hlinkClick r:id="rId5"/>
              </a:rPr>
              <a:t>www.digital.go.jp/assets/contents/node/basic_page/field_ref_resources/08ed88e1-d622-43cb-900b-84957ab87826/590253d4/20230124_introduction_to_weba11y.pdf</a:t>
            </a:r>
            <a:endParaRPr 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nSpc>
                <a:spcPts val="3997"/>
              </a:lnSpc>
            </a:pPr>
            <a:r>
              <a:rPr lang="ja-JP" alt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ウェブアクセシビリティとは？ 分かりやすくゼロから解説</a:t>
            </a:r>
            <a:r>
              <a:rPr lang="ja-JP" alt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r>
              <a:rPr lang="en-US" altLang="ja-JP"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hlinkClick r:id="rId6"/>
              </a:rPr>
              <a:t>https://www.gov-online.go.jp/useful/article/202310/2.html#firstSection</a:t>
            </a:r>
            <a:endParaRPr lang="en-US" sz="2855" u="sng" spc="157"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nSpc>
                <a:spcPts val="3997"/>
              </a:lnSpc>
            </a:pPr>
            <a:endParaRPr 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nSpc>
                <a:spcPts val="3997"/>
              </a:lnSpc>
            </a:pPr>
            <a:endParaRPr lang="en-US" sz="2855" u="sng" spc="157"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4" name="TextBox 4"/>
          <p:cNvSpPr txBox="1"/>
          <p:nvPr/>
        </p:nvSpPr>
        <p:spPr>
          <a:xfrm>
            <a:off x="4134476" y="457200"/>
            <a:ext cx="9416735" cy="801181"/>
          </a:xfrm>
          <a:prstGeom prst="rect">
            <a:avLst/>
          </a:prstGeom>
        </p:spPr>
        <p:txBody>
          <a:bodyPr lIns="0" tIns="0" rIns="0" bIns="0" rtlCol="0" anchor="t">
            <a:spAutoFit/>
          </a:bodyPr>
          <a:lstStyle/>
          <a:p>
            <a:pPr algn="ctr">
              <a:lnSpc>
                <a:spcPts val="7069"/>
              </a:lnSpc>
            </a:pPr>
            <a:r>
              <a:rPr lang="en-US" sz="5049" b="1" spc="65" dirty="0" err="1">
                <a:solidFill>
                  <a:srgbClr val="737373"/>
                </a:solidFill>
                <a:latin typeface="さわらびゴシック" panose="020B0600070205080204" charset="-128"/>
                <a:ea typeface="さわらびゴシック" panose="020B0600070205080204" charset="-128"/>
                <a:cs typeface="セザンヌ Bold"/>
                <a:sym typeface="セザンヌ Bold"/>
              </a:rPr>
              <a:t>参考文献</a:t>
            </a:r>
            <a:endPar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1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188992" y="1114033"/>
            <a:ext cx="15763451" cy="8303151"/>
            <a:chOff x="0" y="0"/>
            <a:chExt cx="4432689" cy="2334850"/>
          </a:xfrm>
        </p:grpSpPr>
        <p:sp>
          <p:nvSpPr>
            <p:cNvPr id="4" name="Freeform 4"/>
            <p:cNvSpPr/>
            <p:nvPr/>
          </p:nvSpPr>
          <p:spPr>
            <a:xfrm>
              <a:off x="0" y="0"/>
              <a:ext cx="4432690" cy="2334850"/>
            </a:xfrm>
            <a:custGeom>
              <a:avLst/>
              <a:gdLst/>
              <a:ahLst/>
              <a:cxnLst/>
              <a:rect l="l" t="t" r="r" b="b"/>
              <a:pathLst>
                <a:path w="4432690" h="2334850">
                  <a:moveTo>
                    <a:pt x="0" y="0"/>
                  </a:moveTo>
                  <a:lnTo>
                    <a:pt x="4432690" y="0"/>
                  </a:lnTo>
                  <a:lnTo>
                    <a:pt x="4432690" y="2334850"/>
                  </a:lnTo>
                  <a:lnTo>
                    <a:pt x="0" y="2334850"/>
                  </a:lnTo>
                  <a:close/>
                </a:path>
              </a:pathLst>
            </a:custGeom>
            <a:solidFill>
              <a:srgbClr val="92BAC2">
                <a:alpha val="74902"/>
              </a:srgbClr>
            </a:solidFill>
          </p:spPr>
        </p:sp>
        <p:sp>
          <p:nvSpPr>
            <p:cNvPr id="5" name="TextBox 5"/>
            <p:cNvSpPr txBox="1"/>
            <p:nvPr/>
          </p:nvSpPr>
          <p:spPr>
            <a:xfrm>
              <a:off x="0" y="-47625"/>
              <a:ext cx="4432689" cy="238247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95400" y="4249400"/>
            <a:ext cx="16476405" cy="1275221"/>
          </a:xfrm>
          <a:prstGeom prst="rect">
            <a:avLst/>
          </a:prstGeom>
        </p:spPr>
        <p:txBody>
          <a:bodyPr lIns="0" tIns="0" rIns="0" bIns="0" rtlCol="0" anchor="t">
            <a:spAutoFit/>
          </a:bodyPr>
          <a:lstStyle/>
          <a:p>
            <a:pPr algn="l">
              <a:lnSpc>
                <a:spcPts val="11256"/>
              </a:lnSpc>
            </a:pPr>
            <a:r>
              <a:rPr lang="en-US" sz="8040" b="1" spc="812" dirty="0" err="1">
                <a:solidFill>
                  <a:srgbClr val="FFFFFF"/>
                </a:solidFill>
                <a:latin typeface="さわらびゴシック" panose="020B0600070205080204" charset="-128"/>
                <a:ea typeface="さわらびゴシック" panose="020B0600070205080204" charset="-128"/>
                <a:cs typeface="セザンヌ Bold"/>
                <a:sym typeface="セザンヌ Bold"/>
              </a:rPr>
              <a:t>ご清聴ありがとうございました</a:t>
            </a:r>
            <a:endParaRPr lang="en-US" sz="8040" b="1" spc="812" dirty="0">
              <a:solidFill>
                <a:srgbClr val="FFFFFF"/>
              </a:solidFill>
              <a:latin typeface="さわらびゴシック" panose="020B0600070205080204" charset="-128"/>
              <a:ea typeface="さわらびゴシック" panose="020B0600070205080204" charset="-128"/>
              <a:cs typeface="セザンヌ Bold"/>
              <a:sym typeface="セザンヌ Bold"/>
            </a:endParaRPr>
          </a:p>
        </p:txBody>
      </p:sp>
      <p:sp>
        <p:nvSpPr>
          <p:cNvPr id="7" name="Freeform 7"/>
          <p:cNvSpPr/>
          <p:nvPr/>
        </p:nvSpPr>
        <p:spPr>
          <a:xfrm>
            <a:off x="13336628" y="6251179"/>
            <a:ext cx="2097788" cy="2443059"/>
          </a:xfrm>
          <a:custGeom>
            <a:avLst/>
            <a:gdLst/>
            <a:ahLst/>
            <a:cxnLst/>
            <a:rect l="l" t="t" r="r" b="b"/>
            <a:pathLst>
              <a:path w="2097788" h="2443059">
                <a:moveTo>
                  <a:pt x="0" y="0"/>
                </a:moveTo>
                <a:lnTo>
                  <a:pt x="2097788" y="0"/>
                </a:lnTo>
                <a:lnTo>
                  <a:pt x="2097788" y="2443059"/>
                </a:lnTo>
                <a:lnTo>
                  <a:pt x="0" y="24430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470196" y="869817"/>
            <a:ext cx="1855318" cy="1836284"/>
            <a:chOff x="0" y="0"/>
            <a:chExt cx="2473757" cy="2448378"/>
          </a:xfrm>
        </p:grpSpPr>
        <p:sp>
          <p:nvSpPr>
            <p:cNvPr id="9" name="AutoShape 9"/>
            <p:cNvSpPr/>
            <p:nvPr/>
          </p:nvSpPr>
          <p:spPr>
            <a:xfrm>
              <a:off x="0" y="203667"/>
              <a:ext cx="2473757" cy="0"/>
            </a:xfrm>
            <a:prstGeom prst="line">
              <a:avLst/>
            </a:prstGeom>
            <a:ln w="407334" cap="flat">
              <a:solidFill>
                <a:srgbClr val="E6E3E3"/>
              </a:solidFill>
              <a:prstDash val="solid"/>
              <a:headEnd type="none" w="sm" len="sm"/>
              <a:tailEnd type="none" w="sm" len="sm"/>
            </a:ln>
          </p:spPr>
        </p:sp>
        <p:sp>
          <p:nvSpPr>
            <p:cNvPr id="10" name="AutoShape 10"/>
            <p:cNvSpPr/>
            <p:nvPr/>
          </p:nvSpPr>
          <p:spPr>
            <a:xfrm flipV="1">
              <a:off x="203667" y="203667"/>
              <a:ext cx="0" cy="2244711"/>
            </a:xfrm>
            <a:prstGeom prst="line">
              <a:avLst/>
            </a:prstGeom>
            <a:ln w="407334" cap="flat">
              <a:solidFill>
                <a:srgbClr val="E6E3E3"/>
              </a:solidFill>
              <a:prstDash val="solid"/>
              <a:headEnd type="none" w="sm" len="sm"/>
              <a:tailEnd type="none" w="sm" len="sm"/>
            </a:ln>
          </p:spPr>
        </p:sp>
      </p:grpSp>
      <p:grpSp>
        <p:nvGrpSpPr>
          <p:cNvPr id="11" name="Group 11"/>
          <p:cNvGrpSpPr/>
          <p:nvPr/>
        </p:nvGrpSpPr>
        <p:grpSpPr>
          <a:xfrm rot="-10800000">
            <a:off x="15278409" y="7138848"/>
            <a:ext cx="1980891" cy="1960569"/>
            <a:chOff x="0" y="0"/>
            <a:chExt cx="2641188" cy="2614092"/>
          </a:xfrm>
        </p:grpSpPr>
        <p:sp>
          <p:nvSpPr>
            <p:cNvPr id="12" name="AutoShape 12"/>
            <p:cNvSpPr/>
            <p:nvPr/>
          </p:nvSpPr>
          <p:spPr>
            <a:xfrm>
              <a:off x="0" y="217452"/>
              <a:ext cx="2641188" cy="0"/>
            </a:xfrm>
            <a:prstGeom prst="line">
              <a:avLst/>
            </a:prstGeom>
            <a:ln w="434904" cap="flat">
              <a:solidFill>
                <a:srgbClr val="E6E3E3"/>
              </a:solidFill>
              <a:prstDash val="solid"/>
              <a:headEnd type="none" w="sm" len="sm"/>
              <a:tailEnd type="none" w="sm" len="sm"/>
            </a:ln>
          </p:spPr>
        </p:sp>
        <p:sp>
          <p:nvSpPr>
            <p:cNvPr id="13" name="AutoShape 13"/>
            <p:cNvSpPr/>
            <p:nvPr/>
          </p:nvSpPr>
          <p:spPr>
            <a:xfrm flipV="1">
              <a:off x="217452" y="217452"/>
              <a:ext cx="0" cy="2396640"/>
            </a:xfrm>
            <a:prstGeom prst="line">
              <a:avLst/>
            </a:prstGeom>
            <a:ln w="434904" cap="flat">
              <a:solidFill>
                <a:srgbClr val="E6E3E3"/>
              </a:solidFill>
              <a:prstDash val="solid"/>
              <a:headEnd type="none" w="sm" len="sm"/>
              <a:tailEnd type="none" w="sm" len="sm"/>
            </a:ln>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7927" y="-723900"/>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728816" y="710934"/>
            <a:ext cx="5783751" cy="8865132"/>
            <a:chOff x="0" y="0"/>
            <a:chExt cx="1523293" cy="2334850"/>
          </a:xfrm>
        </p:grpSpPr>
        <p:sp>
          <p:nvSpPr>
            <p:cNvPr id="4" name="Freeform 4"/>
            <p:cNvSpPr/>
            <p:nvPr/>
          </p:nvSpPr>
          <p:spPr>
            <a:xfrm>
              <a:off x="0" y="0"/>
              <a:ext cx="1523292" cy="2334850"/>
            </a:xfrm>
            <a:custGeom>
              <a:avLst/>
              <a:gdLst/>
              <a:ahLst/>
              <a:cxnLst/>
              <a:rect l="l" t="t" r="r" b="b"/>
              <a:pathLst>
                <a:path w="1523292" h="2334850">
                  <a:moveTo>
                    <a:pt x="0" y="0"/>
                  </a:moveTo>
                  <a:lnTo>
                    <a:pt x="1523292" y="0"/>
                  </a:lnTo>
                  <a:lnTo>
                    <a:pt x="1523292" y="2334850"/>
                  </a:lnTo>
                  <a:lnTo>
                    <a:pt x="0" y="2334850"/>
                  </a:lnTo>
                  <a:close/>
                </a:path>
              </a:pathLst>
            </a:custGeom>
            <a:solidFill>
              <a:srgbClr val="92BAC2">
                <a:alpha val="83922"/>
              </a:srgbClr>
            </a:solidFill>
          </p:spPr>
        </p:sp>
        <p:sp>
          <p:nvSpPr>
            <p:cNvPr id="5" name="TextBox 5"/>
            <p:cNvSpPr txBox="1"/>
            <p:nvPr/>
          </p:nvSpPr>
          <p:spPr>
            <a:xfrm>
              <a:off x="0" y="-47625"/>
              <a:ext cx="1523293" cy="238247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728816" y="3470989"/>
            <a:ext cx="6090814" cy="1423467"/>
          </a:xfrm>
          <a:prstGeom prst="rect">
            <a:avLst/>
          </a:prstGeom>
        </p:spPr>
        <p:txBody>
          <a:bodyPr lIns="0" tIns="0" rIns="0" bIns="0" rtlCol="0" anchor="t">
            <a:spAutoFit/>
          </a:bodyPr>
          <a:lstStyle/>
          <a:p>
            <a:pPr algn="ctr">
              <a:lnSpc>
                <a:spcPts val="11082"/>
              </a:lnSpc>
            </a:pPr>
            <a:r>
              <a:rPr lang="en-US" sz="7915" b="1" spc="799" dirty="0" err="1">
                <a:solidFill>
                  <a:srgbClr val="FFFFFF"/>
                </a:solidFill>
                <a:latin typeface="さわらびゴシック" panose="020B0600070205080204" charset="-128"/>
                <a:ea typeface="さわらびゴシック" panose="020B0600070205080204" charset="-128"/>
                <a:cs typeface="セザンヌ Bold"/>
                <a:sym typeface="セザンヌ Bold"/>
              </a:rPr>
              <a:t>キーワード</a:t>
            </a:r>
            <a:endParaRPr lang="en-US" sz="7915" b="1" spc="799" dirty="0">
              <a:solidFill>
                <a:srgbClr val="FFFFFF"/>
              </a:solidFill>
              <a:latin typeface="さわらびゴシック" panose="020B0600070205080204" charset="-128"/>
              <a:ea typeface="さわらびゴシック" panose="020B0600070205080204" charset="-128"/>
              <a:cs typeface="セザンヌ Bold"/>
              <a:sym typeface="セザンヌ Bold"/>
            </a:endParaRPr>
          </a:p>
        </p:txBody>
      </p:sp>
      <p:sp>
        <p:nvSpPr>
          <p:cNvPr id="7" name="TextBox 7"/>
          <p:cNvSpPr txBox="1"/>
          <p:nvPr/>
        </p:nvSpPr>
        <p:spPr>
          <a:xfrm>
            <a:off x="6918016" y="955642"/>
            <a:ext cx="2908219" cy="1855238"/>
          </a:xfrm>
          <a:prstGeom prst="rect">
            <a:avLst/>
          </a:prstGeom>
        </p:spPr>
        <p:txBody>
          <a:bodyPr lIns="0" tIns="0" rIns="0" bIns="0" rtlCol="0" anchor="t">
            <a:spAutoFit/>
          </a:bodyPr>
          <a:lstStyle/>
          <a:p>
            <a:pPr algn="ctr">
              <a:lnSpc>
                <a:spcPts val="9759"/>
              </a:lnSpc>
            </a:pPr>
            <a:r>
              <a:rPr lang="en-US" sz="6970" b="1" spc="704">
                <a:solidFill>
                  <a:srgbClr val="FFFFFF"/>
                </a:solidFill>
                <a:latin typeface="セザンヌ Bold"/>
                <a:ea typeface="セザンヌ Bold"/>
                <a:cs typeface="セザンヌ Bold"/>
                <a:sym typeface="セザンヌ Bold"/>
              </a:rPr>
              <a:t>01.</a:t>
            </a:r>
          </a:p>
        </p:txBody>
      </p:sp>
      <p:sp>
        <p:nvSpPr>
          <p:cNvPr id="8" name="TextBox 8"/>
          <p:cNvSpPr txBox="1"/>
          <p:nvPr/>
        </p:nvSpPr>
        <p:spPr>
          <a:xfrm>
            <a:off x="6854232" y="3767546"/>
            <a:ext cx="2908219" cy="1923232"/>
          </a:xfrm>
          <a:prstGeom prst="rect">
            <a:avLst/>
          </a:prstGeom>
        </p:spPr>
        <p:txBody>
          <a:bodyPr lIns="0" tIns="0" rIns="0" bIns="0" rtlCol="0" anchor="t">
            <a:spAutoFit/>
          </a:bodyPr>
          <a:lstStyle/>
          <a:p>
            <a:pPr algn="ctr">
              <a:lnSpc>
                <a:spcPts val="10012"/>
              </a:lnSpc>
            </a:pPr>
            <a:r>
              <a:rPr lang="en-US" sz="7152" b="1" spc="722">
                <a:solidFill>
                  <a:srgbClr val="FFFFFF"/>
                </a:solidFill>
                <a:latin typeface="セザンヌ Bold"/>
                <a:ea typeface="セザンヌ Bold"/>
                <a:cs typeface="セザンヌ Bold"/>
                <a:sym typeface="セザンヌ Bold"/>
              </a:rPr>
              <a:t>02.</a:t>
            </a:r>
          </a:p>
        </p:txBody>
      </p:sp>
      <p:sp>
        <p:nvSpPr>
          <p:cNvPr id="9" name="TextBox 9"/>
          <p:cNvSpPr txBox="1"/>
          <p:nvPr/>
        </p:nvSpPr>
        <p:spPr>
          <a:xfrm>
            <a:off x="6918016" y="6980183"/>
            <a:ext cx="2908219" cy="1923232"/>
          </a:xfrm>
          <a:prstGeom prst="rect">
            <a:avLst/>
          </a:prstGeom>
        </p:spPr>
        <p:txBody>
          <a:bodyPr lIns="0" tIns="0" rIns="0" bIns="0" rtlCol="0" anchor="t">
            <a:spAutoFit/>
          </a:bodyPr>
          <a:lstStyle/>
          <a:p>
            <a:pPr algn="ctr">
              <a:lnSpc>
                <a:spcPts val="10012"/>
              </a:lnSpc>
            </a:pPr>
            <a:r>
              <a:rPr lang="en-US" sz="7152" b="1" spc="722">
                <a:solidFill>
                  <a:srgbClr val="FFFFFF"/>
                </a:solidFill>
                <a:latin typeface="セザンヌ Bold"/>
                <a:ea typeface="セザンヌ Bold"/>
                <a:cs typeface="セザンヌ Bold"/>
                <a:sym typeface="セザンヌ Bold"/>
              </a:rPr>
              <a:t>03.</a:t>
            </a:r>
          </a:p>
        </p:txBody>
      </p:sp>
      <p:sp>
        <p:nvSpPr>
          <p:cNvPr id="10" name="TextBox 10"/>
          <p:cNvSpPr txBox="1"/>
          <p:nvPr/>
        </p:nvSpPr>
        <p:spPr>
          <a:xfrm>
            <a:off x="9815151" y="1654513"/>
            <a:ext cx="8155987" cy="589905"/>
          </a:xfrm>
          <a:prstGeom prst="rect">
            <a:avLst/>
          </a:prstGeom>
        </p:spPr>
        <p:txBody>
          <a:bodyPr lIns="0" tIns="0" rIns="0" bIns="0" rtlCol="0" anchor="t">
            <a:spAutoFit/>
          </a:bodyPr>
          <a:lstStyle/>
          <a:p>
            <a:pPr algn="l">
              <a:lnSpc>
                <a:spcPts val="4639"/>
              </a:lnSpc>
            </a:pPr>
            <a:r>
              <a:rPr lang="en-US" sz="3999" b="1" spc="51" dirty="0" err="1">
                <a:solidFill>
                  <a:srgbClr val="737373"/>
                </a:solidFill>
                <a:latin typeface="さわらびゴシック" panose="020B0600070205080204" charset="-128"/>
                <a:ea typeface="さわらびゴシック" panose="020B0600070205080204" charset="-128"/>
                <a:cs typeface="セザンヌ Bold"/>
                <a:sym typeface="セザンヌ Bold"/>
              </a:rPr>
              <a:t>WEBアクセシビリティ</a:t>
            </a:r>
            <a:endParaRPr lang="en-US" sz="3999" b="1" spc="51"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11" name="AutoShape 11"/>
          <p:cNvSpPr/>
          <p:nvPr/>
        </p:nvSpPr>
        <p:spPr>
          <a:xfrm flipV="1">
            <a:off x="2354001" y="5690778"/>
            <a:ext cx="2840444" cy="16391"/>
          </a:xfrm>
          <a:prstGeom prst="line">
            <a:avLst/>
          </a:prstGeom>
          <a:ln w="104775" cap="flat">
            <a:solidFill>
              <a:srgbClr val="FFFFFF"/>
            </a:solidFill>
            <a:prstDash val="sysDot"/>
            <a:headEnd type="none" w="sm" len="sm"/>
            <a:tailEnd type="none" w="sm" len="sm"/>
          </a:ln>
        </p:spPr>
      </p:sp>
      <p:sp>
        <p:nvSpPr>
          <p:cNvPr id="12" name="TextBox 12"/>
          <p:cNvSpPr txBox="1"/>
          <p:nvPr/>
        </p:nvSpPr>
        <p:spPr>
          <a:xfrm>
            <a:off x="9581776" y="4418500"/>
            <a:ext cx="7666440" cy="718145"/>
          </a:xfrm>
          <a:prstGeom prst="rect">
            <a:avLst/>
          </a:prstGeom>
        </p:spPr>
        <p:txBody>
          <a:bodyPr lIns="0" tIns="0" rIns="0" bIns="0" rtlCol="0" anchor="t">
            <a:spAutoFit/>
          </a:bodyPr>
          <a:lstStyle/>
          <a:p>
            <a:pPr algn="l">
              <a:lnSpc>
                <a:spcPts val="5600"/>
              </a:lnSpc>
            </a:pPr>
            <a:r>
              <a:rPr lang="en-US" sz="4000" b="1" dirty="0">
                <a:solidFill>
                  <a:srgbClr val="737373"/>
                </a:solidFill>
                <a:latin typeface="さわらびゴシック" panose="020B0600070205080204" charset="-128"/>
                <a:ea typeface="さわらびゴシック" panose="020B0600070205080204" charset="-128"/>
                <a:cs typeface="セザンヌ Bold"/>
                <a:sym typeface="セザンヌ Bold"/>
              </a:rPr>
              <a:t>リハビリテーション法５０８条</a:t>
            </a:r>
          </a:p>
        </p:txBody>
      </p:sp>
      <p:sp>
        <p:nvSpPr>
          <p:cNvPr id="13" name="TextBox 13"/>
          <p:cNvSpPr txBox="1"/>
          <p:nvPr/>
        </p:nvSpPr>
        <p:spPr>
          <a:xfrm>
            <a:off x="9592860" y="7693514"/>
            <a:ext cx="7666440" cy="589905"/>
          </a:xfrm>
          <a:prstGeom prst="rect">
            <a:avLst/>
          </a:prstGeom>
        </p:spPr>
        <p:txBody>
          <a:bodyPr lIns="0" tIns="0" rIns="0" bIns="0" rtlCol="0" anchor="t">
            <a:spAutoFit/>
          </a:bodyPr>
          <a:lstStyle/>
          <a:p>
            <a:pPr algn="l">
              <a:lnSpc>
                <a:spcPts val="4640"/>
              </a:lnSpc>
            </a:pPr>
            <a:r>
              <a:rPr lang="en-US" sz="4000" b="1" dirty="0" err="1">
                <a:solidFill>
                  <a:srgbClr val="737373"/>
                </a:solidFill>
                <a:latin typeface="さわらびゴシック" panose="020B0600070205080204" charset="-128"/>
                <a:ea typeface="さわらびゴシック" panose="020B0600070205080204" charset="-128"/>
                <a:cs typeface="セザンヌ Bold"/>
                <a:sym typeface="セザンヌ Bold"/>
              </a:rPr>
              <a:t>ウェブコンテンツJIS</a:t>
            </a:r>
            <a:endParaRPr lang="en-US" sz="4000" b="1"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555272" y="7559133"/>
            <a:ext cx="17351945" cy="2242225"/>
            <a:chOff x="0" y="0"/>
            <a:chExt cx="4570060" cy="590545"/>
          </a:xfrm>
        </p:grpSpPr>
        <p:sp>
          <p:nvSpPr>
            <p:cNvPr id="4" name="Freeform 4"/>
            <p:cNvSpPr/>
            <p:nvPr/>
          </p:nvSpPr>
          <p:spPr>
            <a:xfrm>
              <a:off x="0" y="0"/>
              <a:ext cx="4570059" cy="590545"/>
            </a:xfrm>
            <a:custGeom>
              <a:avLst/>
              <a:gdLst/>
              <a:ahLst/>
              <a:cxnLst/>
              <a:rect l="l" t="t" r="r" b="b"/>
              <a:pathLst>
                <a:path w="4570059" h="590545">
                  <a:moveTo>
                    <a:pt x="22755" y="0"/>
                  </a:moveTo>
                  <a:lnTo>
                    <a:pt x="4547305" y="0"/>
                  </a:lnTo>
                  <a:cubicBezTo>
                    <a:pt x="4553340" y="0"/>
                    <a:pt x="4559128" y="2397"/>
                    <a:pt x="4563395" y="6665"/>
                  </a:cubicBezTo>
                  <a:cubicBezTo>
                    <a:pt x="4567662" y="10932"/>
                    <a:pt x="4570059" y="16720"/>
                    <a:pt x="4570059" y="22755"/>
                  </a:cubicBezTo>
                  <a:lnTo>
                    <a:pt x="4570059" y="567790"/>
                  </a:lnTo>
                  <a:cubicBezTo>
                    <a:pt x="4570059" y="573825"/>
                    <a:pt x="4567662" y="579613"/>
                    <a:pt x="4563395" y="583880"/>
                  </a:cubicBezTo>
                  <a:cubicBezTo>
                    <a:pt x="4559128" y="588147"/>
                    <a:pt x="4553340" y="590545"/>
                    <a:pt x="4547305" y="590545"/>
                  </a:cubicBezTo>
                  <a:lnTo>
                    <a:pt x="22755" y="590545"/>
                  </a:lnTo>
                  <a:cubicBezTo>
                    <a:pt x="16720" y="590545"/>
                    <a:pt x="10932" y="588147"/>
                    <a:pt x="6665" y="583880"/>
                  </a:cubicBezTo>
                  <a:cubicBezTo>
                    <a:pt x="2397" y="579613"/>
                    <a:pt x="0" y="573825"/>
                    <a:pt x="0" y="567790"/>
                  </a:cubicBezTo>
                  <a:lnTo>
                    <a:pt x="0" y="22755"/>
                  </a:lnTo>
                  <a:cubicBezTo>
                    <a:pt x="0" y="16720"/>
                    <a:pt x="2397" y="10932"/>
                    <a:pt x="6665" y="6665"/>
                  </a:cubicBezTo>
                  <a:cubicBezTo>
                    <a:pt x="10932" y="2397"/>
                    <a:pt x="16720" y="0"/>
                    <a:pt x="22755" y="0"/>
                  </a:cubicBezTo>
                  <a:close/>
                </a:path>
              </a:pathLst>
            </a:custGeom>
            <a:solidFill>
              <a:srgbClr val="92BAC2"/>
            </a:solidFill>
          </p:spPr>
        </p:sp>
        <p:sp>
          <p:nvSpPr>
            <p:cNvPr id="5" name="TextBox 5"/>
            <p:cNvSpPr txBox="1"/>
            <p:nvPr/>
          </p:nvSpPr>
          <p:spPr>
            <a:xfrm>
              <a:off x="0" y="-66675"/>
              <a:ext cx="4570060" cy="657220"/>
            </a:xfrm>
            <a:prstGeom prst="rect">
              <a:avLst/>
            </a:prstGeom>
          </p:spPr>
          <p:txBody>
            <a:bodyPr lIns="50800" tIns="50800" rIns="50800" bIns="50800" rtlCol="0" anchor="ctr"/>
            <a:lstStyle/>
            <a:p>
              <a:pPr algn="ctr">
                <a:lnSpc>
                  <a:spcPts val="3779"/>
                </a:lnSpc>
              </a:pPr>
              <a:endParaRPr>
                <a:latin typeface="さわらびゴシック" panose="020B0600070205080204" charset="-128"/>
                <a:ea typeface="さわらびゴシック" panose="020B0600070205080204" charset="-128"/>
              </a:endParaRPr>
            </a:p>
          </p:txBody>
        </p:sp>
      </p:grpSp>
      <p:sp>
        <p:nvSpPr>
          <p:cNvPr id="6" name="TextBox 6"/>
          <p:cNvSpPr txBox="1"/>
          <p:nvPr/>
        </p:nvSpPr>
        <p:spPr>
          <a:xfrm>
            <a:off x="1028700" y="-640262"/>
            <a:ext cx="3597013" cy="1795363"/>
          </a:xfrm>
          <a:prstGeom prst="rect">
            <a:avLst/>
          </a:prstGeom>
        </p:spPr>
        <p:txBody>
          <a:bodyPr lIns="0" tIns="0" rIns="0" bIns="0" rtlCol="0" anchor="t">
            <a:spAutoFit/>
          </a:bodyPr>
          <a:lstStyle/>
          <a:p>
            <a:pPr algn="ctr">
              <a:lnSpc>
                <a:spcPts val="13998"/>
              </a:lnSpc>
            </a:pPr>
            <a:r>
              <a:rPr lang="en-US" sz="9998" b="1" spc="1009" dirty="0">
                <a:solidFill>
                  <a:srgbClr val="FFFFFF"/>
                </a:solidFill>
                <a:latin typeface="さわらびゴシック" panose="020B0600070205080204" charset="-128"/>
                <a:ea typeface="さわらびゴシック" panose="020B0600070205080204" charset="-128"/>
                <a:cs typeface="セザンヌ Bold"/>
                <a:sym typeface="セザンヌ Bold"/>
              </a:rPr>
              <a:t>01.</a:t>
            </a:r>
          </a:p>
        </p:txBody>
      </p:sp>
      <p:sp>
        <p:nvSpPr>
          <p:cNvPr id="7" name="TextBox 7"/>
          <p:cNvSpPr txBox="1"/>
          <p:nvPr/>
        </p:nvSpPr>
        <p:spPr>
          <a:xfrm>
            <a:off x="2353872" y="424975"/>
            <a:ext cx="12205971" cy="937049"/>
          </a:xfrm>
          <a:prstGeom prst="rect">
            <a:avLst/>
          </a:prstGeom>
        </p:spPr>
        <p:txBody>
          <a:bodyPr wrap="square" lIns="0" tIns="0" rIns="0" bIns="0" rtlCol="0" anchor="t">
            <a:spAutoFit/>
          </a:bodyPr>
          <a:lstStyle/>
          <a:p>
            <a:pPr algn="ctr">
              <a:lnSpc>
                <a:spcPts val="7069"/>
              </a:lnSpc>
            </a:pPr>
            <a:r>
              <a:rPr lang="en-US" sz="5049" spc="65" dirty="0" err="1">
                <a:solidFill>
                  <a:srgbClr val="737373"/>
                </a:solidFill>
                <a:latin typeface="さわらびゴシック" panose="020B0600070205080204" charset="-128"/>
                <a:ea typeface="さわらびゴシック" panose="020B0600070205080204" charset="-128"/>
                <a:cs typeface="セザンヌ Medium"/>
                <a:sym typeface="セザンヌ Medium"/>
              </a:rPr>
              <a:t>アクセシビリティ</a:t>
            </a:r>
            <a:endParaRPr lang="en-US" sz="5049" spc="65" dirty="0">
              <a:solidFill>
                <a:srgbClr val="737373"/>
              </a:solidFill>
              <a:latin typeface="さわらびゴシック" panose="020B0600070205080204" charset="-128"/>
              <a:ea typeface="さわらびゴシック" panose="020B0600070205080204" charset="-128"/>
              <a:cs typeface="セザンヌ Medium"/>
              <a:sym typeface="セザンヌ Medium"/>
            </a:endParaRPr>
          </a:p>
        </p:txBody>
      </p:sp>
      <p:sp>
        <p:nvSpPr>
          <p:cNvPr id="8" name="TextBox 8"/>
          <p:cNvSpPr txBox="1"/>
          <p:nvPr/>
        </p:nvSpPr>
        <p:spPr>
          <a:xfrm>
            <a:off x="402321" y="2965836"/>
            <a:ext cx="2827206" cy="944824"/>
          </a:xfrm>
          <a:prstGeom prst="rect">
            <a:avLst/>
          </a:prstGeom>
        </p:spPr>
        <p:txBody>
          <a:bodyPr lIns="0" tIns="0" rIns="0" bIns="0" rtlCol="0" anchor="t">
            <a:spAutoFit/>
          </a:bodyPr>
          <a:lstStyle/>
          <a:p>
            <a:pPr algn="l">
              <a:lnSpc>
                <a:spcPts val="7307"/>
              </a:lnSpc>
            </a:pPr>
            <a:r>
              <a:rPr lang="en-US" sz="5219" spc="287"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Access</a:t>
            </a:r>
          </a:p>
        </p:txBody>
      </p:sp>
      <p:sp>
        <p:nvSpPr>
          <p:cNvPr id="9" name="TextBox 9"/>
          <p:cNvSpPr txBox="1"/>
          <p:nvPr/>
        </p:nvSpPr>
        <p:spPr>
          <a:xfrm>
            <a:off x="5345767" y="2965836"/>
            <a:ext cx="2540933" cy="953262"/>
          </a:xfrm>
          <a:prstGeom prst="rect">
            <a:avLst/>
          </a:prstGeom>
        </p:spPr>
        <p:txBody>
          <a:bodyPr lIns="0" tIns="0" rIns="0" bIns="0" rtlCol="0" anchor="t">
            <a:spAutoFit/>
          </a:bodyPr>
          <a:lstStyle/>
          <a:p>
            <a:pPr algn="l">
              <a:lnSpc>
                <a:spcPts val="7307"/>
              </a:lnSpc>
            </a:pPr>
            <a:r>
              <a:rPr lang="en-US" sz="5220" spc="287"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Ability</a:t>
            </a:r>
          </a:p>
        </p:txBody>
      </p:sp>
      <p:sp>
        <p:nvSpPr>
          <p:cNvPr id="10" name="TextBox 10"/>
          <p:cNvSpPr txBox="1"/>
          <p:nvPr/>
        </p:nvSpPr>
        <p:spPr>
          <a:xfrm>
            <a:off x="10850084" y="2924803"/>
            <a:ext cx="4802099" cy="1000274"/>
          </a:xfrm>
          <a:prstGeom prst="rect">
            <a:avLst/>
          </a:prstGeom>
        </p:spPr>
        <p:txBody>
          <a:bodyPr lIns="0" tIns="0" rIns="0" bIns="0" rtlCol="0" anchor="t">
            <a:spAutoFit/>
          </a:bodyPr>
          <a:lstStyle/>
          <a:p>
            <a:pPr algn="l">
              <a:lnSpc>
                <a:spcPts val="7764"/>
              </a:lnSpc>
            </a:pPr>
            <a:r>
              <a:rPr lang="en-US" sz="5546" spc="305"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Accessibility</a:t>
            </a:r>
          </a:p>
        </p:txBody>
      </p:sp>
      <p:sp>
        <p:nvSpPr>
          <p:cNvPr id="11" name="TextBox 11"/>
          <p:cNvSpPr txBox="1"/>
          <p:nvPr/>
        </p:nvSpPr>
        <p:spPr>
          <a:xfrm>
            <a:off x="1028700" y="7768352"/>
            <a:ext cx="16497300" cy="974626"/>
          </a:xfrm>
          <a:prstGeom prst="rect">
            <a:avLst/>
          </a:prstGeom>
        </p:spPr>
        <p:txBody>
          <a:bodyPr wrap="square" lIns="0" tIns="0" rIns="0" bIns="0" rtlCol="0" anchor="t">
            <a:spAutoFit/>
          </a:bodyPr>
          <a:lstStyle/>
          <a:p>
            <a:pPr algn="l">
              <a:lnSpc>
                <a:spcPts val="7622"/>
              </a:lnSpc>
            </a:pPr>
            <a:r>
              <a:rPr lang="en-US" sz="5444" spc="299" dirty="0" err="1">
                <a:solidFill>
                  <a:srgbClr val="000000"/>
                </a:solidFill>
                <a:latin typeface="さわらびゴシック" panose="020B0600070205080204" charset="-128"/>
                <a:ea typeface="さわらびゴシック" panose="020B0600070205080204" charset="-128"/>
                <a:cs typeface="さわらびゴシック"/>
                <a:sym typeface="さわらびゴシック"/>
              </a:rPr>
              <a:t>利用者が機器・</a:t>
            </a:r>
            <a:r>
              <a:rPr lang="en-US" sz="5444" spc="299" dirty="0" err="1" smtClean="0">
                <a:solidFill>
                  <a:srgbClr val="000000"/>
                </a:solidFill>
                <a:latin typeface="さわらびゴシック" panose="020B0600070205080204" charset="-128"/>
                <a:ea typeface="さわらびゴシック" panose="020B0600070205080204" charset="-128"/>
                <a:cs typeface="さわらびゴシック"/>
                <a:sym typeface="さわらびゴシック"/>
              </a:rPr>
              <a:t>サービスを円滑に利用できるこ</a:t>
            </a:r>
            <a:r>
              <a:rPr lang="ja-JP" altLang="en-US" sz="5444" spc="299" dirty="0" smtClean="0">
                <a:solidFill>
                  <a:srgbClr val="000000"/>
                </a:solidFill>
                <a:latin typeface="さわらびゴシック" panose="020B0600070205080204" charset="-128"/>
                <a:ea typeface="さわらびゴシック" panose="020B0600070205080204" charset="-128"/>
                <a:cs typeface="さわらびゴシック"/>
                <a:sym typeface="さわらびゴシック"/>
              </a:rPr>
              <a:t>と</a:t>
            </a:r>
            <a:endParaRPr lang="en-US" sz="5444" spc="299" dirty="0">
              <a:solidFill>
                <a:srgbClr val="000000"/>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12" name="TextBox 12"/>
          <p:cNvSpPr txBox="1"/>
          <p:nvPr/>
        </p:nvSpPr>
        <p:spPr>
          <a:xfrm>
            <a:off x="724589" y="4165298"/>
            <a:ext cx="1627898" cy="666849"/>
          </a:xfrm>
          <a:prstGeom prst="rect">
            <a:avLst/>
          </a:prstGeom>
        </p:spPr>
        <p:txBody>
          <a:bodyPr lIns="0" tIns="0" rIns="0" bIns="0" rtlCol="0" anchor="t">
            <a:spAutoFit/>
          </a:bodyPr>
          <a:lstStyle/>
          <a:p>
            <a:pPr algn="l">
              <a:lnSpc>
                <a:spcPts val="5166"/>
              </a:lnSpc>
            </a:pPr>
            <a:r>
              <a:rPr lang="en-US" sz="3690" spc="202"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近づく</a:t>
            </a:r>
            <a:endParaRPr lang="en-US" sz="3690" spc="202"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13" name="TextBox 13"/>
          <p:cNvSpPr txBox="1"/>
          <p:nvPr/>
        </p:nvSpPr>
        <p:spPr>
          <a:xfrm>
            <a:off x="5994407" y="4080207"/>
            <a:ext cx="1243653" cy="725941"/>
          </a:xfrm>
          <a:prstGeom prst="rect">
            <a:avLst/>
          </a:prstGeom>
        </p:spPr>
        <p:txBody>
          <a:bodyPr lIns="0" tIns="0" rIns="0" bIns="0" rtlCol="0" anchor="t">
            <a:spAutoFit/>
          </a:bodyPr>
          <a:lstStyle/>
          <a:p>
            <a:pPr algn="l">
              <a:lnSpc>
                <a:spcPts val="5614"/>
              </a:lnSpc>
            </a:pPr>
            <a:r>
              <a:rPr lang="en-US" sz="4010" spc="220"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能力</a:t>
            </a:r>
            <a:endParaRPr lang="en-US" sz="4010" spc="220"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14" name="TextBox 14"/>
          <p:cNvSpPr txBox="1"/>
          <p:nvPr/>
        </p:nvSpPr>
        <p:spPr>
          <a:xfrm>
            <a:off x="11354916" y="3894077"/>
            <a:ext cx="3792433" cy="652725"/>
          </a:xfrm>
          <a:prstGeom prst="rect">
            <a:avLst/>
          </a:prstGeom>
        </p:spPr>
        <p:txBody>
          <a:bodyPr lIns="0" tIns="0" rIns="0" bIns="0" rtlCol="0" anchor="t">
            <a:spAutoFit/>
          </a:bodyPr>
          <a:lstStyle/>
          <a:p>
            <a:pPr algn="l">
              <a:lnSpc>
                <a:spcPts val="5114"/>
              </a:lnSpc>
            </a:pPr>
            <a:r>
              <a:rPr lang="en-US" sz="3653" spc="200"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利用できること</a:t>
            </a:r>
            <a:endParaRPr lang="en-US" sz="3653" spc="200"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15" name="TextBox 15"/>
          <p:cNvSpPr txBox="1"/>
          <p:nvPr/>
        </p:nvSpPr>
        <p:spPr>
          <a:xfrm>
            <a:off x="9144000" y="2859731"/>
            <a:ext cx="1706084" cy="1410342"/>
          </a:xfrm>
          <a:prstGeom prst="rect">
            <a:avLst/>
          </a:prstGeom>
        </p:spPr>
        <p:txBody>
          <a:bodyPr lIns="0" tIns="0" rIns="0" bIns="0" rtlCol="0" anchor="t">
            <a:spAutoFit/>
          </a:bodyPr>
          <a:lstStyle/>
          <a:p>
            <a:pPr algn="l">
              <a:lnSpc>
                <a:spcPts val="10989"/>
              </a:lnSpc>
            </a:pPr>
            <a:r>
              <a:rPr lang="en-US" sz="7849" spc="431"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p>
        </p:txBody>
      </p:sp>
      <p:sp>
        <p:nvSpPr>
          <p:cNvPr id="16" name="TextBox 16"/>
          <p:cNvSpPr txBox="1"/>
          <p:nvPr/>
        </p:nvSpPr>
        <p:spPr>
          <a:xfrm>
            <a:off x="3831437" y="3119448"/>
            <a:ext cx="257030" cy="1084584"/>
          </a:xfrm>
          <a:prstGeom prst="rect">
            <a:avLst/>
          </a:prstGeom>
        </p:spPr>
        <p:txBody>
          <a:bodyPr lIns="0" tIns="0" rIns="0" bIns="0" rtlCol="0" anchor="t">
            <a:spAutoFit/>
          </a:bodyPr>
          <a:lstStyle/>
          <a:p>
            <a:pPr algn="l">
              <a:lnSpc>
                <a:spcPts val="8469"/>
              </a:lnSpc>
            </a:pPr>
            <a:r>
              <a:rPr lang="en-US" sz="6049" spc="33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p>
        </p:txBody>
      </p:sp>
      <p:sp>
        <p:nvSpPr>
          <p:cNvPr id="17" name="TextBox 17"/>
          <p:cNvSpPr txBox="1"/>
          <p:nvPr/>
        </p:nvSpPr>
        <p:spPr>
          <a:xfrm>
            <a:off x="3229528" y="8655226"/>
            <a:ext cx="12533619" cy="955252"/>
          </a:xfrm>
          <a:prstGeom prst="rect">
            <a:avLst/>
          </a:prstGeom>
        </p:spPr>
        <p:txBody>
          <a:bodyPr lIns="0" tIns="0" rIns="0" bIns="0" rtlCol="0" anchor="t">
            <a:spAutoFit/>
          </a:bodyPr>
          <a:lstStyle/>
          <a:p>
            <a:pPr algn="l">
              <a:lnSpc>
                <a:spcPts val="7359"/>
              </a:lnSpc>
            </a:pPr>
            <a:r>
              <a:rPr lang="en-US" sz="5256" spc="289" dirty="0" err="1">
                <a:solidFill>
                  <a:srgbClr val="000000"/>
                </a:solidFill>
                <a:latin typeface="さわらびゴシック" panose="020B0600070205080204" charset="-128"/>
                <a:ea typeface="さわらびゴシック" panose="020B0600070205080204" charset="-128"/>
                <a:cs typeface="さわらびゴシック"/>
                <a:sym typeface="さわらびゴシック"/>
              </a:rPr>
              <a:t>誰もが平等に利用しやすい状態を指す</a:t>
            </a:r>
            <a:endParaRPr lang="en-US" sz="5256" spc="289" dirty="0">
              <a:solidFill>
                <a:srgbClr val="000000"/>
              </a:solidFill>
              <a:latin typeface="さわらびゴシック" panose="020B0600070205080204" charset="-128"/>
              <a:ea typeface="さわらびゴシック" panose="020B0600070205080204" charset="-128"/>
              <a:cs typeface="さわらびゴシック"/>
              <a:sym typeface="さわらびゴシック"/>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0" y="-4225849"/>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028700" y="-487987"/>
            <a:ext cx="3619500" cy="1795363"/>
          </a:xfrm>
          <a:prstGeom prst="rect">
            <a:avLst/>
          </a:prstGeom>
        </p:spPr>
        <p:txBody>
          <a:bodyPr wrap="square" lIns="0" tIns="0" rIns="0" bIns="0" rtlCol="0" anchor="t">
            <a:spAutoFit/>
          </a:bodyPr>
          <a:lstStyle/>
          <a:p>
            <a:pPr algn="ctr">
              <a:lnSpc>
                <a:spcPts val="13998"/>
              </a:lnSpc>
            </a:pPr>
            <a:r>
              <a:rPr lang="en-US" sz="9998" b="1" spc="1009" dirty="0">
                <a:solidFill>
                  <a:srgbClr val="FFFFFF"/>
                </a:solidFill>
                <a:latin typeface="さわらびゴシック" panose="020B0600070205080204" charset="-128"/>
                <a:ea typeface="さわらびゴシック" panose="020B0600070205080204" charset="-128"/>
                <a:cs typeface="セザンヌ Bold"/>
                <a:sym typeface="セザンヌ Bold"/>
              </a:rPr>
              <a:t>01.</a:t>
            </a:r>
          </a:p>
        </p:txBody>
      </p:sp>
      <p:sp>
        <p:nvSpPr>
          <p:cNvPr id="4" name="TextBox 4"/>
          <p:cNvSpPr txBox="1"/>
          <p:nvPr/>
        </p:nvSpPr>
        <p:spPr>
          <a:xfrm>
            <a:off x="4435632" y="306482"/>
            <a:ext cx="9416735" cy="910506"/>
          </a:xfrm>
          <a:prstGeom prst="rect">
            <a:avLst/>
          </a:prstGeom>
        </p:spPr>
        <p:txBody>
          <a:bodyPr lIns="0" tIns="0" rIns="0" bIns="0" rtlCol="0" anchor="t">
            <a:spAutoFit/>
          </a:bodyPr>
          <a:lstStyle/>
          <a:p>
            <a:pPr algn="ctr">
              <a:lnSpc>
                <a:spcPts val="7069"/>
              </a:lnSpc>
            </a:pPr>
            <a:r>
              <a:rPr lang="en-US" sz="5049" b="1" spc="65" dirty="0" err="1">
                <a:solidFill>
                  <a:srgbClr val="737373"/>
                </a:solidFill>
                <a:latin typeface="さわらびゴシック" panose="020B0600070205080204" charset="-128"/>
                <a:ea typeface="さわらびゴシック" panose="020B0600070205080204" charset="-128"/>
                <a:cs typeface="セザンヌ Bold"/>
                <a:sym typeface="セザンヌ Bold"/>
              </a:rPr>
              <a:t>WEBアクセシビリティ</a:t>
            </a:r>
            <a:endPar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5" name="TextBox 5"/>
          <p:cNvSpPr txBox="1"/>
          <p:nvPr/>
        </p:nvSpPr>
        <p:spPr>
          <a:xfrm>
            <a:off x="2130539" y="8622029"/>
            <a:ext cx="12476902" cy="1294102"/>
          </a:xfrm>
          <a:prstGeom prst="rect">
            <a:avLst/>
          </a:prstGeom>
        </p:spPr>
        <p:txBody>
          <a:bodyPr lIns="0" tIns="0" rIns="0" bIns="0" rtlCol="0" anchor="t">
            <a:spAutoFit/>
          </a:bodyPr>
          <a:lstStyle/>
          <a:p>
            <a:pPr algn="l">
              <a:lnSpc>
                <a:spcPts val="5035"/>
              </a:lnSpc>
            </a:pPr>
            <a:r>
              <a:rPr lang="en-US" sz="3596" spc="197"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障害者や高齢者、インターネットに慣れていない人でも利用できるサービスを目指す</a:t>
            </a:r>
            <a:endParaRPr lang="en-US" sz="3596" spc="197"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6" name="TextBox 6"/>
          <p:cNvSpPr txBox="1"/>
          <p:nvPr/>
        </p:nvSpPr>
        <p:spPr>
          <a:xfrm>
            <a:off x="1579619" y="4794326"/>
            <a:ext cx="15181172" cy="1538883"/>
          </a:xfrm>
          <a:prstGeom prst="rect">
            <a:avLst/>
          </a:prstGeom>
        </p:spPr>
        <p:txBody>
          <a:bodyPr lIns="0" tIns="0" rIns="0" bIns="0" rtlCol="0" anchor="t">
            <a:spAutoFit/>
          </a:bodyPr>
          <a:lstStyle/>
          <a:p>
            <a:pPr algn="l">
              <a:lnSpc>
                <a:spcPts val="5990"/>
              </a:lnSpc>
            </a:pPr>
            <a:r>
              <a:rPr lang="en-US" sz="4278" spc="235"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あらゆる人がウェブ上で提供されている情報やサービスを利用できることを示す</a:t>
            </a:r>
            <a:endParaRPr lang="en-US" sz="4278" spc="235"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7" name="TextBox 7"/>
          <p:cNvSpPr txBox="1"/>
          <p:nvPr/>
        </p:nvSpPr>
        <p:spPr>
          <a:xfrm>
            <a:off x="1579619" y="2985109"/>
            <a:ext cx="9702493" cy="713572"/>
          </a:xfrm>
          <a:prstGeom prst="rect">
            <a:avLst/>
          </a:prstGeom>
        </p:spPr>
        <p:txBody>
          <a:bodyPr lIns="0" tIns="0" rIns="0" bIns="0" rtlCol="0" anchor="t">
            <a:spAutoFit/>
          </a:bodyPr>
          <a:lstStyle/>
          <a:p>
            <a:pPr algn="l">
              <a:lnSpc>
                <a:spcPts val="5593"/>
              </a:lnSpc>
            </a:pPr>
            <a:r>
              <a:rPr lang="en-US" sz="3995" spc="219"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ウェブにおけるアクセシビリティのこと</a:t>
            </a:r>
            <a:endParaRPr lang="en-US" sz="3995" spc="219"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8" name="TextBox 8"/>
          <p:cNvSpPr txBox="1"/>
          <p:nvPr/>
        </p:nvSpPr>
        <p:spPr>
          <a:xfrm>
            <a:off x="583991" y="8326573"/>
            <a:ext cx="1546548" cy="795089"/>
          </a:xfrm>
          <a:prstGeom prst="rect">
            <a:avLst/>
          </a:prstGeom>
        </p:spPr>
        <p:txBody>
          <a:bodyPr lIns="0" tIns="0" rIns="0" bIns="0" rtlCol="0" anchor="t">
            <a:spAutoFit/>
          </a:bodyPr>
          <a:lstStyle/>
          <a:p>
            <a:pPr algn="l">
              <a:lnSpc>
                <a:spcPts val="6189"/>
              </a:lnSpc>
            </a:pPr>
            <a:r>
              <a:rPr lang="en-US" sz="4421" b="1" spc="243" dirty="0" err="1">
                <a:solidFill>
                  <a:srgbClr val="737373"/>
                </a:solidFill>
                <a:latin typeface="さわらびゴシック" panose="020B0600070205080204" charset="-128"/>
                <a:ea typeface="さわらびゴシック" panose="020B0600070205080204" charset="-128"/>
                <a:cs typeface="セザンヌ Medium"/>
                <a:sym typeface="セザンヌ Medium"/>
              </a:rPr>
              <a:t>目標</a:t>
            </a:r>
            <a:endParaRPr lang="en-US" sz="4421" b="1" spc="243" dirty="0">
              <a:solidFill>
                <a:srgbClr val="737373"/>
              </a:solidFill>
              <a:latin typeface="さわらびゴシック" panose="020B0600070205080204" charset="-128"/>
              <a:ea typeface="さわらびゴシック" panose="020B0600070205080204" charset="-128"/>
              <a:cs typeface="セザンヌ Medium"/>
              <a:sym typeface="セザンヌ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7767" y="-575016"/>
            <a:ext cx="20028323" cy="20028323"/>
          </a:xfrm>
          <a:custGeom>
            <a:avLst/>
            <a:gdLst/>
            <a:ahLst/>
            <a:cxnLst/>
            <a:rect l="l" t="t" r="r" b="b"/>
            <a:pathLst>
              <a:path w="20028323" h="20028323">
                <a:moveTo>
                  <a:pt x="0" y="0"/>
                </a:moveTo>
                <a:lnTo>
                  <a:pt x="20028323" y="0"/>
                </a:lnTo>
                <a:lnTo>
                  <a:pt x="20028323" y="20028323"/>
                </a:lnTo>
                <a:lnTo>
                  <a:pt x="0" y="20028323"/>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780094" y="2629380"/>
            <a:ext cx="7701935" cy="7365371"/>
            <a:chOff x="0" y="0"/>
            <a:chExt cx="2028493" cy="1939851"/>
          </a:xfrm>
        </p:grpSpPr>
        <p:sp>
          <p:nvSpPr>
            <p:cNvPr id="4" name="Freeform 4"/>
            <p:cNvSpPr/>
            <p:nvPr/>
          </p:nvSpPr>
          <p:spPr>
            <a:xfrm>
              <a:off x="0" y="0"/>
              <a:ext cx="2028493" cy="1939851"/>
            </a:xfrm>
            <a:custGeom>
              <a:avLst/>
              <a:gdLst/>
              <a:ahLst/>
              <a:cxnLst/>
              <a:rect l="l" t="t" r="r" b="b"/>
              <a:pathLst>
                <a:path w="2028493" h="1939851">
                  <a:moveTo>
                    <a:pt x="51265" y="0"/>
                  </a:moveTo>
                  <a:lnTo>
                    <a:pt x="1977228" y="0"/>
                  </a:lnTo>
                  <a:cubicBezTo>
                    <a:pt x="2005541" y="0"/>
                    <a:pt x="2028493" y="22952"/>
                    <a:pt x="2028493" y="51265"/>
                  </a:cubicBezTo>
                  <a:lnTo>
                    <a:pt x="2028493" y="1888586"/>
                  </a:lnTo>
                  <a:cubicBezTo>
                    <a:pt x="2028493" y="1916899"/>
                    <a:pt x="2005541" y="1939851"/>
                    <a:pt x="1977228" y="1939851"/>
                  </a:cubicBezTo>
                  <a:lnTo>
                    <a:pt x="51265" y="1939851"/>
                  </a:lnTo>
                  <a:cubicBezTo>
                    <a:pt x="22952" y="1939851"/>
                    <a:pt x="0" y="1916899"/>
                    <a:pt x="0" y="1888586"/>
                  </a:cubicBezTo>
                  <a:lnTo>
                    <a:pt x="0" y="51265"/>
                  </a:lnTo>
                  <a:cubicBezTo>
                    <a:pt x="0" y="22952"/>
                    <a:pt x="22952" y="0"/>
                    <a:pt x="51265" y="0"/>
                  </a:cubicBezTo>
                  <a:close/>
                </a:path>
              </a:pathLst>
            </a:custGeom>
            <a:solidFill>
              <a:srgbClr val="92BAC2">
                <a:alpha val="69804"/>
              </a:srgbClr>
            </a:solidFill>
          </p:spPr>
        </p:sp>
        <p:sp>
          <p:nvSpPr>
            <p:cNvPr id="5" name="TextBox 5"/>
            <p:cNvSpPr txBox="1"/>
            <p:nvPr/>
          </p:nvSpPr>
          <p:spPr>
            <a:xfrm>
              <a:off x="0" y="-47625"/>
              <a:ext cx="2028493" cy="1987476"/>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sp>
        <p:nvSpPr>
          <p:cNvPr id="6" name="TextBox 6"/>
          <p:cNvSpPr txBox="1"/>
          <p:nvPr/>
        </p:nvSpPr>
        <p:spPr>
          <a:xfrm>
            <a:off x="1613292" y="1785781"/>
            <a:ext cx="5644682"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障害者</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7" name="TextBox 7"/>
          <p:cNvSpPr txBox="1"/>
          <p:nvPr/>
        </p:nvSpPr>
        <p:spPr>
          <a:xfrm>
            <a:off x="865707" y="7285352"/>
            <a:ext cx="7530708" cy="159017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一部の色が区別できなくても得られる情報が欠けない</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8" name="TextBox 8"/>
          <p:cNvSpPr txBox="1"/>
          <p:nvPr/>
        </p:nvSpPr>
        <p:spPr>
          <a:xfrm>
            <a:off x="1028700" y="-640262"/>
            <a:ext cx="3597013" cy="1795363"/>
          </a:xfrm>
          <a:prstGeom prst="rect">
            <a:avLst/>
          </a:prstGeom>
        </p:spPr>
        <p:txBody>
          <a:bodyPr lIns="0" tIns="0" rIns="0" bIns="0" rtlCol="0" anchor="t">
            <a:spAutoFit/>
          </a:bodyPr>
          <a:lstStyle/>
          <a:p>
            <a:pPr algn="ctr">
              <a:lnSpc>
                <a:spcPts val="13998"/>
              </a:lnSpc>
            </a:pPr>
            <a:r>
              <a:rPr lang="en-US" sz="9998" b="1" spc="1009">
                <a:solidFill>
                  <a:srgbClr val="FFFFFF"/>
                </a:solidFill>
                <a:latin typeface="さわらびゴシック" panose="020B0600070205080204" charset="-128"/>
                <a:ea typeface="さわらびゴシック" panose="020B0600070205080204" charset="-128"/>
                <a:cs typeface="セザンヌ Bold"/>
                <a:sym typeface="セザンヌ Bold"/>
              </a:rPr>
              <a:t>01.</a:t>
            </a:r>
          </a:p>
        </p:txBody>
      </p:sp>
      <p:sp>
        <p:nvSpPr>
          <p:cNvPr id="9" name="TextBox 9"/>
          <p:cNvSpPr txBox="1"/>
          <p:nvPr/>
        </p:nvSpPr>
        <p:spPr>
          <a:xfrm>
            <a:off x="4435632" y="306482"/>
            <a:ext cx="9416735" cy="910506"/>
          </a:xfrm>
          <a:prstGeom prst="rect">
            <a:avLst/>
          </a:prstGeom>
        </p:spPr>
        <p:txBody>
          <a:bodyPr lIns="0" tIns="0" rIns="0" bIns="0" rtlCol="0" anchor="t">
            <a:spAutoFit/>
          </a:bodyPr>
          <a:lstStyle/>
          <a:p>
            <a:pPr algn="ctr">
              <a:lnSpc>
                <a:spcPts val="7069"/>
              </a:lnSpc>
            </a:pPr>
            <a:r>
              <a:rPr lang="en-US" sz="5049" b="1" spc="65" dirty="0" err="1">
                <a:solidFill>
                  <a:srgbClr val="737373"/>
                </a:solidFill>
                <a:latin typeface="さわらびゴシック" panose="020B0600070205080204" charset="-128"/>
                <a:ea typeface="さわらびゴシック" panose="020B0600070205080204" charset="-128"/>
                <a:cs typeface="セザンヌ Bold"/>
                <a:sym typeface="セザンヌ Bold"/>
              </a:rPr>
              <a:t>WEBアクセシビリティ</a:t>
            </a:r>
            <a:endPar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10" name="TextBox 10"/>
          <p:cNvSpPr txBox="1"/>
          <p:nvPr/>
        </p:nvSpPr>
        <p:spPr>
          <a:xfrm>
            <a:off x="1028700" y="2538256"/>
            <a:ext cx="6481092" cy="159017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目が見えなくても情報が伝わる・操作できる</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11" name="TextBox 11"/>
          <p:cNvSpPr txBox="1"/>
          <p:nvPr/>
        </p:nvSpPr>
        <p:spPr>
          <a:xfrm>
            <a:off x="780094" y="5155074"/>
            <a:ext cx="7776356"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キーボードだけで操作できる</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grpSp>
        <p:nvGrpSpPr>
          <p:cNvPr id="12" name="Group 12"/>
          <p:cNvGrpSpPr/>
          <p:nvPr/>
        </p:nvGrpSpPr>
        <p:grpSpPr>
          <a:xfrm>
            <a:off x="10001400" y="2629380"/>
            <a:ext cx="7701935" cy="7365371"/>
            <a:chOff x="0" y="0"/>
            <a:chExt cx="2028493" cy="1939851"/>
          </a:xfrm>
        </p:grpSpPr>
        <p:sp>
          <p:nvSpPr>
            <p:cNvPr id="13" name="Freeform 13"/>
            <p:cNvSpPr/>
            <p:nvPr/>
          </p:nvSpPr>
          <p:spPr>
            <a:xfrm>
              <a:off x="0" y="0"/>
              <a:ext cx="2028493" cy="1939851"/>
            </a:xfrm>
            <a:custGeom>
              <a:avLst/>
              <a:gdLst/>
              <a:ahLst/>
              <a:cxnLst/>
              <a:rect l="l" t="t" r="r" b="b"/>
              <a:pathLst>
                <a:path w="2028493" h="1939851">
                  <a:moveTo>
                    <a:pt x="51265" y="0"/>
                  </a:moveTo>
                  <a:lnTo>
                    <a:pt x="1977228" y="0"/>
                  </a:lnTo>
                  <a:cubicBezTo>
                    <a:pt x="2005541" y="0"/>
                    <a:pt x="2028493" y="22952"/>
                    <a:pt x="2028493" y="51265"/>
                  </a:cubicBezTo>
                  <a:lnTo>
                    <a:pt x="2028493" y="1888586"/>
                  </a:lnTo>
                  <a:cubicBezTo>
                    <a:pt x="2028493" y="1916899"/>
                    <a:pt x="2005541" y="1939851"/>
                    <a:pt x="1977228" y="1939851"/>
                  </a:cubicBezTo>
                  <a:lnTo>
                    <a:pt x="51265" y="1939851"/>
                  </a:lnTo>
                  <a:cubicBezTo>
                    <a:pt x="22952" y="1939851"/>
                    <a:pt x="0" y="1916899"/>
                    <a:pt x="0" y="1888586"/>
                  </a:cubicBezTo>
                  <a:lnTo>
                    <a:pt x="0" y="51265"/>
                  </a:lnTo>
                  <a:cubicBezTo>
                    <a:pt x="0" y="22952"/>
                    <a:pt x="22952" y="0"/>
                    <a:pt x="51265" y="0"/>
                  </a:cubicBezTo>
                  <a:close/>
                </a:path>
              </a:pathLst>
            </a:custGeom>
            <a:solidFill>
              <a:srgbClr val="92BAC2">
                <a:alpha val="69804"/>
              </a:srgbClr>
            </a:solidFill>
          </p:spPr>
        </p:sp>
        <p:sp>
          <p:nvSpPr>
            <p:cNvPr id="14" name="TextBox 14"/>
            <p:cNvSpPr txBox="1"/>
            <p:nvPr/>
          </p:nvSpPr>
          <p:spPr>
            <a:xfrm>
              <a:off x="0" y="-47625"/>
              <a:ext cx="2028493" cy="1987476"/>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sp>
        <p:nvSpPr>
          <p:cNvPr id="15" name="TextBox 15"/>
          <p:cNvSpPr txBox="1"/>
          <p:nvPr/>
        </p:nvSpPr>
        <p:spPr>
          <a:xfrm>
            <a:off x="10884168" y="1860708"/>
            <a:ext cx="6229273"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一時的な障害を持つ人</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16" name="TextBox 16"/>
          <p:cNvSpPr txBox="1"/>
          <p:nvPr/>
        </p:nvSpPr>
        <p:spPr>
          <a:xfrm>
            <a:off x="11176464" y="3101504"/>
            <a:ext cx="5705868" cy="4039567"/>
          </a:xfrm>
          <a:prstGeom prst="rect">
            <a:avLst/>
          </a:prstGeom>
        </p:spPr>
        <p:txBody>
          <a:bodyPr lIns="0" tIns="0" rIns="0" bIns="0" rtlCol="0" anchor="t">
            <a:spAutoFit/>
          </a:bodyPr>
          <a:lstStyle/>
          <a:p>
            <a:pPr algn="ctr">
              <a:lnSpc>
                <a:spcPts val="6297"/>
              </a:lnSpc>
            </a:pPr>
            <a:r>
              <a:rPr lang="en-US" sz="4498" b="1" spc="58" dirty="0" err="1">
                <a:solidFill>
                  <a:srgbClr val="737373"/>
                </a:solidFill>
                <a:latin typeface="さわらびゴシック" panose="020B0600070205080204" charset="-128"/>
                <a:ea typeface="さわらびゴシック" panose="020B0600070205080204" charset="-128"/>
                <a:cs typeface="セザンヌ Bold"/>
                <a:sym typeface="セザンヌ Bold"/>
              </a:rPr>
              <a:t>イヤホンを忘れ</a:t>
            </a:r>
            <a:r>
              <a:rPr lang="en-US" sz="4498" b="1" spc="58" dirty="0">
                <a:solidFill>
                  <a:srgbClr val="737373"/>
                </a:solidFill>
                <a:latin typeface="さわらびゴシック" panose="020B0600070205080204" charset="-128"/>
                <a:ea typeface="さわらびゴシック" panose="020B0600070205080204" charset="-128"/>
                <a:cs typeface="セザンヌ Bold"/>
                <a:sym typeface="セザンヌ Bold"/>
              </a:rPr>
              <a:t>、</a:t>
            </a:r>
          </a:p>
          <a:p>
            <a:pPr algn="ctr">
              <a:lnSpc>
                <a:spcPts val="6297"/>
              </a:lnSpc>
            </a:pPr>
            <a:r>
              <a:rPr lang="en-US" sz="4498" b="1" spc="58" dirty="0" err="1">
                <a:solidFill>
                  <a:srgbClr val="737373"/>
                </a:solidFill>
                <a:latin typeface="さわらびゴシック" panose="020B0600070205080204" charset="-128"/>
                <a:ea typeface="さわらびゴシック" panose="020B0600070205080204" charset="-128"/>
                <a:cs typeface="セザンヌ Bold"/>
                <a:sym typeface="セザンヌ Bold"/>
              </a:rPr>
              <a:t>音声が流せなくても何を話しているのかわかる</a:t>
            </a:r>
            <a:endParaRPr lang="en-US" sz="4498" b="1" spc="58" dirty="0">
              <a:solidFill>
                <a:srgbClr val="737373"/>
              </a:solidFill>
              <a:latin typeface="さわらびゴシック" panose="020B0600070205080204" charset="-128"/>
              <a:ea typeface="さわらびゴシック" panose="020B0600070205080204" charset="-128"/>
              <a:cs typeface="セザンヌ Bold"/>
              <a:sym typeface="セザンヌ Bold"/>
            </a:endParaRPr>
          </a:p>
          <a:p>
            <a:pPr algn="ctr">
              <a:lnSpc>
                <a:spcPts val="6297"/>
              </a:lnSpc>
            </a:pPr>
            <a:endParaRPr lang="en-US" sz="4498" b="1" spc="58"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17" name="TextBox 17"/>
          <p:cNvSpPr txBox="1"/>
          <p:nvPr/>
        </p:nvSpPr>
        <p:spPr>
          <a:xfrm>
            <a:off x="10294274" y="7662047"/>
            <a:ext cx="7409061" cy="820738"/>
          </a:xfrm>
          <a:prstGeom prst="rect">
            <a:avLst/>
          </a:prstGeom>
        </p:spPr>
        <p:txBody>
          <a:bodyPr lIns="0" tIns="0" rIns="0" bIns="0" rtlCol="0" anchor="t">
            <a:spAutoFit/>
          </a:bodyPr>
          <a:lstStyle/>
          <a:p>
            <a:pPr algn="ctr">
              <a:lnSpc>
                <a:spcPts val="6396"/>
              </a:lnSpc>
            </a:pPr>
            <a:r>
              <a:rPr lang="en-US" sz="4568" b="1" spc="59" dirty="0" err="1">
                <a:solidFill>
                  <a:srgbClr val="737373"/>
                </a:solidFill>
                <a:latin typeface="さわらびゴシック" panose="020B0600070205080204" charset="-128"/>
                <a:ea typeface="さわらびゴシック" panose="020B0600070205080204" charset="-128"/>
                <a:cs typeface="セザンヌ Bold"/>
                <a:sym typeface="セザンヌ Bold"/>
              </a:rPr>
              <a:t>手をけがして操作できない</a:t>
            </a:r>
            <a:endParaRPr lang="en-US" sz="4568" b="1" spc="59"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6045" y="-324666"/>
            <a:ext cx="20028323" cy="20028323"/>
          </a:xfrm>
          <a:custGeom>
            <a:avLst/>
            <a:gdLst/>
            <a:ahLst/>
            <a:cxnLst/>
            <a:rect l="l" t="t" r="r" b="b"/>
            <a:pathLst>
              <a:path w="20028323" h="20028323">
                <a:moveTo>
                  <a:pt x="0" y="0"/>
                </a:moveTo>
                <a:lnTo>
                  <a:pt x="20028323" y="0"/>
                </a:lnTo>
                <a:lnTo>
                  <a:pt x="20028323" y="20028323"/>
                </a:lnTo>
                <a:lnTo>
                  <a:pt x="0" y="20028323"/>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538155" y="3113729"/>
            <a:ext cx="7521114" cy="7067936"/>
            <a:chOff x="0" y="0"/>
            <a:chExt cx="1980869" cy="1861514"/>
          </a:xfrm>
        </p:grpSpPr>
        <p:sp>
          <p:nvSpPr>
            <p:cNvPr id="4" name="Freeform 4"/>
            <p:cNvSpPr/>
            <p:nvPr/>
          </p:nvSpPr>
          <p:spPr>
            <a:xfrm>
              <a:off x="0" y="0"/>
              <a:ext cx="1980869" cy="1861514"/>
            </a:xfrm>
            <a:custGeom>
              <a:avLst/>
              <a:gdLst/>
              <a:ahLst/>
              <a:cxnLst/>
              <a:rect l="l" t="t" r="r" b="b"/>
              <a:pathLst>
                <a:path w="1980869" h="1861514">
                  <a:moveTo>
                    <a:pt x="52497" y="0"/>
                  </a:moveTo>
                  <a:lnTo>
                    <a:pt x="1928372" y="0"/>
                  </a:lnTo>
                  <a:cubicBezTo>
                    <a:pt x="1942295" y="0"/>
                    <a:pt x="1955648" y="5531"/>
                    <a:pt x="1965493" y="15376"/>
                  </a:cubicBezTo>
                  <a:cubicBezTo>
                    <a:pt x="1975339" y="25221"/>
                    <a:pt x="1980869" y="38574"/>
                    <a:pt x="1980869" y="52497"/>
                  </a:cubicBezTo>
                  <a:lnTo>
                    <a:pt x="1980869" y="1809017"/>
                  </a:lnTo>
                  <a:cubicBezTo>
                    <a:pt x="1980869" y="1822940"/>
                    <a:pt x="1975339" y="1836293"/>
                    <a:pt x="1965493" y="1846138"/>
                  </a:cubicBezTo>
                  <a:cubicBezTo>
                    <a:pt x="1955648" y="1855983"/>
                    <a:pt x="1942295" y="1861514"/>
                    <a:pt x="1928372" y="1861514"/>
                  </a:cubicBezTo>
                  <a:lnTo>
                    <a:pt x="52497" y="1861514"/>
                  </a:lnTo>
                  <a:cubicBezTo>
                    <a:pt x="38574" y="1861514"/>
                    <a:pt x="25221" y="1855983"/>
                    <a:pt x="15376" y="1846138"/>
                  </a:cubicBezTo>
                  <a:cubicBezTo>
                    <a:pt x="5531" y="1836293"/>
                    <a:pt x="0" y="1822940"/>
                    <a:pt x="0" y="1809017"/>
                  </a:cubicBezTo>
                  <a:lnTo>
                    <a:pt x="0" y="52497"/>
                  </a:lnTo>
                  <a:cubicBezTo>
                    <a:pt x="0" y="38574"/>
                    <a:pt x="5531" y="25221"/>
                    <a:pt x="15376" y="15376"/>
                  </a:cubicBezTo>
                  <a:cubicBezTo>
                    <a:pt x="25221" y="5531"/>
                    <a:pt x="38574" y="0"/>
                    <a:pt x="52497" y="0"/>
                  </a:cubicBezTo>
                  <a:close/>
                </a:path>
              </a:pathLst>
            </a:custGeom>
            <a:solidFill>
              <a:srgbClr val="92BAC2">
                <a:alpha val="69804"/>
              </a:srgbClr>
            </a:solidFill>
          </p:spPr>
        </p:sp>
        <p:sp>
          <p:nvSpPr>
            <p:cNvPr id="5" name="TextBox 5"/>
            <p:cNvSpPr txBox="1"/>
            <p:nvPr/>
          </p:nvSpPr>
          <p:spPr>
            <a:xfrm>
              <a:off x="0" y="-47625"/>
              <a:ext cx="1980869" cy="1909139"/>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grpSp>
        <p:nvGrpSpPr>
          <p:cNvPr id="6" name="Group 6"/>
          <p:cNvGrpSpPr/>
          <p:nvPr/>
        </p:nvGrpSpPr>
        <p:grpSpPr>
          <a:xfrm>
            <a:off x="10440519" y="3157681"/>
            <a:ext cx="7406067" cy="7023984"/>
            <a:chOff x="0" y="0"/>
            <a:chExt cx="1950569" cy="1849938"/>
          </a:xfrm>
        </p:grpSpPr>
        <p:sp>
          <p:nvSpPr>
            <p:cNvPr id="7" name="Freeform 7"/>
            <p:cNvSpPr/>
            <p:nvPr/>
          </p:nvSpPr>
          <p:spPr>
            <a:xfrm>
              <a:off x="0" y="0"/>
              <a:ext cx="1950569" cy="1849938"/>
            </a:xfrm>
            <a:custGeom>
              <a:avLst/>
              <a:gdLst/>
              <a:ahLst/>
              <a:cxnLst/>
              <a:rect l="l" t="t" r="r" b="b"/>
              <a:pathLst>
                <a:path w="1950569" h="1849938">
                  <a:moveTo>
                    <a:pt x="53313" y="0"/>
                  </a:moveTo>
                  <a:lnTo>
                    <a:pt x="1897256" y="0"/>
                  </a:lnTo>
                  <a:cubicBezTo>
                    <a:pt x="1911396" y="0"/>
                    <a:pt x="1924956" y="5617"/>
                    <a:pt x="1934954" y="15615"/>
                  </a:cubicBezTo>
                  <a:cubicBezTo>
                    <a:pt x="1944952" y="25613"/>
                    <a:pt x="1950569" y="39173"/>
                    <a:pt x="1950569" y="53313"/>
                  </a:cubicBezTo>
                  <a:lnTo>
                    <a:pt x="1950569" y="1796625"/>
                  </a:lnTo>
                  <a:cubicBezTo>
                    <a:pt x="1950569" y="1826069"/>
                    <a:pt x="1926700" y="1849938"/>
                    <a:pt x="1897256" y="1849938"/>
                  </a:cubicBezTo>
                  <a:lnTo>
                    <a:pt x="53313" y="1849938"/>
                  </a:lnTo>
                  <a:cubicBezTo>
                    <a:pt x="39173" y="1849938"/>
                    <a:pt x="25613" y="1844321"/>
                    <a:pt x="15615" y="1834323"/>
                  </a:cubicBezTo>
                  <a:cubicBezTo>
                    <a:pt x="5617" y="1824325"/>
                    <a:pt x="0" y="1810765"/>
                    <a:pt x="0" y="1796625"/>
                  </a:cubicBezTo>
                  <a:lnTo>
                    <a:pt x="0" y="53313"/>
                  </a:lnTo>
                  <a:cubicBezTo>
                    <a:pt x="0" y="23869"/>
                    <a:pt x="23869" y="0"/>
                    <a:pt x="53313" y="0"/>
                  </a:cubicBezTo>
                  <a:close/>
                </a:path>
              </a:pathLst>
            </a:custGeom>
            <a:solidFill>
              <a:srgbClr val="92BAC2">
                <a:alpha val="69804"/>
              </a:srgbClr>
            </a:solidFill>
          </p:spPr>
        </p:sp>
        <p:sp>
          <p:nvSpPr>
            <p:cNvPr id="8" name="TextBox 8"/>
            <p:cNvSpPr txBox="1"/>
            <p:nvPr/>
          </p:nvSpPr>
          <p:spPr>
            <a:xfrm>
              <a:off x="0" y="-47625"/>
              <a:ext cx="1950569" cy="189756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3783114" y="4602407"/>
            <a:ext cx="549971" cy="481225"/>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45454"/>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sp>
        <p:nvSpPr>
          <p:cNvPr id="12" name="TextBox 12"/>
          <p:cNvSpPr txBox="1"/>
          <p:nvPr/>
        </p:nvSpPr>
        <p:spPr>
          <a:xfrm>
            <a:off x="1371352" y="2270130"/>
            <a:ext cx="5644682" cy="795089"/>
          </a:xfrm>
          <a:prstGeom prst="rect">
            <a:avLst/>
          </a:prstGeom>
        </p:spPr>
        <p:txBody>
          <a:bodyPr lIns="0" tIns="0" rIns="0" bIns="0" rtlCol="0" anchor="t">
            <a:spAutoFit/>
          </a:bodyPr>
          <a:lstStyle/>
          <a:p>
            <a:pPr algn="ctr">
              <a:lnSpc>
                <a:spcPts val="6229"/>
              </a:lnSpc>
            </a:pPr>
            <a:r>
              <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rPr>
              <a:t>NG</a:t>
            </a:r>
          </a:p>
        </p:txBody>
      </p:sp>
      <p:sp>
        <p:nvSpPr>
          <p:cNvPr id="13" name="TextBox 13"/>
          <p:cNvSpPr txBox="1"/>
          <p:nvPr/>
        </p:nvSpPr>
        <p:spPr>
          <a:xfrm>
            <a:off x="116782" y="-1015505"/>
            <a:ext cx="3597013" cy="2670096"/>
          </a:xfrm>
          <a:prstGeom prst="rect">
            <a:avLst/>
          </a:prstGeom>
        </p:spPr>
        <p:txBody>
          <a:bodyPr lIns="0" tIns="0" rIns="0" bIns="0" rtlCol="0" anchor="t">
            <a:spAutoFit/>
          </a:bodyPr>
          <a:lstStyle/>
          <a:p>
            <a:pPr algn="ctr">
              <a:lnSpc>
                <a:spcPts val="13998"/>
              </a:lnSpc>
            </a:pPr>
            <a:r>
              <a:rPr lang="en-US" sz="9998" b="1" spc="1009">
                <a:solidFill>
                  <a:srgbClr val="FFFFFF"/>
                </a:solidFill>
                <a:latin typeface="セザンヌ Bold"/>
                <a:ea typeface="セザンヌ Bold"/>
                <a:cs typeface="セザンヌ Bold"/>
                <a:sym typeface="セザンヌ Bold"/>
              </a:rPr>
              <a:t>01.</a:t>
            </a:r>
          </a:p>
        </p:txBody>
      </p:sp>
      <p:sp>
        <p:nvSpPr>
          <p:cNvPr id="14" name="TextBox 14"/>
          <p:cNvSpPr txBox="1"/>
          <p:nvPr/>
        </p:nvSpPr>
        <p:spPr>
          <a:xfrm>
            <a:off x="4547543" y="54832"/>
            <a:ext cx="9416735" cy="910506"/>
          </a:xfrm>
          <a:prstGeom prst="rect">
            <a:avLst/>
          </a:prstGeom>
        </p:spPr>
        <p:txBody>
          <a:bodyPr lIns="0" tIns="0" rIns="0" bIns="0" rtlCol="0" anchor="t">
            <a:spAutoFit/>
          </a:bodyPr>
          <a:lstStyle/>
          <a:p>
            <a:pPr algn="ctr">
              <a:lnSpc>
                <a:spcPts val="7069"/>
              </a:lnSpc>
            </a:pPr>
            <a:r>
              <a:rPr lang="en-US" sz="5049" b="1" spc="65" dirty="0" err="1">
                <a:solidFill>
                  <a:srgbClr val="737373"/>
                </a:solidFill>
                <a:latin typeface="さわらびゴシック" panose="020B0600070205080204" charset="-128"/>
                <a:ea typeface="さわらびゴシック" panose="020B0600070205080204" charset="-128"/>
                <a:cs typeface="セザンヌ Bold"/>
                <a:sym typeface="セザンヌ Bold"/>
              </a:rPr>
              <a:t>WEBアクセシビリティ</a:t>
            </a:r>
            <a:endPar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15" name="TextBox 15"/>
          <p:cNvSpPr txBox="1"/>
          <p:nvPr/>
        </p:nvSpPr>
        <p:spPr>
          <a:xfrm>
            <a:off x="786761" y="4445476"/>
            <a:ext cx="1798506" cy="795089"/>
          </a:xfrm>
          <a:prstGeom prst="rect">
            <a:avLst/>
          </a:prstGeom>
        </p:spPr>
        <p:txBody>
          <a:bodyPr lIns="0" tIns="0" rIns="0" bIns="0" rtlCol="0" anchor="t">
            <a:spAutoFit/>
          </a:bodyPr>
          <a:lstStyle/>
          <a:p>
            <a:pPr algn="ctr">
              <a:lnSpc>
                <a:spcPts val="6229"/>
              </a:lnSpc>
            </a:pPr>
            <a:r>
              <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rPr>
              <a:t>日　時</a:t>
            </a:r>
          </a:p>
        </p:txBody>
      </p:sp>
      <p:sp>
        <p:nvSpPr>
          <p:cNvPr id="16" name="TextBox 16"/>
          <p:cNvSpPr txBox="1"/>
          <p:nvPr/>
        </p:nvSpPr>
        <p:spPr>
          <a:xfrm>
            <a:off x="788505" y="7478372"/>
            <a:ext cx="1796762" cy="795089"/>
          </a:xfrm>
          <a:prstGeom prst="rect">
            <a:avLst/>
          </a:prstGeom>
        </p:spPr>
        <p:txBody>
          <a:bodyPr lIns="0" tIns="0" rIns="0" bIns="0" rtlCol="0" anchor="t">
            <a:spAutoFit/>
          </a:bodyPr>
          <a:lstStyle/>
          <a:p>
            <a:pPr algn="ctr">
              <a:lnSpc>
                <a:spcPts val="6229"/>
              </a:lnSpc>
            </a:pPr>
            <a:r>
              <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rPr>
              <a:t>場　所</a:t>
            </a:r>
          </a:p>
        </p:txBody>
      </p:sp>
      <p:sp>
        <p:nvSpPr>
          <p:cNvPr id="17" name="TextBox 17"/>
          <p:cNvSpPr txBox="1"/>
          <p:nvPr/>
        </p:nvSpPr>
        <p:spPr>
          <a:xfrm>
            <a:off x="10979740" y="2167407"/>
            <a:ext cx="5644682" cy="795089"/>
          </a:xfrm>
          <a:prstGeom prst="rect">
            <a:avLst/>
          </a:prstGeom>
        </p:spPr>
        <p:txBody>
          <a:bodyPr lIns="0" tIns="0" rIns="0" bIns="0" rtlCol="0" anchor="t">
            <a:spAutoFit/>
          </a:bodyPr>
          <a:lstStyle/>
          <a:p>
            <a:pPr algn="ctr">
              <a:lnSpc>
                <a:spcPts val="6229"/>
              </a:lnSpc>
            </a:pPr>
            <a:r>
              <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rPr>
              <a:t>OK</a:t>
            </a:r>
          </a:p>
        </p:txBody>
      </p:sp>
      <p:sp>
        <p:nvSpPr>
          <p:cNvPr id="18" name="TextBox 18"/>
          <p:cNvSpPr txBox="1"/>
          <p:nvPr/>
        </p:nvSpPr>
        <p:spPr>
          <a:xfrm>
            <a:off x="5082064" y="4445476"/>
            <a:ext cx="2339914"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ひ・とき</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19" name="TextBox 19"/>
          <p:cNvSpPr txBox="1"/>
          <p:nvPr/>
        </p:nvSpPr>
        <p:spPr>
          <a:xfrm>
            <a:off x="4571195" y="7542161"/>
            <a:ext cx="3094031"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ば・ところ</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20" name="TextBox 20"/>
          <p:cNvSpPr txBox="1"/>
          <p:nvPr/>
        </p:nvSpPr>
        <p:spPr>
          <a:xfrm>
            <a:off x="10979740" y="7762049"/>
            <a:ext cx="1796762"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場所</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21" name="TextBox 21"/>
          <p:cNvSpPr txBox="1"/>
          <p:nvPr/>
        </p:nvSpPr>
        <p:spPr>
          <a:xfrm>
            <a:off x="14974992" y="4390378"/>
            <a:ext cx="1796762"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にちじ</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22" name="TextBox 22"/>
          <p:cNvSpPr txBox="1"/>
          <p:nvPr/>
        </p:nvSpPr>
        <p:spPr>
          <a:xfrm>
            <a:off x="10979740" y="4390378"/>
            <a:ext cx="1796762"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日時</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
        <p:nvSpPr>
          <p:cNvPr id="23" name="TextBox 23"/>
          <p:cNvSpPr txBox="1"/>
          <p:nvPr/>
        </p:nvSpPr>
        <p:spPr>
          <a:xfrm>
            <a:off x="14974992" y="7825837"/>
            <a:ext cx="1796762" cy="795089"/>
          </a:xfrm>
          <a:prstGeom prst="rect">
            <a:avLst/>
          </a:prstGeom>
        </p:spPr>
        <p:txBody>
          <a:bodyPr lIns="0" tIns="0" rIns="0" bIns="0" rtlCol="0" anchor="t">
            <a:spAutoFit/>
          </a:bodyPr>
          <a:lstStyle/>
          <a:p>
            <a:pPr algn="ctr">
              <a:lnSpc>
                <a:spcPts val="6229"/>
              </a:lnSpc>
            </a:pPr>
            <a:r>
              <a:rPr lang="en-US" sz="4449" b="1" spc="57" dirty="0" err="1">
                <a:solidFill>
                  <a:srgbClr val="737373"/>
                </a:solidFill>
                <a:latin typeface="さわらびゴシック" panose="020B0600070205080204" charset="-128"/>
                <a:ea typeface="さわらびゴシック" panose="020B0600070205080204" charset="-128"/>
                <a:cs typeface="セザンヌ Bold"/>
                <a:sym typeface="セザンヌ Bold"/>
              </a:rPr>
              <a:t>ばしょ</a:t>
            </a:r>
            <a:endParaRPr lang="en-US" sz="4449" b="1" spc="57"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grpSp>
        <p:nvGrpSpPr>
          <p:cNvPr id="24" name="Group 24"/>
          <p:cNvGrpSpPr/>
          <p:nvPr/>
        </p:nvGrpSpPr>
        <p:grpSpPr>
          <a:xfrm rot="5400000">
            <a:off x="3506486" y="7699092"/>
            <a:ext cx="549971" cy="481225"/>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45454"/>
            </a:solidFill>
          </p:spPr>
        </p:sp>
        <p:sp>
          <p:nvSpPr>
            <p:cNvPr id="26" name="TextBox 26"/>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grpSp>
        <p:nvGrpSpPr>
          <p:cNvPr id="27" name="Group 27"/>
          <p:cNvGrpSpPr/>
          <p:nvPr/>
        </p:nvGrpSpPr>
        <p:grpSpPr>
          <a:xfrm rot="5400000">
            <a:off x="13790152" y="7974077"/>
            <a:ext cx="549971" cy="481225"/>
            <a:chOff x="0" y="0"/>
            <a:chExt cx="812800" cy="711200"/>
          </a:xfrm>
        </p:grpSpPr>
        <p:sp>
          <p:nvSpPr>
            <p:cNvPr id="28" name="Freeform 2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45454"/>
            </a:solidFill>
          </p:spPr>
        </p:sp>
        <p:sp>
          <p:nvSpPr>
            <p:cNvPr id="29" name="TextBox 29"/>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grpSp>
        <p:nvGrpSpPr>
          <p:cNvPr id="30" name="Group 30"/>
          <p:cNvGrpSpPr/>
          <p:nvPr/>
        </p:nvGrpSpPr>
        <p:grpSpPr>
          <a:xfrm rot="5400000">
            <a:off x="13627954" y="4567740"/>
            <a:ext cx="549971" cy="481225"/>
            <a:chOff x="0" y="0"/>
            <a:chExt cx="812800" cy="711200"/>
          </a:xfrm>
        </p:grpSpPr>
        <p:sp>
          <p:nvSpPr>
            <p:cNvPr id="31" name="Freeform 3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45454"/>
            </a:solidFill>
          </p:spPr>
        </p:sp>
        <p:sp>
          <p:nvSpPr>
            <p:cNvPr id="32" name="TextBox 32"/>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latin typeface="さわらびゴシック" panose="020B0600070205080204" charset="-128"/>
                <a:ea typeface="さわらびゴシック" panose="020B0600070205080204" charset="-128"/>
              </a:endParaRPr>
            </a:p>
          </p:txBody>
        </p:sp>
      </p:grpSp>
      <p:sp>
        <p:nvSpPr>
          <p:cNvPr id="33" name="TextBox 33"/>
          <p:cNvSpPr txBox="1"/>
          <p:nvPr/>
        </p:nvSpPr>
        <p:spPr>
          <a:xfrm>
            <a:off x="389242" y="1278888"/>
            <a:ext cx="8363906" cy="884858"/>
          </a:xfrm>
          <a:prstGeom prst="rect">
            <a:avLst/>
          </a:prstGeom>
        </p:spPr>
        <p:txBody>
          <a:bodyPr lIns="0" tIns="0" rIns="0" bIns="0" rtlCol="0" anchor="t">
            <a:spAutoFit/>
          </a:bodyPr>
          <a:lstStyle/>
          <a:p>
            <a:pPr algn="ctr">
              <a:lnSpc>
                <a:spcPts val="6875"/>
              </a:lnSpc>
            </a:pPr>
            <a:r>
              <a:rPr lang="en-US" sz="4911" b="1" spc="63" dirty="0" err="1">
                <a:solidFill>
                  <a:srgbClr val="737373"/>
                </a:solidFill>
                <a:latin typeface="さわらびゴシック" panose="020B0600070205080204" charset="-128"/>
                <a:ea typeface="さわらびゴシック" panose="020B0600070205080204" charset="-128"/>
                <a:cs typeface="セザンヌ Bold"/>
                <a:sym typeface="セザンヌ Bold"/>
              </a:rPr>
              <a:t>スクリーンリーダー使用時</a:t>
            </a:r>
            <a:endParaRPr lang="en-US" sz="4911" b="1" spc="63" dirty="0">
              <a:solidFill>
                <a:srgbClr val="737373"/>
              </a:solidFill>
              <a:latin typeface="さわらびゴシック" panose="020B0600070205080204" charset="-128"/>
              <a:ea typeface="さわらびゴシック" panose="020B0600070205080204" charset="-128"/>
              <a:cs typeface="セザンヌ Bold"/>
              <a:sym typeface="セザンヌ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66015" y="3543300"/>
            <a:ext cx="18155971" cy="1323185"/>
          </a:xfrm>
          <a:prstGeom prst="rect">
            <a:avLst/>
          </a:prstGeom>
        </p:spPr>
        <p:txBody>
          <a:bodyPr lIns="0" tIns="0" rIns="0" bIns="0" rtlCol="0" anchor="t">
            <a:spAutoFit/>
          </a:bodyPr>
          <a:lstStyle/>
          <a:p>
            <a:pPr algn="l">
              <a:lnSpc>
                <a:spcPts val="5258"/>
              </a:lnSpc>
            </a:pPr>
            <a:r>
              <a:rPr lang="en-US" sz="3756" spc="206"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r>
              <a:rPr lang="en-US" sz="3756" spc="206"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情報アクセス技術的障壁を取り除き、身体障碍を持つ人でも利用できることを</a:t>
            </a:r>
            <a:endParaRPr lang="en-US" sz="3756" spc="206"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5258"/>
              </a:lnSpc>
            </a:pPr>
            <a:r>
              <a:rPr lang="en-US" sz="3756" spc="206"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目指すとともに、これらの達成を早めるための技術開発を促進すること」と定義</a:t>
            </a:r>
            <a:endParaRPr lang="en-US" sz="3756" spc="206"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4" name="TextBox 4"/>
          <p:cNvSpPr txBox="1"/>
          <p:nvPr/>
        </p:nvSpPr>
        <p:spPr>
          <a:xfrm>
            <a:off x="1028700" y="-640262"/>
            <a:ext cx="3597013" cy="1580817"/>
          </a:xfrm>
          <a:prstGeom prst="rect">
            <a:avLst/>
          </a:prstGeom>
        </p:spPr>
        <p:txBody>
          <a:bodyPr lIns="0" tIns="0" rIns="0" bIns="0" rtlCol="0" anchor="t">
            <a:spAutoFit/>
          </a:bodyPr>
          <a:lstStyle/>
          <a:p>
            <a:pPr algn="ctr">
              <a:lnSpc>
                <a:spcPts val="13998"/>
              </a:lnSpc>
            </a:pPr>
            <a:r>
              <a:rPr lang="en-US" sz="9998" b="1" spc="1009">
                <a:solidFill>
                  <a:srgbClr val="FFFFFF"/>
                </a:solidFill>
                <a:latin typeface="さわらびゴシック" panose="020B0600070205080204" charset="-128"/>
                <a:ea typeface="さわらびゴシック" panose="020B0600070205080204" charset="-128"/>
                <a:cs typeface="セザンヌ Bold"/>
                <a:sym typeface="セザンヌ Bold"/>
              </a:rPr>
              <a:t>02.</a:t>
            </a:r>
          </a:p>
        </p:txBody>
      </p:sp>
      <p:sp>
        <p:nvSpPr>
          <p:cNvPr id="5" name="TextBox 5"/>
          <p:cNvSpPr txBox="1"/>
          <p:nvPr/>
        </p:nvSpPr>
        <p:spPr>
          <a:xfrm>
            <a:off x="4435632" y="504501"/>
            <a:ext cx="9416735" cy="801181"/>
          </a:xfrm>
          <a:prstGeom prst="rect">
            <a:avLst/>
          </a:prstGeom>
        </p:spPr>
        <p:txBody>
          <a:bodyPr lIns="0" tIns="0" rIns="0" bIns="0" rtlCol="0" anchor="t">
            <a:spAutoFit/>
          </a:bodyPr>
          <a:lstStyle/>
          <a:p>
            <a:pPr algn="ctr">
              <a:lnSpc>
                <a:spcPts val="7069"/>
              </a:lnSpc>
            </a:pPr>
            <a:r>
              <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rPr>
              <a:t>リハビリテーション法５０８条</a:t>
            </a:r>
          </a:p>
        </p:txBody>
      </p:sp>
      <p:sp>
        <p:nvSpPr>
          <p:cNvPr id="6" name="TextBox 6"/>
          <p:cNvSpPr txBox="1"/>
          <p:nvPr/>
        </p:nvSpPr>
        <p:spPr>
          <a:xfrm>
            <a:off x="1132801" y="6879785"/>
            <a:ext cx="17259300" cy="1423467"/>
          </a:xfrm>
          <a:prstGeom prst="rect">
            <a:avLst/>
          </a:prstGeom>
        </p:spPr>
        <p:txBody>
          <a:bodyPr lIns="0" tIns="0" rIns="0" bIns="0" rtlCol="0" anchor="t">
            <a:spAutoFit/>
          </a:bodyPr>
          <a:lstStyle/>
          <a:p>
            <a:pPr algn="l">
              <a:lnSpc>
                <a:spcPts val="5939"/>
              </a:lnSpc>
            </a:pPr>
            <a:r>
              <a:rPr lang="en-US" sz="4242" spc="233" dirty="0" err="1">
                <a:solidFill>
                  <a:srgbClr val="737373"/>
                </a:solidFill>
                <a:latin typeface="さわらびゴシック" panose="020B0600070205080204" charset="-128"/>
                <a:ea typeface="さわらびゴシック" panose="020B0600070205080204" charset="-128"/>
                <a:cs typeface="さわらびゴシック"/>
                <a:sym typeface="さわらびゴシック"/>
              </a:rPr>
              <a:t>機関が所有する電子技術や情報技術のアクセシビリティを向上し、身体障害を持つ人でも使いやすくなるように義務付けられた</a:t>
            </a:r>
            <a:endParaRPr lang="en-US" sz="4242" spc="233"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32397" y="3478394"/>
            <a:ext cx="17682291" cy="2372935"/>
          </a:xfrm>
          <a:prstGeom prst="rect">
            <a:avLst/>
          </a:prstGeom>
        </p:spPr>
        <p:txBody>
          <a:bodyPr lIns="0" tIns="0" rIns="0" bIns="0" rtlCol="0" anchor="t">
            <a:spAutoFit/>
          </a:bodyPr>
          <a:lstStyle/>
          <a:p>
            <a:pPr algn="l">
              <a:lnSpc>
                <a:spcPts val="4710"/>
              </a:lnSpc>
            </a:pPr>
            <a:r>
              <a:rPr lang="en-US" sz="3364" spc="185" dirty="0" err="1">
                <a:solidFill>
                  <a:srgbClr val="737373"/>
                </a:solidFill>
                <a:latin typeface="さわらびゴシック"/>
                <a:ea typeface="さわらびゴシック"/>
                <a:cs typeface="さわらびゴシック"/>
                <a:sym typeface="さわらびゴシック"/>
              </a:rPr>
              <a:t>連邦政府機関に対して、スタンダードに準拠した電子・情報技術の調達を求めており、メーカーに対する義務づけではない</a:t>
            </a:r>
            <a:r>
              <a:rPr lang="en-US" sz="3364" spc="185" dirty="0">
                <a:solidFill>
                  <a:srgbClr val="737373"/>
                </a:solidFill>
                <a:latin typeface="さわらびゴシック"/>
                <a:ea typeface="さわらびゴシック"/>
                <a:cs typeface="さわらびゴシック"/>
                <a:sym typeface="さわらびゴシック"/>
              </a:rPr>
              <a:t>。</a:t>
            </a:r>
          </a:p>
          <a:p>
            <a:pPr algn="l">
              <a:lnSpc>
                <a:spcPts val="4710"/>
              </a:lnSpc>
            </a:pPr>
            <a:r>
              <a:rPr lang="en-US" sz="3364" spc="185" dirty="0" err="1">
                <a:solidFill>
                  <a:srgbClr val="737373"/>
                </a:solidFill>
                <a:latin typeface="さわらびゴシック"/>
                <a:ea typeface="さわらびゴシック"/>
                <a:cs typeface="さわらびゴシック"/>
                <a:sym typeface="さわらびゴシック"/>
              </a:rPr>
              <a:t>しかし、スタンダードに準拠した製品でなければ</a:t>
            </a:r>
            <a:r>
              <a:rPr lang="en-US" sz="3364" spc="185" dirty="0">
                <a:solidFill>
                  <a:srgbClr val="737373"/>
                </a:solidFill>
                <a:latin typeface="さわらびゴシック"/>
                <a:ea typeface="さわらびゴシック"/>
                <a:cs typeface="さわらびゴシック"/>
                <a:sym typeface="さわらびゴシック"/>
              </a:rPr>
              <a:t>、</a:t>
            </a:r>
          </a:p>
          <a:p>
            <a:pPr algn="l">
              <a:lnSpc>
                <a:spcPts val="4710"/>
              </a:lnSpc>
            </a:pPr>
            <a:r>
              <a:rPr lang="en-US" sz="3364" spc="185" dirty="0" err="1">
                <a:solidFill>
                  <a:srgbClr val="737373"/>
                </a:solidFill>
                <a:latin typeface="さわらびゴシック"/>
                <a:ea typeface="さわらびゴシック"/>
                <a:cs typeface="さわらびゴシック"/>
                <a:sym typeface="さわらびゴシック"/>
              </a:rPr>
              <a:t>メーカーは連邦政府に対して販売ができなくなる</a:t>
            </a:r>
            <a:r>
              <a:rPr lang="en-US" sz="3364" spc="185" dirty="0">
                <a:solidFill>
                  <a:srgbClr val="737373"/>
                </a:solidFill>
                <a:latin typeface="さわらびゴシック"/>
                <a:ea typeface="さわらびゴシック"/>
                <a:cs typeface="さわらびゴシック"/>
                <a:sym typeface="さわらびゴシック"/>
              </a:rPr>
              <a:t>。</a:t>
            </a:r>
          </a:p>
        </p:txBody>
      </p:sp>
      <p:sp>
        <p:nvSpPr>
          <p:cNvPr id="4" name="TextBox 4"/>
          <p:cNvSpPr txBox="1"/>
          <p:nvPr/>
        </p:nvSpPr>
        <p:spPr>
          <a:xfrm>
            <a:off x="1028700" y="-640262"/>
            <a:ext cx="3597013" cy="2670096"/>
          </a:xfrm>
          <a:prstGeom prst="rect">
            <a:avLst/>
          </a:prstGeom>
        </p:spPr>
        <p:txBody>
          <a:bodyPr lIns="0" tIns="0" rIns="0" bIns="0" rtlCol="0" anchor="t">
            <a:spAutoFit/>
          </a:bodyPr>
          <a:lstStyle/>
          <a:p>
            <a:pPr algn="ctr">
              <a:lnSpc>
                <a:spcPts val="13998"/>
              </a:lnSpc>
            </a:pPr>
            <a:r>
              <a:rPr lang="en-US" sz="9998" b="1" spc="1009">
                <a:solidFill>
                  <a:srgbClr val="FFFFFF"/>
                </a:solidFill>
                <a:latin typeface="セザンヌ Bold"/>
                <a:ea typeface="セザンヌ Bold"/>
                <a:cs typeface="セザンヌ Bold"/>
                <a:sym typeface="セザンヌ Bold"/>
              </a:rPr>
              <a:t>02.</a:t>
            </a:r>
          </a:p>
        </p:txBody>
      </p:sp>
      <p:sp>
        <p:nvSpPr>
          <p:cNvPr id="5" name="TextBox 5"/>
          <p:cNvSpPr txBox="1"/>
          <p:nvPr/>
        </p:nvSpPr>
        <p:spPr>
          <a:xfrm>
            <a:off x="4435632" y="306482"/>
            <a:ext cx="9416735" cy="801181"/>
          </a:xfrm>
          <a:prstGeom prst="rect">
            <a:avLst/>
          </a:prstGeom>
        </p:spPr>
        <p:txBody>
          <a:bodyPr lIns="0" tIns="0" rIns="0" bIns="0" rtlCol="0" anchor="t">
            <a:spAutoFit/>
          </a:bodyPr>
          <a:lstStyle/>
          <a:p>
            <a:pPr algn="ctr">
              <a:lnSpc>
                <a:spcPts val="7069"/>
              </a:lnSpc>
            </a:pPr>
            <a:r>
              <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rPr>
              <a:t>リハビリテーション法５０８条</a:t>
            </a:r>
          </a:p>
        </p:txBody>
      </p:sp>
      <p:sp>
        <p:nvSpPr>
          <p:cNvPr id="6" name="TextBox 6"/>
          <p:cNvSpPr txBox="1"/>
          <p:nvPr/>
        </p:nvSpPr>
        <p:spPr>
          <a:xfrm>
            <a:off x="325868" y="7670604"/>
            <a:ext cx="17895348" cy="2282363"/>
          </a:xfrm>
          <a:prstGeom prst="rect">
            <a:avLst/>
          </a:prstGeom>
        </p:spPr>
        <p:txBody>
          <a:bodyPr lIns="0" tIns="0" rIns="0" bIns="0" rtlCol="0" anchor="t">
            <a:spAutoFit/>
          </a:bodyPr>
          <a:lstStyle/>
          <a:p>
            <a:pPr algn="l">
              <a:lnSpc>
                <a:spcPts val="4522"/>
              </a:lnSpc>
            </a:pPr>
            <a:r>
              <a:rPr lang="en-US" sz="3230" spc="177" dirty="0">
                <a:solidFill>
                  <a:srgbClr val="737373"/>
                </a:solidFill>
                <a:latin typeface="さわらびゴシック"/>
                <a:ea typeface="さわらびゴシック"/>
                <a:cs typeface="さわらびゴシック"/>
                <a:sym typeface="さわらびゴシック"/>
              </a:rPr>
              <a:t>スタンダードに準拠しない電子・情報技術を調達した場合、連邦政府機関で働く障害者が、自分に使えない機器を購入したとして、連邦政府機関を相手に訴訟を起こすことができる。また、連邦政府機関が一般市民に提供する情報等がアクセシブルでない場合、</a:t>
            </a:r>
          </a:p>
          <a:p>
            <a:pPr algn="l">
              <a:lnSpc>
                <a:spcPts val="4522"/>
              </a:lnSpc>
            </a:pPr>
            <a:r>
              <a:rPr lang="en-US" sz="3230" spc="177" dirty="0" err="1">
                <a:solidFill>
                  <a:srgbClr val="737373"/>
                </a:solidFill>
                <a:latin typeface="さわらびゴシック"/>
                <a:ea typeface="さわらびゴシック"/>
                <a:cs typeface="さわらびゴシック"/>
                <a:sym typeface="さわらびゴシック"/>
              </a:rPr>
              <a:t>一般の障害者が連邦政府機関を訴えることも可能</a:t>
            </a:r>
            <a:endParaRPr lang="en-US" sz="3230" spc="177" dirty="0">
              <a:solidFill>
                <a:srgbClr val="737373"/>
              </a:solidFill>
              <a:latin typeface="さわらびゴシック"/>
              <a:ea typeface="さわらびゴシック"/>
              <a:cs typeface="さわらびゴシック"/>
              <a:sym typeface="さわらびゴシック"/>
            </a:endParaRPr>
          </a:p>
        </p:txBody>
      </p:sp>
      <p:sp>
        <p:nvSpPr>
          <p:cNvPr id="7" name="TextBox 7"/>
          <p:cNvSpPr txBox="1"/>
          <p:nvPr/>
        </p:nvSpPr>
        <p:spPr>
          <a:xfrm>
            <a:off x="750972" y="2159233"/>
            <a:ext cx="1097993" cy="615553"/>
          </a:xfrm>
          <a:prstGeom prst="rect">
            <a:avLst/>
          </a:prstGeom>
        </p:spPr>
        <p:txBody>
          <a:bodyPr lIns="0" tIns="0" rIns="0" bIns="0" rtlCol="0" anchor="t">
            <a:spAutoFit/>
          </a:bodyPr>
          <a:lstStyle/>
          <a:p>
            <a:pPr algn="l">
              <a:lnSpc>
                <a:spcPts val="4772"/>
              </a:lnSpc>
            </a:pPr>
            <a:r>
              <a:rPr lang="en-US" sz="3409" b="1" spc="187" dirty="0" err="1">
                <a:solidFill>
                  <a:srgbClr val="737373"/>
                </a:solidFill>
                <a:latin typeface="さわらびゴシック" panose="020B0600070205080204" charset="-128"/>
                <a:ea typeface="さわらびゴシック" panose="020B0600070205080204" charset="-128"/>
                <a:cs typeface="セザンヌ Medium"/>
                <a:sym typeface="セザンヌ Medium"/>
              </a:rPr>
              <a:t>特徴</a:t>
            </a:r>
            <a:endParaRPr lang="en-US" sz="3409" b="1" spc="187" dirty="0">
              <a:solidFill>
                <a:srgbClr val="737373"/>
              </a:solidFill>
              <a:latin typeface="さわらびゴシック" panose="020B0600070205080204" charset="-128"/>
              <a:ea typeface="さわらびゴシック" panose="020B0600070205080204" charset="-128"/>
              <a:cs typeface="セザンヌ Medium"/>
              <a:sym typeface="セザンヌ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711" y="-755862"/>
            <a:ext cx="20028323" cy="20028323"/>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028700" y="-640262"/>
            <a:ext cx="3597013" cy="1795363"/>
          </a:xfrm>
          <a:prstGeom prst="rect">
            <a:avLst/>
          </a:prstGeom>
        </p:spPr>
        <p:txBody>
          <a:bodyPr lIns="0" tIns="0" rIns="0" bIns="0" rtlCol="0" anchor="t">
            <a:spAutoFit/>
          </a:bodyPr>
          <a:lstStyle/>
          <a:p>
            <a:pPr algn="ctr">
              <a:lnSpc>
                <a:spcPts val="13998"/>
              </a:lnSpc>
            </a:pPr>
            <a:r>
              <a:rPr lang="en-US" sz="9998" b="1" spc="1009">
                <a:solidFill>
                  <a:srgbClr val="FFFFFF"/>
                </a:solidFill>
                <a:latin typeface="さわらびゴシック" panose="020B0600070205080204" charset="-128"/>
                <a:ea typeface="さわらびゴシック" panose="020B0600070205080204" charset="-128"/>
                <a:cs typeface="セザンヌ Bold"/>
                <a:sym typeface="セザンヌ Bold"/>
              </a:rPr>
              <a:t>02.</a:t>
            </a:r>
          </a:p>
        </p:txBody>
      </p:sp>
      <p:sp>
        <p:nvSpPr>
          <p:cNvPr id="4" name="TextBox 4"/>
          <p:cNvSpPr txBox="1"/>
          <p:nvPr/>
        </p:nvSpPr>
        <p:spPr>
          <a:xfrm>
            <a:off x="4435632" y="306482"/>
            <a:ext cx="9416735" cy="910506"/>
          </a:xfrm>
          <a:prstGeom prst="rect">
            <a:avLst/>
          </a:prstGeom>
        </p:spPr>
        <p:txBody>
          <a:bodyPr lIns="0" tIns="0" rIns="0" bIns="0" rtlCol="0" anchor="t">
            <a:spAutoFit/>
          </a:bodyPr>
          <a:lstStyle/>
          <a:p>
            <a:pPr algn="ctr">
              <a:lnSpc>
                <a:spcPts val="7069"/>
              </a:lnSpc>
            </a:pPr>
            <a:r>
              <a:rPr lang="en-US" sz="5049" b="1" spc="65" dirty="0">
                <a:solidFill>
                  <a:srgbClr val="737373"/>
                </a:solidFill>
                <a:latin typeface="さわらびゴシック" panose="020B0600070205080204" charset="-128"/>
                <a:ea typeface="さわらびゴシック" panose="020B0600070205080204" charset="-128"/>
                <a:cs typeface="セザンヌ Bold"/>
                <a:sym typeface="セザンヌ Bold"/>
              </a:rPr>
              <a:t>リハビリテーション法５０８条</a:t>
            </a:r>
          </a:p>
        </p:txBody>
      </p:sp>
      <p:sp>
        <p:nvSpPr>
          <p:cNvPr id="5" name="TextBox 5"/>
          <p:cNvSpPr txBox="1"/>
          <p:nvPr/>
        </p:nvSpPr>
        <p:spPr>
          <a:xfrm>
            <a:off x="618450" y="3473640"/>
            <a:ext cx="18288000" cy="6771084"/>
          </a:xfrm>
          <a:prstGeom prst="rect">
            <a:avLst/>
          </a:prstGeom>
        </p:spPr>
        <p:txBody>
          <a:bodyPr wrap="square" lIns="0" tIns="0" rIns="0" bIns="0" rtlCol="0" anchor="t">
            <a:spAutoFit/>
          </a:bodyPr>
          <a:lstStyle/>
          <a:p>
            <a:pPr algn="l">
              <a:lnSpc>
                <a:spcPts val="4402"/>
              </a:lnSpc>
            </a:pP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１．</a:t>
            </a: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ソフトウェア</a:t>
            </a:r>
          </a:p>
          <a:p>
            <a:pPr algn="l">
              <a:lnSpc>
                <a:spcPts val="4402"/>
              </a:lnSpc>
            </a:pP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　</a:t>
            </a:r>
          </a:p>
          <a:p>
            <a:pPr algn="l">
              <a:lnSpc>
                <a:spcPts val="4402"/>
              </a:lnSpc>
            </a:pP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２．</a:t>
            </a: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Ｗｅｂページ</a:t>
            </a:r>
          </a:p>
          <a:p>
            <a:pPr algn="l">
              <a:lnSpc>
                <a:spcPts val="4402"/>
              </a:lnSpc>
            </a:pPr>
            <a:endPar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4402"/>
              </a:lnSpc>
            </a:pP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３</a:t>
            </a: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通信機器</a:t>
            </a:r>
          </a:p>
          <a:p>
            <a:pPr algn="l">
              <a:lnSpc>
                <a:spcPts val="4402"/>
              </a:lnSpc>
            </a:pPr>
            <a:endPar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4402"/>
              </a:lnSpc>
            </a:pP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４．映像、</a:t>
            </a: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マルチメディア製品</a:t>
            </a:r>
          </a:p>
          <a:p>
            <a:pPr algn="l">
              <a:lnSpc>
                <a:spcPts val="4402"/>
              </a:lnSpc>
            </a:pPr>
            <a:endPar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4402"/>
              </a:lnSpc>
            </a:pP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５．</a:t>
            </a: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プログラム内蔵型</a:t>
            </a: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独立型製品</a:t>
            </a:r>
          </a:p>
          <a:p>
            <a:pPr algn="l">
              <a:lnSpc>
                <a:spcPts val="4402"/>
              </a:lnSpc>
            </a:pPr>
            <a:endPar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a:p>
            <a:pPr algn="l">
              <a:lnSpc>
                <a:spcPts val="4402"/>
              </a:lnSpc>
            </a:pP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６</a:t>
            </a:r>
            <a:r>
              <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rPr>
              <a:t>．</a:t>
            </a:r>
            <a:r>
              <a:rPr lang="en-US" sz="7200" spc="172" dirty="0" smtClean="0">
                <a:solidFill>
                  <a:srgbClr val="737373"/>
                </a:solidFill>
                <a:latin typeface="さわらびゴシック" panose="020B0600070205080204" charset="-128"/>
                <a:ea typeface="さわらびゴシック" panose="020B0600070205080204" charset="-128"/>
                <a:cs typeface="さわらびゴシック"/>
                <a:sym typeface="さわらびゴシック"/>
              </a:rPr>
              <a:t>パソコン</a:t>
            </a:r>
          </a:p>
          <a:p>
            <a:pPr algn="l">
              <a:lnSpc>
                <a:spcPts val="4402"/>
              </a:lnSpc>
            </a:pPr>
            <a:endParaRPr lang="en-US" sz="7200" spc="172" dirty="0">
              <a:solidFill>
                <a:srgbClr val="737373"/>
              </a:solidFill>
              <a:latin typeface="さわらびゴシック" panose="020B0600070205080204" charset="-128"/>
              <a:ea typeface="さわらびゴシック" panose="020B0600070205080204" charset="-128"/>
              <a:cs typeface="さわらびゴシック"/>
              <a:sym typeface="さわらびゴシック"/>
            </a:endParaRPr>
          </a:p>
        </p:txBody>
      </p:sp>
      <p:sp>
        <p:nvSpPr>
          <p:cNvPr id="6" name="TextBox 6"/>
          <p:cNvSpPr txBox="1"/>
          <p:nvPr/>
        </p:nvSpPr>
        <p:spPr>
          <a:xfrm>
            <a:off x="750972" y="2159233"/>
            <a:ext cx="5370468" cy="615553"/>
          </a:xfrm>
          <a:prstGeom prst="rect">
            <a:avLst/>
          </a:prstGeom>
        </p:spPr>
        <p:txBody>
          <a:bodyPr lIns="0" tIns="0" rIns="0" bIns="0" rtlCol="0" anchor="t">
            <a:spAutoFit/>
          </a:bodyPr>
          <a:lstStyle/>
          <a:p>
            <a:pPr algn="l">
              <a:lnSpc>
                <a:spcPts val="4772"/>
              </a:lnSpc>
            </a:pPr>
            <a:r>
              <a:rPr lang="en-US" sz="3409" b="1" spc="187" dirty="0" err="1">
                <a:solidFill>
                  <a:srgbClr val="737373"/>
                </a:solidFill>
                <a:latin typeface="さわらびゴシック" panose="020B0600070205080204" charset="-128"/>
                <a:ea typeface="さわらびゴシック" panose="020B0600070205080204" charset="-128"/>
                <a:cs typeface="セザンヌ Medium"/>
                <a:sym typeface="セザンヌ Medium"/>
              </a:rPr>
              <a:t>規定されている機器</a:t>
            </a:r>
            <a:endParaRPr lang="en-US" sz="3409" b="1" spc="187" dirty="0">
              <a:solidFill>
                <a:srgbClr val="737373"/>
              </a:solidFill>
              <a:latin typeface="さわらびゴシック" panose="020B0600070205080204" charset="-128"/>
              <a:ea typeface="さわらびゴシック" panose="020B0600070205080204" charset="-128"/>
              <a:cs typeface="セザンヌ Medium"/>
              <a:sym typeface="セザンヌ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209</Words>
  <Application>Microsoft Office PowerPoint</Application>
  <PresentationFormat>ユーザー設定</PresentationFormat>
  <Paragraphs>109</Paragraphs>
  <Slides>14</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さわらびゴシック</vt:lpstr>
      <vt:lpstr>セザンヌ Bold</vt:lpstr>
      <vt:lpstr>Arial</vt:lpstr>
      <vt:lpstr>ＭＳ Ｐゴシック</vt:lpstr>
      <vt:lpstr>Calibri</vt:lpstr>
      <vt:lpstr>セザンヌ Medium</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第１０講 WEBアクセシビリティ</dc:title>
  <dc:creator>髙山 結 [x415017]</dc:creator>
  <cp:lastModifiedBy>Administrator</cp:lastModifiedBy>
  <cp:revision>10</cp:revision>
  <dcterms:created xsi:type="dcterms:W3CDTF">2006-08-16T00:00:00Z</dcterms:created>
  <dcterms:modified xsi:type="dcterms:W3CDTF">2025-06-03T07:06:31Z</dcterms:modified>
  <dc:identifier>DAGn9n2lrkI</dc:identifier>
</cp:coreProperties>
</file>