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BIZ UDPゴシック" panose="020B0400000000000000" pitchFamily="34" charset="-128"/>
      <p:regular r:id="rId16"/>
      <p:bold r:id="rId17"/>
      <p:italic r:id="rId18"/>
      <p:boldItalic r:id="rId19"/>
    </p:embeddedFont>
    <p:embeddedFont>
      <p:font typeface="ＭＳ Ｐゴシック" panose="020B0600070205080204" pitchFamily="34" charset="-128"/>
      <p:regular r:id="rId20"/>
    </p:embeddedFont>
    <p:embeddedFont>
      <p:font typeface="Calibri" panose="020F0502020204030204" pitchFamily="34" charset="0"/>
      <p:regular r:id="rId21"/>
      <p:bold r:id="rId22"/>
      <p:italic r:id="rId23"/>
      <p:boldItalic r:id="rId24"/>
    </p:embeddedFont>
    <p:embeddedFont>
      <p:font typeface="游ゴシック" panose="020B0400000000000000" pitchFamily="34" charset="-128"/>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8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3" autoAdjust="0"/>
    <p:restoredTop sz="94662" autoAdjust="0"/>
  </p:normalViewPr>
  <p:slideViewPr>
    <p:cSldViewPr>
      <p:cViewPr varScale="1">
        <p:scale>
          <a:sx n="102" d="100"/>
          <a:sy n="102" d="100"/>
        </p:scale>
        <p:origin x="82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D412E7-3010-48F2-B056-9DD33EE5FA16}" type="datetimeFigureOut">
              <a:rPr kumimoji="1" lang="ja-JP" altLang="en-US" smtClean="0"/>
              <a:t>2025/6/10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D330C-2695-4671-8F6B-DAE2BD2FDE93}" type="slidenum">
              <a:rPr kumimoji="1" lang="ja-JP" altLang="en-US" smtClean="0"/>
              <a:t>‹#›</a:t>
            </a:fld>
            <a:endParaRPr kumimoji="1" lang="ja-JP" altLang="en-US"/>
          </a:p>
        </p:txBody>
      </p:sp>
    </p:spTree>
    <p:extLst>
      <p:ext uri="{BB962C8B-B14F-4D97-AF65-F5344CB8AC3E}">
        <p14:creationId xmlns:p14="http://schemas.microsoft.com/office/powerpoint/2010/main" val="14631322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18D330C-2695-4671-8F6B-DAE2BD2FDE93}" type="slidenum">
              <a:rPr kumimoji="1" lang="ja-JP" altLang="en-US" smtClean="0"/>
              <a:t>10</a:t>
            </a:fld>
            <a:endParaRPr kumimoji="1" lang="ja-JP" altLang="en-US"/>
          </a:p>
        </p:txBody>
      </p:sp>
    </p:spTree>
    <p:extLst>
      <p:ext uri="{BB962C8B-B14F-4D97-AF65-F5344CB8AC3E}">
        <p14:creationId xmlns:p14="http://schemas.microsoft.com/office/powerpoint/2010/main" val="1185203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go.chatwork.com/ja/column/work_evolution/work-evolution-053.html" TargetMode="External"/><Relationship Id="rId4" Type="http://schemas.openxmlformats.org/officeDocument/2006/relationships/hyperlink" Target="https://www.city.utsunomiya.lg.jp/shisei/machizukuri/Fukushi/1009405.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
        <p:cNvGrpSpPr/>
        <p:nvPr/>
      </p:nvGrpSpPr>
      <p:grpSpPr>
        <a:xfrm>
          <a:off x="0" y="0"/>
          <a:ext cx="0" cy="0"/>
          <a:chOff x="0" y="0"/>
          <a:chExt cx="0" cy="0"/>
        </a:xfrm>
      </p:grpSpPr>
      <p:sp>
        <p:nvSpPr>
          <p:cNvPr id="3" name="Freeform 3"/>
          <p:cNvSpPr/>
          <p:nvPr/>
        </p:nvSpPr>
        <p:spPr>
          <a:xfrm>
            <a:off x="0" y="9636695"/>
            <a:ext cx="18288000" cy="650305"/>
          </a:xfrm>
          <a:custGeom>
            <a:avLst/>
            <a:gdLst/>
            <a:ahLst/>
            <a:cxnLst/>
            <a:rect l="l" t="t" r="r" b="b"/>
            <a:pathLst>
              <a:path w="17259300" h="3138055">
                <a:moveTo>
                  <a:pt x="0" y="0"/>
                </a:moveTo>
                <a:lnTo>
                  <a:pt x="17259300" y="0"/>
                </a:lnTo>
                <a:lnTo>
                  <a:pt x="17259300" y="3138054"/>
                </a:lnTo>
                <a:lnTo>
                  <a:pt x="0" y="31380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a:p>
        </p:txBody>
      </p:sp>
      <p:sp>
        <p:nvSpPr>
          <p:cNvPr id="5" name="Freeform 5"/>
          <p:cNvSpPr/>
          <p:nvPr/>
        </p:nvSpPr>
        <p:spPr>
          <a:xfrm>
            <a:off x="13353996" y="2865458"/>
            <a:ext cx="2574812" cy="1287406"/>
          </a:xfrm>
          <a:custGeom>
            <a:avLst/>
            <a:gdLst/>
            <a:ahLst/>
            <a:cxnLst/>
            <a:rect l="l" t="t" r="r" b="b"/>
            <a:pathLst>
              <a:path w="2574812" h="1287406">
                <a:moveTo>
                  <a:pt x="0" y="0"/>
                </a:moveTo>
                <a:lnTo>
                  <a:pt x="2574812" y="0"/>
                </a:lnTo>
                <a:lnTo>
                  <a:pt x="2574812" y="1287406"/>
                </a:lnTo>
                <a:lnTo>
                  <a:pt x="0" y="12874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ja-JP" altLang="en-US"/>
          </a:p>
        </p:txBody>
      </p:sp>
      <p:sp>
        <p:nvSpPr>
          <p:cNvPr id="6" name="Freeform 6"/>
          <p:cNvSpPr/>
          <p:nvPr/>
        </p:nvSpPr>
        <p:spPr>
          <a:xfrm>
            <a:off x="16696252" y="9073647"/>
            <a:ext cx="1126097" cy="563048"/>
          </a:xfrm>
          <a:custGeom>
            <a:avLst/>
            <a:gdLst/>
            <a:ahLst/>
            <a:cxnLst/>
            <a:rect l="l" t="t" r="r" b="b"/>
            <a:pathLst>
              <a:path w="1126097" h="563048">
                <a:moveTo>
                  <a:pt x="0" y="0"/>
                </a:moveTo>
                <a:lnTo>
                  <a:pt x="1126096" y="0"/>
                </a:lnTo>
                <a:lnTo>
                  <a:pt x="1126096" y="563049"/>
                </a:lnTo>
                <a:lnTo>
                  <a:pt x="0" y="5630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ja-JP" altLang="en-US"/>
          </a:p>
        </p:txBody>
      </p:sp>
      <p:sp>
        <p:nvSpPr>
          <p:cNvPr id="7" name="Freeform 7"/>
          <p:cNvSpPr/>
          <p:nvPr/>
        </p:nvSpPr>
        <p:spPr>
          <a:xfrm>
            <a:off x="0" y="-82242"/>
            <a:ext cx="4059922" cy="2221885"/>
          </a:xfrm>
          <a:custGeom>
            <a:avLst/>
            <a:gdLst/>
            <a:ahLst/>
            <a:cxnLst/>
            <a:rect l="l" t="t" r="r" b="b"/>
            <a:pathLst>
              <a:path w="4059922" h="2221885">
                <a:moveTo>
                  <a:pt x="0" y="0"/>
                </a:moveTo>
                <a:lnTo>
                  <a:pt x="4059922" y="0"/>
                </a:lnTo>
                <a:lnTo>
                  <a:pt x="4059922" y="2221884"/>
                </a:lnTo>
                <a:lnTo>
                  <a:pt x="0" y="22218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ja-JP" altLang="en-US"/>
          </a:p>
        </p:txBody>
      </p:sp>
      <p:sp>
        <p:nvSpPr>
          <p:cNvPr id="8" name="Freeform 8"/>
          <p:cNvSpPr/>
          <p:nvPr/>
        </p:nvSpPr>
        <p:spPr>
          <a:xfrm>
            <a:off x="350143" y="4697639"/>
            <a:ext cx="4088247" cy="4148591"/>
          </a:xfrm>
          <a:custGeom>
            <a:avLst/>
            <a:gdLst/>
            <a:ahLst/>
            <a:cxnLst/>
            <a:rect l="l" t="t" r="r" b="b"/>
            <a:pathLst>
              <a:path w="4088247" h="4148591">
                <a:moveTo>
                  <a:pt x="0" y="0"/>
                </a:moveTo>
                <a:lnTo>
                  <a:pt x="4088247" y="0"/>
                </a:lnTo>
                <a:lnTo>
                  <a:pt x="4088247" y="4148590"/>
                </a:lnTo>
                <a:lnTo>
                  <a:pt x="0" y="41485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ja-JP" altLang="en-US"/>
          </a:p>
        </p:txBody>
      </p:sp>
      <p:sp>
        <p:nvSpPr>
          <p:cNvPr id="9" name="TextBox 9"/>
          <p:cNvSpPr txBox="1"/>
          <p:nvPr/>
        </p:nvSpPr>
        <p:spPr>
          <a:xfrm>
            <a:off x="4686980" y="4151630"/>
            <a:ext cx="8914040" cy="1707840"/>
          </a:xfrm>
          <a:prstGeom prst="rect">
            <a:avLst/>
          </a:prstGeom>
        </p:spPr>
        <p:txBody>
          <a:bodyPr lIns="0" tIns="0" rIns="0" bIns="0" rtlCol="0" anchor="t">
            <a:spAutoFit/>
          </a:bodyPr>
          <a:lstStyle/>
          <a:p>
            <a:pPr algn="ctr">
              <a:lnSpc>
                <a:spcPts val="14560"/>
              </a:lnSpc>
            </a:pPr>
            <a:r>
              <a:rPr lang="ja-JP" altLang="en-US" sz="10400" b="1" dirty="0">
                <a:solidFill>
                  <a:srgbClr val="879480"/>
                </a:solidFill>
                <a:latin typeface="+mn-ea"/>
                <a:cs typeface="M Plus Black"/>
                <a:sym typeface="M Plus Black"/>
              </a:rPr>
              <a:t>バリアフリー</a:t>
            </a:r>
            <a:endParaRPr lang="en-US" sz="10400" b="1" dirty="0">
              <a:solidFill>
                <a:srgbClr val="879480"/>
              </a:solidFill>
              <a:latin typeface="+mn-ea"/>
              <a:cs typeface="M Plus Black"/>
              <a:sym typeface="M Plus Black"/>
            </a:endParaRPr>
          </a:p>
        </p:txBody>
      </p:sp>
      <p:sp>
        <p:nvSpPr>
          <p:cNvPr id="10" name="TextBox 10"/>
          <p:cNvSpPr txBox="1"/>
          <p:nvPr/>
        </p:nvSpPr>
        <p:spPr>
          <a:xfrm>
            <a:off x="3943543" y="1900071"/>
            <a:ext cx="4349332" cy="1531125"/>
          </a:xfrm>
          <a:prstGeom prst="rect">
            <a:avLst/>
          </a:prstGeom>
        </p:spPr>
        <p:txBody>
          <a:bodyPr lIns="0" tIns="0" rIns="0" bIns="0" rtlCol="0" anchor="t">
            <a:spAutoFit/>
          </a:bodyPr>
          <a:lstStyle/>
          <a:p>
            <a:pPr algn="ctr">
              <a:lnSpc>
                <a:spcPts val="13159"/>
              </a:lnSpc>
            </a:pPr>
            <a:r>
              <a:rPr lang="en-US" sz="9399" dirty="0">
                <a:solidFill>
                  <a:srgbClr val="879480"/>
                </a:solidFill>
                <a:latin typeface="+mj-ea"/>
                <a:ea typeface="+mj-ea"/>
                <a:cs typeface="TT Rounds Condensed"/>
                <a:sym typeface="TT Rounds Condensed"/>
              </a:rPr>
              <a:t>第９講</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
        <p:cNvGrpSpPr/>
        <p:nvPr/>
      </p:nvGrpSpPr>
      <p:grpSpPr>
        <a:xfrm>
          <a:off x="0" y="0"/>
          <a:ext cx="0" cy="0"/>
          <a:chOff x="0" y="0"/>
          <a:chExt cx="0" cy="0"/>
        </a:xfrm>
      </p:grpSpPr>
      <p:sp>
        <p:nvSpPr>
          <p:cNvPr id="4" name="Freeform 4"/>
          <p:cNvSpPr/>
          <p:nvPr/>
        </p:nvSpPr>
        <p:spPr>
          <a:xfrm rot="-5400000" flipH="1" flipV="1">
            <a:off x="-642041" y="642041"/>
            <a:ext cx="2836326" cy="1552244"/>
          </a:xfrm>
          <a:custGeom>
            <a:avLst/>
            <a:gdLst/>
            <a:ahLst/>
            <a:cxnLst/>
            <a:rect l="l" t="t" r="r" b="b"/>
            <a:pathLst>
              <a:path w="2836326" h="1552244">
                <a:moveTo>
                  <a:pt x="2836326" y="1552244"/>
                </a:moveTo>
                <a:lnTo>
                  <a:pt x="0" y="1552244"/>
                </a:lnTo>
                <a:lnTo>
                  <a:pt x="0" y="0"/>
                </a:lnTo>
                <a:lnTo>
                  <a:pt x="2836326" y="0"/>
                </a:lnTo>
                <a:lnTo>
                  <a:pt x="2836326" y="155224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ja-JP" altLang="en-US"/>
          </a:p>
        </p:txBody>
      </p:sp>
      <p:grpSp>
        <p:nvGrpSpPr>
          <p:cNvPr id="5" name="Group 5"/>
          <p:cNvGrpSpPr/>
          <p:nvPr/>
        </p:nvGrpSpPr>
        <p:grpSpPr>
          <a:xfrm>
            <a:off x="4530470" y="4853276"/>
            <a:ext cx="9769656" cy="2922578"/>
            <a:chOff x="0" y="0"/>
            <a:chExt cx="2573078" cy="769732"/>
          </a:xfrm>
        </p:grpSpPr>
        <p:sp>
          <p:nvSpPr>
            <p:cNvPr id="6" name="Freeform 6"/>
            <p:cNvSpPr/>
            <p:nvPr/>
          </p:nvSpPr>
          <p:spPr>
            <a:xfrm>
              <a:off x="0" y="0"/>
              <a:ext cx="2573078" cy="769732"/>
            </a:xfrm>
            <a:custGeom>
              <a:avLst/>
              <a:gdLst/>
              <a:ahLst/>
              <a:cxnLst/>
              <a:rect l="l" t="t" r="r" b="b"/>
              <a:pathLst>
                <a:path w="2573078" h="769732">
                  <a:moveTo>
                    <a:pt x="40415" y="0"/>
                  </a:moveTo>
                  <a:lnTo>
                    <a:pt x="2532663" y="0"/>
                  </a:lnTo>
                  <a:cubicBezTo>
                    <a:pt x="2554984" y="0"/>
                    <a:pt x="2573078" y="18094"/>
                    <a:pt x="2573078" y="40415"/>
                  </a:cubicBezTo>
                  <a:lnTo>
                    <a:pt x="2573078" y="729318"/>
                  </a:lnTo>
                  <a:cubicBezTo>
                    <a:pt x="2573078" y="740036"/>
                    <a:pt x="2568820" y="750316"/>
                    <a:pt x="2561241" y="757895"/>
                  </a:cubicBezTo>
                  <a:cubicBezTo>
                    <a:pt x="2553662" y="765474"/>
                    <a:pt x="2543382" y="769732"/>
                    <a:pt x="2532663" y="769732"/>
                  </a:cubicBezTo>
                  <a:lnTo>
                    <a:pt x="40415" y="769732"/>
                  </a:lnTo>
                  <a:cubicBezTo>
                    <a:pt x="18094" y="769732"/>
                    <a:pt x="0" y="751638"/>
                    <a:pt x="0" y="729318"/>
                  </a:cubicBezTo>
                  <a:lnTo>
                    <a:pt x="0" y="40415"/>
                  </a:lnTo>
                  <a:cubicBezTo>
                    <a:pt x="0" y="18094"/>
                    <a:pt x="18094" y="0"/>
                    <a:pt x="40415" y="0"/>
                  </a:cubicBezTo>
                  <a:close/>
                </a:path>
              </a:pathLst>
            </a:custGeom>
            <a:solidFill>
              <a:srgbClr val="FFFFFF"/>
            </a:solidFill>
            <a:ln w="38100" cap="rnd">
              <a:solidFill>
                <a:srgbClr val="000000"/>
              </a:solidFill>
              <a:prstDash val="solid"/>
              <a:round/>
            </a:ln>
          </p:spPr>
          <p:txBody>
            <a:bodyPr/>
            <a:lstStyle/>
            <a:p>
              <a:endParaRPr lang="ja-JP" altLang="en-US"/>
            </a:p>
          </p:txBody>
        </p:sp>
        <p:sp>
          <p:nvSpPr>
            <p:cNvPr id="7" name="TextBox 7"/>
            <p:cNvSpPr txBox="1"/>
            <p:nvPr/>
          </p:nvSpPr>
          <p:spPr>
            <a:xfrm>
              <a:off x="0" y="-38100"/>
              <a:ext cx="2573078" cy="807832"/>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626866" y="4931255"/>
            <a:ext cx="9470134" cy="2606996"/>
          </a:xfrm>
          <a:prstGeom prst="rect">
            <a:avLst/>
          </a:prstGeom>
        </p:spPr>
        <p:txBody>
          <a:bodyPr wrap="square" lIns="0" tIns="0" rIns="0" bIns="0" rtlCol="0" anchor="t">
            <a:spAutoFit/>
          </a:bodyPr>
          <a:lstStyle/>
          <a:p>
            <a:pPr marL="1073843" lvl="1" indent="-536921" algn="l">
              <a:lnSpc>
                <a:spcPts val="6963"/>
              </a:lnSpc>
              <a:buFont typeface="Arial"/>
              <a:buChar char="•"/>
            </a:pPr>
            <a:r>
              <a:rPr lang="ja-JP" altLang="en-US" sz="4973" dirty="0">
                <a:solidFill>
                  <a:srgbClr val="545454"/>
                </a:solidFill>
                <a:latin typeface="+mj-ea"/>
                <a:ea typeface="+mj-ea"/>
                <a:cs typeface="Open Sans"/>
                <a:sym typeface="Open Sans"/>
              </a:rPr>
              <a:t>ユニバーサルデザインの導入</a:t>
            </a:r>
            <a:endParaRPr lang="en-US" sz="4973" dirty="0">
              <a:solidFill>
                <a:srgbClr val="545454"/>
              </a:solidFill>
              <a:latin typeface="+mj-ea"/>
              <a:ea typeface="+mj-ea"/>
              <a:cs typeface="Open Sans"/>
              <a:sym typeface="Open Sans"/>
            </a:endParaRPr>
          </a:p>
          <a:p>
            <a:pPr marL="1073843" lvl="1" indent="-536921" algn="l">
              <a:lnSpc>
                <a:spcPts val="6963"/>
              </a:lnSpc>
              <a:buFont typeface="Arial"/>
              <a:buChar char="•"/>
            </a:pPr>
            <a:r>
              <a:rPr lang="en-US" altLang="ja-JP" sz="4973" dirty="0">
                <a:solidFill>
                  <a:srgbClr val="545454"/>
                </a:solidFill>
                <a:latin typeface="+mj-ea"/>
                <a:ea typeface="+mj-ea"/>
                <a:cs typeface="Open Sans"/>
                <a:sym typeface="Open Sans"/>
              </a:rPr>
              <a:t>IT</a:t>
            </a:r>
            <a:r>
              <a:rPr lang="ja-JP" altLang="en-US" sz="4973" dirty="0">
                <a:solidFill>
                  <a:srgbClr val="545454"/>
                </a:solidFill>
                <a:latin typeface="+mj-ea"/>
                <a:ea typeface="+mj-ea"/>
                <a:cs typeface="Open Sans"/>
                <a:sym typeface="Open Sans"/>
              </a:rPr>
              <a:t>講習会の開催</a:t>
            </a:r>
            <a:endParaRPr lang="en-US" sz="4973" dirty="0">
              <a:solidFill>
                <a:srgbClr val="545454"/>
              </a:solidFill>
              <a:latin typeface="+mj-ea"/>
              <a:ea typeface="+mj-ea"/>
              <a:cs typeface="Open Sans"/>
              <a:sym typeface="Open Sans"/>
            </a:endParaRPr>
          </a:p>
          <a:p>
            <a:pPr marL="1073843" lvl="1" indent="-536921" algn="l">
              <a:lnSpc>
                <a:spcPts val="6963"/>
              </a:lnSpc>
              <a:buFont typeface="Arial"/>
              <a:buChar char="•"/>
            </a:pPr>
            <a:r>
              <a:rPr lang="ja-JP" altLang="en-US" sz="4973" dirty="0">
                <a:solidFill>
                  <a:srgbClr val="545454"/>
                </a:solidFill>
                <a:latin typeface="+mj-ea"/>
                <a:ea typeface="+mj-ea"/>
                <a:cs typeface="Open Sans"/>
                <a:sym typeface="Open Sans"/>
              </a:rPr>
              <a:t>デジタル機器の貸与</a:t>
            </a:r>
            <a:endParaRPr lang="en-US" sz="4973" dirty="0">
              <a:solidFill>
                <a:srgbClr val="545454"/>
              </a:solidFill>
              <a:latin typeface="+mj-ea"/>
              <a:ea typeface="+mj-ea"/>
              <a:cs typeface="Open Sans"/>
              <a:sym typeface="Open Sans"/>
            </a:endParaRPr>
          </a:p>
        </p:txBody>
      </p:sp>
      <p:grpSp>
        <p:nvGrpSpPr>
          <p:cNvPr id="9" name="Group 9"/>
          <p:cNvGrpSpPr/>
          <p:nvPr/>
        </p:nvGrpSpPr>
        <p:grpSpPr>
          <a:xfrm>
            <a:off x="7128754" y="1033680"/>
            <a:ext cx="4700480" cy="1622863"/>
            <a:chOff x="0" y="0"/>
            <a:chExt cx="1350388" cy="466228"/>
          </a:xfrm>
        </p:grpSpPr>
        <p:sp>
          <p:nvSpPr>
            <p:cNvPr id="10" name="Freeform 10"/>
            <p:cNvSpPr/>
            <p:nvPr/>
          </p:nvSpPr>
          <p:spPr>
            <a:xfrm>
              <a:off x="0" y="0"/>
              <a:ext cx="1350388" cy="466228"/>
            </a:xfrm>
            <a:custGeom>
              <a:avLst/>
              <a:gdLst/>
              <a:ahLst/>
              <a:cxnLst/>
              <a:rect l="l" t="t" r="r" b="b"/>
              <a:pathLst>
                <a:path w="1350388" h="466228">
                  <a:moveTo>
                    <a:pt x="83999" y="0"/>
                  </a:moveTo>
                  <a:lnTo>
                    <a:pt x="1266389" y="0"/>
                  </a:lnTo>
                  <a:cubicBezTo>
                    <a:pt x="1312780" y="0"/>
                    <a:pt x="1350388" y="37608"/>
                    <a:pt x="1350388" y="83999"/>
                  </a:cubicBezTo>
                  <a:lnTo>
                    <a:pt x="1350388" y="382229"/>
                  </a:lnTo>
                  <a:cubicBezTo>
                    <a:pt x="1350388" y="428620"/>
                    <a:pt x="1312780" y="466228"/>
                    <a:pt x="1266389" y="466228"/>
                  </a:cubicBezTo>
                  <a:lnTo>
                    <a:pt x="83999" y="466228"/>
                  </a:lnTo>
                  <a:cubicBezTo>
                    <a:pt x="37608" y="466228"/>
                    <a:pt x="0" y="428620"/>
                    <a:pt x="0" y="382229"/>
                  </a:cubicBezTo>
                  <a:lnTo>
                    <a:pt x="0" y="83999"/>
                  </a:lnTo>
                  <a:cubicBezTo>
                    <a:pt x="0" y="37608"/>
                    <a:pt x="37608" y="0"/>
                    <a:pt x="83999" y="0"/>
                  </a:cubicBezTo>
                  <a:close/>
                </a:path>
              </a:pathLst>
            </a:custGeom>
            <a:solidFill>
              <a:srgbClr val="CDDBC6"/>
            </a:solidFill>
          </p:spPr>
          <p:txBody>
            <a:bodyPr/>
            <a:lstStyle/>
            <a:p>
              <a:endParaRPr lang="ja-JP" altLang="en-US"/>
            </a:p>
          </p:txBody>
        </p:sp>
        <p:sp>
          <p:nvSpPr>
            <p:cNvPr id="11" name="TextBox 11"/>
            <p:cNvSpPr txBox="1"/>
            <p:nvPr/>
          </p:nvSpPr>
          <p:spPr>
            <a:xfrm>
              <a:off x="0" y="-38100"/>
              <a:ext cx="1350388" cy="504328"/>
            </a:xfrm>
            <a:prstGeom prst="rect">
              <a:avLst/>
            </a:prstGeom>
          </p:spPr>
          <p:txBody>
            <a:bodyPr lIns="46572" tIns="46572" rIns="46572" bIns="46572" rtlCol="0" anchor="ctr"/>
            <a:lstStyle/>
            <a:p>
              <a:pPr algn="ctr">
                <a:lnSpc>
                  <a:spcPts val="2659"/>
                </a:lnSpc>
              </a:pPr>
              <a:endParaRPr/>
            </a:p>
          </p:txBody>
        </p:sp>
      </p:grpSp>
      <p:sp>
        <p:nvSpPr>
          <p:cNvPr id="12" name="TextBox 12"/>
          <p:cNvSpPr txBox="1"/>
          <p:nvPr/>
        </p:nvSpPr>
        <p:spPr>
          <a:xfrm>
            <a:off x="7172834" y="1033680"/>
            <a:ext cx="4484928" cy="1381019"/>
          </a:xfrm>
          <a:prstGeom prst="rect">
            <a:avLst/>
          </a:prstGeom>
        </p:spPr>
        <p:txBody>
          <a:bodyPr lIns="0" tIns="0" rIns="0" bIns="0" rtlCol="0" anchor="t">
            <a:spAutoFit/>
          </a:bodyPr>
          <a:lstStyle/>
          <a:p>
            <a:pPr algn="ctr">
              <a:lnSpc>
                <a:spcPts val="11899"/>
              </a:lnSpc>
              <a:spcBef>
                <a:spcPct val="0"/>
              </a:spcBef>
            </a:pPr>
            <a:r>
              <a:rPr lang="ja-JP" altLang="en-US" sz="8499" b="1" dirty="0">
                <a:solidFill>
                  <a:srgbClr val="879480"/>
                </a:solidFill>
                <a:latin typeface="+mn-ea"/>
                <a:cs typeface="Open Sans"/>
                <a:sym typeface="Open Sans"/>
              </a:rPr>
              <a:t>障がい者</a:t>
            </a:r>
            <a:endParaRPr lang="en-US" sz="8499" b="1" dirty="0">
              <a:solidFill>
                <a:srgbClr val="879480"/>
              </a:solidFill>
              <a:latin typeface="+mn-ea"/>
              <a:cs typeface="Open Sans"/>
              <a:sym typeface="Open Sans"/>
            </a:endParaRPr>
          </a:p>
        </p:txBody>
      </p:sp>
      <p:grpSp>
        <p:nvGrpSpPr>
          <p:cNvPr id="13" name="Group 13"/>
          <p:cNvGrpSpPr/>
          <p:nvPr/>
        </p:nvGrpSpPr>
        <p:grpSpPr>
          <a:xfrm>
            <a:off x="4943970" y="3729921"/>
            <a:ext cx="2104967" cy="1466833"/>
            <a:chOff x="-2618" y="-62468"/>
            <a:chExt cx="554395" cy="386327"/>
          </a:xfrm>
        </p:grpSpPr>
        <p:sp>
          <p:nvSpPr>
            <p:cNvPr id="14" name="Freeform 14"/>
            <p:cNvSpPr/>
            <p:nvPr/>
          </p:nvSpPr>
          <p:spPr>
            <a:xfrm>
              <a:off x="-2618" y="-10105"/>
              <a:ext cx="554395" cy="291077"/>
            </a:xfrm>
            <a:custGeom>
              <a:avLst/>
              <a:gdLst/>
              <a:ahLst/>
              <a:cxnLst/>
              <a:rect l="l" t="t" r="r" b="b"/>
              <a:pathLst>
                <a:path w="554395" h="291077">
                  <a:moveTo>
                    <a:pt x="145538" y="0"/>
                  </a:moveTo>
                  <a:lnTo>
                    <a:pt x="408856" y="0"/>
                  </a:lnTo>
                  <a:cubicBezTo>
                    <a:pt x="489235" y="0"/>
                    <a:pt x="554395" y="65160"/>
                    <a:pt x="554395" y="145538"/>
                  </a:cubicBezTo>
                  <a:lnTo>
                    <a:pt x="554395" y="145538"/>
                  </a:lnTo>
                  <a:cubicBezTo>
                    <a:pt x="554395" y="225917"/>
                    <a:pt x="489235" y="291077"/>
                    <a:pt x="408856" y="291077"/>
                  </a:cubicBezTo>
                  <a:lnTo>
                    <a:pt x="145538" y="291077"/>
                  </a:lnTo>
                  <a:cubicBezTo>
                    <a:pt x="65160" y="291077"/>
                    <a:pt x="0" y="225917"/>
                    <a:pt x="0" y="145538"/>
                  </a:cubicBezTo>
                  <a:lnTo>
                    <a:pt x="0" y="145538"/>
                  </a:lnTo>
                  <a:cubicBezTo>
                    <a:pt x="0" y="65160"/>
                    <a:pt x="65160" y="0"/>
                    <a:pt x="145538" y="0"/>
                  </a:cubicBezTo>
                  <a:close/>
                </a:path>
              </a:pathLst>
            </a:custGeom>
            <a:solidFill>
              <a:srgbClr val="7DC890"/>
            </a:solidFill>
          </p:spPr>
          <p:txBody>
            <a:bodyPr/>
            <a:lstStyle/>
            <a:p>
              <a:endParaRPr lang="ja-JP" altLang="en-US"/>
            </a:p>
          </p:txBody>
        </p:sp>
        <p:sp>
          <p:nvSpPr>
            <p:cNvPr id="15" name="TextBox 15"/>
            <p:cNvSpPr txBox="1"/>
            <p:nvPr/>
          </p:nvSpPr>
          <p:spPr>
            <a:xfrm>
              <a:off x="-2618" y="-62468"/>
              <a:ext cx="554395" cy="386327"/>
            </a:xfrm>
            <a:prstGeom prst="rect">
              <a:avLst/>
            </a:prstGeom>
          </p:spPr>
          <p:txBody>
            <a:bodyPr lIns="50800" tIns="50800" rIns="50800" bIns="50800" rtlCol="0" anchor="ctr"/>
            <a:lstStyle/>
            <a:p>
              <a:pPr algn="ctr">
                <a:lnSpc>
                  <a:spcPts val="6958"/>
                </a:lnSpc>
              </a:pPr>
              <a:r>
                <a:rPr lang="ja-JP" altLang="en-US" sz="4970" dirty="0">
                  <a:solidFill>
                    <a:srgbClr val="545454"/>
                  </a:solidFill>
                  <a:latin typeface="+mj-ea"/>
                  <a:ea typeface="+mj-ea"/>
                  <a:cs typeface="Open Sans"/>
                  <a:sym typeface="Open Sans"/>
                </a:rPr>
                <a:t>対策</a:t>
              </a:r>
              <a:endParaRPr lang="en-US" altLang="ja-JP" sz="4970" dirty="0">
                <a:solidFill>
                  <a:srgbClr val="545454"/>
                </a:solidFill>
                <a:latin typeface="+mj-ea"/>
                <a:ea typeface="+mj-ea"/>
                <a:cs typeface="Open Sans"/>
                <a:sym typeface="Open Sans"/>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
        <p:cNvGrpSpPr/>
        <p:nvPr/>
      </p:nvGrpSpPr>
      <p:grpSpPr>
        <a:xfrm>
          <a:off x="0" y="0"/>
          <a:ext cx="0" cy="0"/>
          <a:chOff x="0" y="0"/>
          <a:chExt cx="0" cy="0"/>
        </a:xfrm>
      </p:grpSpPr>
      <p:sp>
        <p:nvSpPr>
          <p:cNvPr id="4" name="Freeform 4"/>
          <p:cNvSpPr/>
          <p:nvPr/>
        </p:nvSpPr>
        <p:spPr>
          <a:xfrm rot="-5400000" flipH="1" flipV="1">
            <a:off x="-642041" y="642041"/>
            <a:ext cx="2836326" cy="1552244"/>
          </a:xfrm>
          <a:custGeom>
            <a:avLst/>
            <a:gdLst/>
            <a:ahLst/>
            <a:cxnLst/>
            <a:rect l="l" t="t" r="r" b="b"/>
            <a:pathLst>
              <a:path w="2836326" h="1552244">
                <a:moveTo>
                  <a:pt x="2836326" y="1552244"/>
                </a:moveTo>
                <a:lnTo>
                  <a:pt x="0" y="1552244"/>
                </a:lnTo>
                <a:lnTo>
                  <a:pt x="0" y="0"/>
                </a:lnTo>
                <a:lnTo>
                  <a:pt x="2836326" y="0"/>
                </a:lnTo>
                <a:lnTo>
                  <a:pt x="2836326" y="15522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a:p>
        </p:txBody>
      </p:sp>
      <p:grpSp>
        <p:nvGrpSpPr>
          <p:cNvPr id="5" name="Group 5"/>
          <p:cNvGrpSpPr/>
          <p:nvPr/>
        </p:nvGrpSpPr>
        <p:grpSpPr>
          <a:xfrm>
            <a:off x="7215856" y="1028700"/>
            <a:ext cx="3856288" cy="1622863"/>
            <a:chOff x="0" y="0"/>
            <a:chExt cx="1107863" cy="466228"/>
          </a:xfrm>
        </p:grpSpPr>
        <p:sp>
          <p:nvSpPr>
            <p:cNvPr id="6" name="Freeform 6"/>
            <p:cNvSpPr/>
            <p:nvPr/>
          </p:nvSpPr>
          <p:spPr>
            <a:xfrm>
              <a:off x="0" y="0"/>
              <a:ext cx="1107863" cy="466228"/>
            </a:xfrm>
            <a:custGeom>
              <a:avLst/>
              <a:gdLst/>
              <a:ahLst/>
              <a:cxnLst/>
              <a:rect l="l" t="t" r="r" b="b"/>
              <a:pathLst>
                <a:path w="1107863" h="466228">
                  <a:moveTo>
                    <a:pt x="102388" y="0"/>
                  </a:moveTo>
                  <a:lnTo>
                    <a:pt x="1005475" y="0"/>
                  </a:lnTo>
                  <a:cubicBezTo>
                    <a:pt x="1032630" y="0"/>
                    <a:pt x="1058673" y="10787"/>
                    <a:pt x="1077874" y="29989"/>
                  </a:cubicBezTo>
                  <a:cubicBezTo>
                    <a:pt x="1097075" y="49190"/>
                    <a:pt x="1107863" y="75233"/>
                    <a:pt x="1107863" y="102388"/>
                  </a:cubicBezTo>
                  <a:lnTo>
                    <a:pt x="1107863" y="363840"/>
                  </a:lnTo>
                  <a:cubicBezTo>
                    <a:pt x="1107863" y="390995"/>
                    <a:pt x="1097075" y="417038"/>
                    <a:pt x="1077874" y="436239"/>
                  </a:cubicBezTo>
                  <a:cubicBezTo>
                    <a:pt x="1058673" y="455441"/>
                    <a:pt x="1032630" y="466228"/>
                    <a:pt x="1005475" y="466228"/>
                  </a:cubicBezTo>
                  <a:lnTo>
                    <a:pt x="102388" y="466228"/>
                  </a:lnTo>
                  <a:cubicBezTo>
                    <a:pt x="45841" y="466228"/>
                    <a:pt x="0" y="420387"/>
                    <a:pt x="0" y="363840"/>
                  </a:cubicBezTo>
                  <a:lnTo>
                    <a:pt x="0" y="102388"/>
                  </a:lnTo>
                  <a:cubicBezTo>
                    <a:pt x="0" y="75233"/>
                    <a:pt x="10787" y="49190"/>
                    <a:pt x="29989" y="29989"/>
                  </a:cubicBezTo>
                  <a:cubicBezTo>
                    <a:pt x="49190" y="10787"/>
                    <a:pt x="75233" y="0"/>
                    <a:pt x="102388" y="0"/>
                  </a:cubicBezTo>
                  <a:close/>
                </a:path>
              </a:pathLst>
            </a:custGeom>
            <a:solidFill>
              <a:srgbClr val="CDDBC6"/>
            </a:solidFill>
          </p:spPr>
          <p:txBody>
            <a:bodyPr/>
            <a:lstStyle/>
            <a:p>
              <a:endParaRPr lang="ja-JP" altLang="en-US"/>
            </a:p>
          </p:txBody>
        </p:sp>
        <p:sp>
          <p:nvSpPr>
            <p:cNvPr id="7" name="TextBox 7"/>
            <p:cNvSpPr txBox="1"/>
            <p:nvPr/>
          </p:nvSpPr>
          <p:spPr>
            <a:xfrm>
              <a:off x="0" y="-38100"/>
              <a:ext cx="1107863" cy="504328"/>
            </a:xfrm>
            <a:prstGeom prst="rect">
              <a:avLst/>
            </a:prstGeom>
          </p:spPr>
          <p:txBody>
            <a:bodyPr lIns="46572" tIns="46572" rIns="46572" bIns="46572" rtlCol="0" anchor="ctr"/>
            <a:lstStyle/>
            <a:p>
              <a:pPr algn="ctr">
                <a:lnSpc>
                  <a:spcPts val="2659"/>
                </a:lnSpc>
              </a:pPr>
              <a:endParaRPr/>
            </a:p>
          </p:txBody>
        </p:sp>
      </p:grpSp>
      <p:sp>
        <p:nvSpPr>
          <p:cNvPr id="8" name="TextBox 8"/>
          <p:cNvSpPr txBox="1"/>
          <p:nvPr/>
        </p:nvSpPr>
        <p:spPr>
          <a:xfrm>
            <a:off x="7235737" y="1033680"/>
            <a:ext cx="3816526" cy="1381019"/>
          </a:xfrm>
          <a:prstGeom prst="rect">
            <a:avLst/>
          </a:prstGeom>
        </p:spPr>
        <p:txBody>
          <a:bodyPr lIns="0" tIns="0" rIns="0" bIns="0" rtlCol="0" anchor="t">
            <a:spAutoFit/>
          </a:bodyPr>
          <a:lstStyle/>
          <a:p>
            <a:pPr algn="ctr">
              <a:lnSpc>
                <a:spcPts val="11899"/>
              </a:lnSpc>
              <a:spcBef>
                <a:spcPct val="0"/>
              </a:spcBef>
            </a:pPr>
            <a:r>
              <a:rPr lang="ja-JP" altLang="en-US" sz="8499" b="1" dirty="0">
                <a:solidFill>
                  <a:srgbClr val="879480"/>
                </a:solidFill>
                <a:latin typeface="+mn-ea"/>
                <a:cs typeface="Open Sans"/>
                <a:sym typeface="Open Sans"/>
              </a:rPr>
              <a:t>まとめ</a:t>
            </a:r>
            <a:endParaRPr lang="en-US" sz="8499" b="1" dirty="0">
              <a:solidFill>
                <a:srgbClr val="879480"/>
              </a:solidFill>
              <a:latin typeface="+mn-ea"/>
              <a:cs typeface="Open Sans"/>
              <a:sym typeface="Open Sans"/>
            </a:endParaRPr>
          </a:p>
        </p:txBody>
      </p:sp>
      <p:sp>
        <p:nvSpPr>
          <p:cNvPr id="9" name="TextBox 9"/>
          <p:cNvSpPr txBox="1"/>
          <p:nvPr/>
        </p:nvSpPr>
        <p:spPr>
          <a:xfrm>
            <a:off x="3691110" y="3293949"/>
            <a:ext cx="11625090" cy="5300041"/>
          </a:xfrm>
          <a:prstGeom prst="rect">
            <a:avLst/>
          </a:prstGeom>
        </p:spPr>
        <p:txBody>
          <a:bodyPr wrap="square" lIns="0" tIns="0" rIns="0" bIns="0" rtlCol="0" anchor="t">
            <a:spAutoFit/>
          </a:bodyPr>
          <a:lstStyle/>
          <a:p>
            <a:pPr marL="1073843" lvl="1" indent="-536921" algn="l">
              <a:lnSpc>
                <a:spcPts val="6963"/>
              </a:lnSpc>
              <a:buFont typeface="Arial"/>
              <a:buChar char="•"/>
            </a:pPr>
            <a:r>
              <a:rPr lang="ja-JP" altLang="en-US" sz="4973" dirty="0">
                <a:solidFill>
                  <a:srgbClr val="545454"/>
                </a:solidFill>
                <a:latin typeface="+mj-ea"/>
                <a:ea typeface="+mj-ea"/>
                <a:cs typeface="Open Sans"/>
                <a:sym typeface="Open Sans"/>
              </a:rPr>
              <a:t>ユニバーサルデザインを考慮した</a:t>
            </a:r>
            <a:r>
              <a:rPr lang="en-US" altLang="ja-JP" sz="4973" dirty="0">
                <a:solidFill>
                  <a:srgbClr val="545454"/>
                </a:solidFill>
                <a:latin typeface="+mj-ea"/>
                <a:ea typeface="+mj-ea"/>
                <a:cs typeface="Open Sans"/>
                <a:sym typeface="Open Sans"/>
              </a:rPr>
              <a:t>Web</a:t>
            </a:r>
            <a:r>
              <a:rPr lang="ja-JP" altLang="en-US" sz="4973" dirty="0">
                <a:solidFill>
                  <a:srgbClr val="545454"/>
                </a:solidFill>
                <a:latin typeface="+mj-ea"/>
                <a:ea typeface="+mj-ea"/>
                <a:cs typeface="Open Sans"/>
                <a:sym typeface="Open Sans"/>
              </a:rPr>
              <a:t>サイトを作成</a:t>
            </a:r>
            <a:endParaRPr lang="en-US" sz="4973" dirty="0">
              <a:solidFill>
                <a:srgbClr val="545454"/>
              </a:solidFill>
              <a:latin typeface="+mj-ea"/>
              <a:ea typeface="+mj-ea"/>
              <a:cs typeface="Open Sans"/>
              <a:sym typeface="Open Sans"/>
            </a:endParaRPr>
          </a:p>
          <a:p>
            <a:pPr marL="1073843" lvl="1" indent="-536921" algn="l">
              <a:lnSpc>
                <a:spcPts val="6963"/>
              </a:lnSpc>
              <a:buFont typeface="Arial"/>
              <a:buChar char="•"/>
            </a:pPr>
            <a:r>
              <a:rPr lang="ja-JP" altLang="en-US" sz="4973" dirty="0">
                <a:solidFill>
                  <a:srgbClr val="545454"/>
                </a:solidFill>
                <a:latin typeface="+mj-ea"/>
                <a:ea typeface="+mj-ea"/>
                <a:cs typeface="Open Sans"/>
                <a:sym typeface="Open Sans"/>
              </a:rPr>
              <a:t>高齢者や障がい者向けのデジタル機器教室を開く</a:t>
            </a:r>
            <a:endParaRPr lang="en-US" sz="4973" dirty="0">
              <a:solidFill>
                <a:srgbClr val="545454"/>
              </a:solidFill>
              <a:latin typeface="+mj-ea"/>
              <a:ea typeface="+mj-ea"/>
              <a:cs typeface="Open Sans"/>
              <a:sym typeface="Open Sans"/>
            </a:endParaRPr>
          </a:p>
          <a:p>
            <a:pPr marL="1073843" lvl="1" indent="-536921" algn="l">
              <a:lnSpc>
                <a:spcPts val="6963"/>
              </a:lnSpc>
              <a:buFont typeface="Arial"/>
              <a:buChar char="•"/>
            </a:pPr>
            <a:r>
              <a:rPr lang="ja-JP" altLang="en-US" sz="4973" dirty="0">
                <a:solidFill>
                  <a:srgbClr val="545454"/>
                </a:solidFill>
                <a:latin typeface="+mj-ea"/>
                <a:ea typeface="+mj-ea"/>
                <a:cs typeface="Open Sans"/>
                <a:sym typeface="Open Sans"/>
              </a:rPr>
              <a:t>セキュリティ対策の強化</a:t>
            </a:r>
            <a:endParaRPr lang="en-US" sz="4973" dirty="0">
              <a:solidFill>
                <a:srgbClr val="545454"/>
              </a:solidFill>
              <a:latin typeface="+mj-ea"/>
              <a:ea typeface="+mj-ea"/>
              <a:cs typeface="Open Sans"/>
              <a:sym typeface="Open Sans"/>
            </a:endParaRPr>
          </a:p>
          <a:p>
            <a:pPr marL="1073843" lvl="1" indent="-536921" algn="l">
              <a:lnSpc>
                <a:spcPts val="6963"/>
              </a:lnSpc>
              <a:buFont typeface="Arial"/>
              <a:buChar char="•"/>
            </a:pPr>
            <a:r>
              <a:rPr lang="ja-JP" altLang="en-US" sz="4973" dirty="0">
                <a:solidFill>
                  <a:srgbClr val="545454"/>
                </a:solidFill>
                <a:latin typeface="+mj-ea"/>
                <a:ea typeface="+mj-ea"/>
                <a:cs typeface="Open Sans"/>
                <a:sym typeface="Open Sans"/>
              </a:rPr>
              <a:t>自治体や企業の連携</a:t>
            </a:r>
            <a:endParaRPr lang="en-US" sz="4973" dirty="0">
              <a:solidFill>
                <a:srgbClr val="545454"/>
              </a:solidFill>
              <a:latin typeface="+mj-ea"/>
              <a:ea typeface="+mj-ea"/>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
        <p:cNvGrpSpPr/>
        <p:nvPr/>
      </p:nvGrpSpPr>
      <p:grpSpPr>
        <a:xfrm>
          <a:off x="0" y="0"/>
          <a:ext cx="0" cy="0"/>
          <a:chOff x="0" y="0"/>
          <a:chExt cx="0" cy="0"/>
        </a:xfrm>
      </p:grpSpPr>
      <p:sp>
        <p:nvSpPr>
          <p:cNvPr id="4" name="Freeform 4"/>
          <p:cNvSpPr/>
          <p:nvPr/>
        </p:nvSpPr>
        <p:spPr>
          <a:xfrm rot="-5400000" flipH="1" flipV="1">
            <a:off x="-642041" y="642041"/>
            <a:ext cx="2836326" cy="1552244"/>
          </a:xfrm>
          <a:custGeom>
            <a:avLst/>
            <a:gdLst/>
            <a:ahLst/>
            <a:cxnLst/>
            <a:rect l="l" t="t" r="r" b="b"/>
            <a:pathLst>
              <a:path w="2836326" h="1552244">
                <a:moveTo>
                  <a:pt x="2836326" y="1552244"/>
                </a:moveTo>
                <a:lnTo>
                  <a:pt x="0" y="1552244"/>
                </a:lnTo>
                <a:lnTo>
                  <a:pt x="0" y="0"/>
                </a:lnTo>
                <a:lnTo>
                  <a:pt x="2836326" y="0"/>
                </a:lnTo>
                <a:lnTo>
                  <a:pt x="2836326" y="15522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a:p>
        </p:txBody>
      </p:sp>
      <p:grpSp>
        <p:nvGrpSpPr>
          <p:cNvPr id="5" name="Group 5"/>
          <p:cNvGrpSpPr/>
          <p:nvPr/>
        </p:nvGrpSpPr>
        <p:grpSpPr>
          <a:xfrm>
            <a:off x="6468677" y="1028654"/>
            <a:ext cx="5350647" cy="1622863"/>
            <a:chOff x="0" y="0"/>
            <a:chExt cx="1537173" cy="466228"/>
          </a:xfrm>
        </p:grpSpPr>
        <p:sp>
          <p:nvSpPr>
            <p:cNvPr id="6" name="Freeform 6"/>
            <p:cNvSpPr/>
            <p:nvPr/>
          </p:nvSpPr>
          <p:spPr>
            <a:xfrm>
              <a:off x="0" y="0"/>
              <a:ext cx="1537173" cy="466228"/>
            </a:xfrm>
            <a:custGeom>
              <a:avLst/>
              <a:gdLst/>
              <a:ahLst/>
              <a:cxnLst/>
              <a:rect l="l" t="t" r="r" b="b"/>
              <a:pathLst>
                <a:path w="1537173" h="466228">
                  <a:moveTo>
                    <a:pt x="73793" y="0"/>
                  </a:moveTo>
                  <a:lnTo>
                    <a:pt x="1463380" y="0"/>
                  </a:lnTo>
                  <a:cubicBezTo>
                    <a:pt x="1482951" y="0"/>
                    <a:pt x="1501721" y="7775"/>
                    <a:pt x="1515560" y="21613"/>
                  </a:cubicBezTo>
                  <a:cubicBezTo>
                    <a:pt x="1529399" y="35452"/>
                    <a:pt x="1537173" y="54222"/>
                    <a:pt x="1537173" y="73793"/>
                  </a:cubicBezTo>
                  <a:lnTo>
                    <a:pt x="1537173" y="392435"/>
                  </a:lnTo>
                  <a:cubicBezTo>
                    <a:pt x="1537173" y="412006"/>
                    <a:pt x="1529399" y="430776"/>
                    <a:pt x="1515560" y="444615"/>
                  </a:cubicBezTo>
                  <a:cubicBezTo>
                    <a:pt x="1501721" y="458453"/>
                    <a:pt x="1482951" y="466228"/>
                    <a:pt x="1463380" y="466228"/>
                  </a:cubicBezTo>
                  <a:lnTo>
                    <a:pt x="73793" y="466228"/>
                  </a:lnTo>
                  <a:cubicBezTo>
                    <a:pt x="54222" y="466228"/>
                    <a:pt x="35452" y="458453"/>
                    <a:pt x="21613" y="444615"/>
                  </a:cubicBezTo>
                  <a:cubicBezTo>
                    <a:pt x="7775" y="430776"/>
                    <a:pt x="0" y="412006"/>
                    <a:pt x="0" y="392435"/>
                  </a:cubicBezTo>
                  <a:lnTo>
                    <a:pt x="0" y="73793"/>
                  </a:lnTo>
                  <a:cubicBezTo>
                    <a:pt x="0" y="54222"/>
                    <a:pt x="7775" y="35452"/>
                    <a:pt x="21613" y="21613"/>
                  </a:cubicBezTo>
                  <a:cubicBezTo>
                    <a:pt x="35452" y="7775"/>
                    <a:pt x="54222" y="0"/>
                    <a:pt x="73793" y="0"/>
                  </a:cubicBezTo>
                  <a:close/>
                </a:path>
              </a:pathLst>
            </a:custGeom>
            <a:solidFill>
              <a:srgbClr val="CDDBC6"/>
            </a:solidFill>
          </p:spPr>
          <p:txBody>
            <a:bodyPr/>
            <a:lstStyle/>
            <a:p>
              <a:endParaRPr lang="ja-JP" altLang="en-US"/>
            </a:p>
          </p:txBody>
        </p:sp>
        <p:sp>
          <p:nvSpPr>
            <p:cNvPr id="7" name="TextBox 7"/>
            <p:cNvSpPr txBox="1"/>
            <p:nvPr/>
          </p:nvSpPr>
          <p:spPr>
            <a:xfrm>
              <a:off x="0" y="-38100"/>
              <a:ext cx="1537173" cy="504328"/>
            </a:xfrm>
            <a:prstGeom prst="rect">
              <a:avLst/>
            </a:prstGeom>
          </p:spPr>
          <p:txBody>
            <a:bodyPr lIns="46572" tIns="46572" rIns="46572" bIns="46572" rtlCol="0" anchor="ctr"/>
            <a:lstStyle/>
            <a:p>
              <a:pPr algn="ctr">
                <a:lnSpc>
                  <a:spcPts val="2659"/>
                </a:lnSpc>
              </a:pPr>
              <a:endParaRPr/>
            </a:p>
          </p:txBody>
        </p:sp>
      </p:grpSp>
      <p:sp>
        <p:nvSpPr>
          <p:cNvPr id="8" name="TextBox 8"/>
          <p:cNvSpPr txBox="1"/>
          <p:nvPr/>
        </p:nvSpPr>
        <p:spPr>
          <a:xfrm>
            <a:off x="6724899" y="1033635"/>
            <a:ext cx="4838202" cy="1381019"/>
          </a:xfrm>
          <a:prstGeom prst="rect">
            <a:avLst/>
          </a:prstGeom>
        </p:spPr>
        <p:txBody>
          <a:bodyPr lIns="0" tIns="0" rIns="0" bIns="0" rtlCol="0" anchor="t">
            <a:spAutoFit/>
          </a:bodyPr>
          <a:lstStyle/>
          <a:p>
            <a:pPr algn="ctr">
              <a:lnSpc>
                <a:spcPts val="11899"/>
              </a:lnSpc>
              <a:spcBef>
                <a:spcPct val="0"/>
              </a:spcBef>
            </a:pPr>
            <a:r>
              <a:rPr lang="ja-JP" altLang="en-US" sz="8499" b="1" dirty="0">
                <a:solidFill>
                  <a:srgbClr val="879480"/>
                </a:solidFill>
                <a:latin typeface="+mn-ea"/>
                <a:cs typeface="Open Sans"/>
                <a:sym typeface="Open Sans"/>
              </a:rPr>
              <a:t>参考文献</a:t>
            </a:r>
            <a:endParaRPr lang="en-US" sz="8499" b="1" dirty="0">
              <a:solidFill>
                <a:srgbClr val="879480"/>
              </a:solidFill>
              <a:latin typeface="+mn-ea"/>
              <a:cs typeface="Open Sans"/>
              <a:sym typeface="Open Sans"/>
            </a:endParaRPr>
          </a:p>
        </p:txBody>
      </p:sp>
      <p:sp>
        <p:nvSpPr>
          <p:cNvPr id="9" name="TextBox 9"/>
          <p:cNvSpPr txBox="1"/>
          <p:nvPr/>
        </p:nvSpPr>
        <p:spPr>
          <a:xfrm>
            <a:off x="2030653" y="3208331"/>
            <a:ext cx="14226694" cy="6039538"/>
          </a:xfrm>
          <a:prstGeom prst="rect">
            <a:avLst/>
          </a:prstGeom>
        </p:spPr>
        <p:txBody>
          <a:bodyPr lIns="0" tIns="0" rIns="0" bIns="0" rtlCol="0" anchor="t">
            <a:spAutoFit/>
          </a:bodyPr>
          <a:lstStyle/>
          <a:p>
            <a:pPr algn="l">
              <a:lnSpc>
                <a:spcPts val="3359"/>
              </a:lnSpc>
            </a:pPr>
            <a:r>
              <a:rPr lang="ja-JP" altLang="en-US" sz="2399" dirty="0">
                <a:solidFill>
                  <a:srgbClr val="545454"/>
                </a:solidFill>
                <a:latin typeface="BIZ UDPゴシック" panose="020B0400000000000000" pitchFamily="50" charset="-128"/>
                <a:ea typeface="BIZ UDPゴシック" panose="020B0400000000000000" pitchFamily="50" charset="-128"/>
                <a:cs typeface="Open Sans"/>
                <a:sym typeface="Open Sans"/>
                <a:hlinkClick r:id="rId4"/>
              </a:rPr>
              <a:t>バリアフリーって何？</a:t>
            </a:r>
            <a:endParaRPr lang="en-US" altLang="ja-JP" sz="2399" dirty="0">
              <a:solidFill>
                <a:srgbClr val="545454"/>
              </a:solidFill>
              <a:latin typeface="BIZ UDPゴシック" panose="020B0400000000000000" pitchFamily="50" charset="-128"/>
              <a:ea typeface="BIZ UDPゴシック" panose="020B0400000000000000" pitchFamily="50" charset="-128"/>
              <a:cs typeface="Open Sans"/>
              <a:sym typeface="Open Sans"/>
              <a:hlinkClick r:id="rId4"/>
            </a:endParaRPr>
          </a:p>
          <a:p>
            <a:pPr algn="l">
              <a:lnSpc>
                <a:spcPts val="3359"/>
              </a:lnSpc>
            </a:pPr>
            <a:r>
              <a:rPr lang="en-US" sz="2399" dirty="0">
                <a:solidFill>
                  <a:srgbClr val="545454"/>
                </a:solidFill>
                <a:latin typeface="BIZ UDPゴシック" panose="020B0400000000000000" pitchFamily="50" charset="-128"/>
                <a:ea typeface="BIZ UDPゴシック" panose="020B0400000000000000" pitchFamily="50" charset="-128"/>
                <a:cs typeface="Open Sans"/>
                <a:sym typeface="Open Sans"/>
                <a:hlinkClick r:id="rId4"/>
              </a:rPr>
              <a:t>https://www.city.Utsunomiya.lg.jp/shisei/machizukuri/Fukushi/1009405.html</a:t>
            </a:r>
            <a:endParaRPr lang="en-US" sz="2399" dirty="0">
              <a:solidFill>
                <a:srgbClr val="545454"/>
              </a:solidFill>
              <a:latin typeface="BIZ UDPゴシック" panose="020B0400000000000000" pitchFamily="50" charset="-128"/>
              <a:ea typeface="BIZ UDPゴシック" panose="020B0400000000000000" pitchFamily="50" charset="-128"/>
              <a:cs typeface="Open Sans"/>
              <a:sym typeface="Open Sans"/>
            </a:endParaRPr>
          </a:p>
          <a:p>
            <a:pPr algn="l">
              <a:lnSpc>
                <a:spcPts val="3359"/>
              </a:lnSpc>
            </a:pPr>
            <a:endParaRPr lang="en-US" sz="2399" dirty="0">
              <a:solidFill>
                <a:srgbClr val="545454"/>
              </a:solidFill>
              <a:latin typeface="BIZ UDPゴシック" panose="020B0400000000000000" pitchFamily="50" charset="-128"/>
              <a:ea typeface="BIZ UDPゴシック" panose="020B0400000000000000" pitchFamily="50" charset="-128"/>
              <a:cs typeface="Open Sans"/>
              <a:sym typeface="Open Sans"/>
            </a:endParaRPr>
          </a:p>
          <a:p>
            <a:pPr algn="l">
              <a:lnSpc>
                <a:spcPts val="3359"/>
              </a:lnSpc>
            </a:pPr>
            <a:r>
              <a:rPr lang="ja-JP" altLang="en-US" sz="2399" dirty="0">
                <a:solidFill>
                  <a:srgbClr val="545454"/>
                </a:solidFill>
                <a:latin typeface="BIZ UDPゴシック" panose="020B0400000000000000" pitchFamily="50" charset="-128"/>
                <a:ea typeface="BIZ UDPゴシック" panose="020B0400000000000000" pitchFamily="50" charset="-128"/>
                <a:cs typeface="Open Sans"/>
                <a:sym typeface="Open Sans"/>
              </a:rPr>
              <a:t>高齢者のデジタルデバイド問題とは？解決方法と影響を解説</a:t>
            </a:r>
            <a:endParaRPr lang="en-US" sz="2399" dirty="0">
              <a:solidFill>
                <a:srgbClr val="545454"/>
              </a:solidFill>
              <a:latin typeface="BIZ UDPゴシック" panose="020B0400000000000000" pitchFamily="50" charset="-128"/>
              <a:ea typeface="BIZ UDPゴシック" panose="020B0400000000000000" pitchFamily="50" charset="-128"/>
              <a:cs typeface="Open Sans"/>
              <a:sym typeface="Open Sans"/>
            </a:endParaRPr>
          </a:p>
          <a:p>
            <a:pPr algn="l">
              <a:lnSpc>
                <a:spcPts val="3359"/>
              </a:lnSpc>
            </a:pPr>
            <a:r>
              <a:rPr lang="en-US" sz="2399" dirty="0">
                <a:solidFill>
                  <a:srgbClr val="545454"/>
                </a:solidFill>
                <a:latin typeface="BIZ UDPゴシック" panose="020B0400000000000000" pitchFamily="50" charset="-128"/>
                <a:ea typeface="BIZ UDPゴシック" panose="020B0400000000000000" pitchFamily="50" charset="-128"/>
                <a:cs typeface="Open Sans"/>
                <a:sym typeface="Open Sans"/>
                <a:hlinkClick r:id="rId5"/>
              </a:rPr>
              <a:t>https://go.chatwork.com/ja/column/work_evolution/work-evolution-053.html</a:t>
            </a:r>
            <a:endParaRPr lang="en-US" sz="2399" dirty="0">
              <a:solidFill>
                <a:srgbClr val="545454"/>
              </a:solidFill>
              <a:latin typeface="BIZ UDPゴシック" panose="020B0400000000000000" pitchFamily="50" charset="-128"/>
              <a:ea typeface="BIZ UDPゴシック" panose="020B0400000000000000" pitchFamily="50" charset="-128"/>
              <a:cs typeface="Open Sans"/>
              <a:sym typeface="Open Sans"/>
            </a:endParaRPr>
          </a:p>
          <a:p>
            <a:pPr algn="l">
              <a:lnSpc>
                <a:spcPts val="3359"/>
              </a:lnSpc>
            </a:pPr>
            <a:endParaRPr lang="en-US" sz="2399" dirty="0">
              <a:solidFill>
                <a:srgbClr val="545454"/>
              </a:solidFill>
              <a:latin typeface="BIZ UDPゴシック" panose="020B0400000000000000" pitchFamily="50" charset="-128"/>
              <a:ea typeface="BIZ UDPゴシック" panose="020B0400000000000000" pitchFamily="50" charset="-128"/>
              <a:cs typeface="Open Sans"/>
              <a:sym typeface="Open Sans"/>
            </a:endParaRPr>
          </a:p>
          <a:p>
            <a:pPr algn="l">
              <a:lnSpc>
                <a:spcPts val="3359"/>
              </a:lnSpc>
            </a:pPr>
            <a:r>
              <a:rPr lang="ja-JP" altLang="en-US" sz="2399" dirty="0">
                <a:solidFill>
                  <a:srgbClr val="545454"/>
                </a:solidFill>
                <a:latin typeface="BIZ UDPゴシック" panose="020B0400000000000000" pitchFamily="50" charset="-128"/>
                <a:ea typeface="BIZ UDPゴシック" panose="020B0400000000000000" pitchFamily="50" charset="-128"/>
                <a:cs typeface="Open Sans"/>
                <a:sym typeface="Open Sans"/>
              </a:rPr>
              <a:t>平成２３年　情報通信白書</a:t>
            </a:r>
            <a:endParaRPr lang="en-US" sz="2399" dirty="0">
              <a:solidFill>
                <a:srgbClr val="545454"/>
              </a:solidFill>
              <a:latin typeface="BIZ UDPゴシック" panose="020B0400000000000000" pitchFamily="50" charset="-128"/>
              <a:ea typeface="BIZ UDPゴシック" panose="020B0400000000000000" pitchFamily="50" charset="-128"/>
              <a:cs typeface="Open Sans"/>
              <a:sym typeface="Open Sans"/>
            </a:endParaRPr>
          </a:p>
          <a:p>
            <a:pPr algn="l">
              <a:lnSpc>
                <a:spcPts val="3359"/>
              </a:lnSpc>
            </a:pPr>
            <a:r>
              <a:rPr lang="en-US" sz="2399" dirty="0">
                <a:solidFill>
                  <a:srgbClr val="545454"/>
                </a:solidFill>
                <a:latin typeface="BIZ UDPゴシック" panose="020B0400000000000000" pitchFamily="50" charset="-128"/>
                <a:ea typeface="BIZ UDPゴシック" panose="020B0400000000000000" pitchFamily="50" charset="-128"/>
                <a:cs typeface="Open Sans"/>
                <a:sym typeface="Open Sans"/>
              </a:rPr>
              <a:t>https://www.soumu.go.jp/johotsusintokei/whitepaper/ja/h23/html/nc222250.html#:~:text=%E5%86%85%E9%96%A3%E5%BA%9C%E3%81%8C%E5%B9%B3%E6%88%9021,%E3%81%8C%E3%81%82%E3%82%8B%E3%81%A8%E8%80%83%E3%81%88%E3%82%89%E3%82%8C%E3%82%8B%E3%80%82</a:t>
            </a:r>
          </a:p>
          <a:p>
            <a:pPr algn="l">
              <a:lnSpc>
                <a:spcPts val="3359"/>
              </a:lnSpc>
            </a:pPr>
            <a:endParaRPr lang="en-US" sz="2399" dirty="0">
              <a:solidFill>
                <a:srgbClr val="545454"/>
              </a:solidFill>
              <a:latin typeface="BIZ UDPゴシック" panose="020B0400000000000000" pitchFamily="50" charset="-128"/>
              <a:ea typeface="BIZ UDPゴシック" panose="020B0400000000000000" pitchFamily="50" charset="-128"/>
              <a:cs typeface="Open Sans"/>
              <a:sym typeface="Open Sans"/>
            </a:endParaRPr>
          </a:p>
          <a:p>
            <a:pPr algn="l">
              <a:lnSpc>
                <a:spcPts val="3359"/>
              </a:lnSpc>
            </a:pPr>
            <a:r>
              <a:rPr lang="en-US" altLang="ja-JP" sz="2399" dirty="0">
                <a:solidFill>
                  <a:srgbClr val="545454"/>
                </a:solidFill>
                <a:latin typeface="BIZ UDPゴシック" panose="020B0400000000000000" pitchFamily="50" charset="-128"/>
                <a:ea typeface="BIZ UDPゴシック" panose="020B0400000000000000" pitchFamily="50" charset="-128"/>
                <a:cs typeface="Open Sans"/>
                <a:sym typeface="Open Sans"/>
              </a:rPr>
              <a:t>Web</a:t>
            </a:r>
            <a:r>
              <a:rPr lang="ja-JP" altLang="en-US" sz="2399" dirty="0">
                <a:solidFill>
                  <a:srgbClr val="545454"/>
                </a:solidFill>
                <a:latin typeface="BIZ UDPゴシック" panose="020B0400000000000000" pitchFamily="50" charset="-128"/>
                <a:ea typeface="BIZ UDPゴシック" panose="020B0400000000000000" pitchFamily="50" charset="-128"/>
                <a:cs typeface="Open Sans"/>
                <a:sym typeface="Open Sans"/>
              </a:rPr>
              <a:t>サイトのユニバーサルデザイン基本知識＆チェックポイントを解説</a:t>
            </a:r>
            <a:endParaRPr lang="en-US" sz="2399" dirty="0">
              <a:solidFill>
                <a:srgbClr val="545454"/>
              </a:solidFill>
              <a:latin typeface="BIZ UDPゴシック" panose="020B0400000000000000" pitchFamily="50" charset="-128"/>
              <a:ea typeface="BIZ UDPゴシック" panose="020B0400000000000000" pitchFamily="50" charset="-128"/>
              <a:cs typeface="Open Sans"/>
              <a:sym typeface="Open Sans"/>
            </a:endParaRPr>
          </a:p>
          <a:p>
            <a:pPr algn="l">
              <a:lnSpc>
                <a:spcPts val="3359"/>
              </a:lnSpc>
            </a:pPr>
            <a:r>
              <a:rPr lang="en-US" sz="2399" dirty="0">
                <a:solidFill>
                  <a:srgbClr val="545454"/>
                </a:solidFill>
                <a:latin typeface="BIZ UDPゴシック" panose="020B0400000000000000" pitchFamily="50" charset="-128"/>
                <a:ea typeface="BIZ UDPゴシック" panose="020B0400000000000000" pitchFamily="50" charset="-128"/>
                <a:cs typeface="Open Sans"/>
                <a:sym typeface="Open Sans"/>
              </a:rPr>
              <a:t>https://sng.co.jp/blog/universal-design-web-point/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
        <p:cNvGrpSpPr/>
        <p:nvPr/>
      </p:nvGrpSpPr>
      <p:grpSpPr>
        <a:xfrm>
          <a:off x="0" y="0"/>
          <a:ext cx="0" cy="0"/>
          <a:chOff x="0" y="0"/>
          <a:chExt cx="0" cy="0"/>
        </a:xfrm>
      </p:grpSpPr>
      <p:sp>
        <p:nvSpPr>
          <p:cNvPr id="4" name="Freeform 4"/>
          <p:cNvSpPr/>
          <p:nvPr/>
        </p:nvSpPr>
        <p:spPr>
          <a:xfrm rot="-5400000" flipH="1" flipV="1">
            <a:off x="-642041" y="642041"/>
            <a:ext cx="2836326" cy="1552244"/>
          </a:xfrm>
          <a:custGeom>
            <a:avLst/>
            <a:gdLst/>
            <a:ahLst/>
            <a:cxnLst/>
            <a:rect l="l" t="t" r="r" b="b"/>
            <a:pathLst>
              <a:path w="2836326" h="1552244">
                <a:moveTo>
                  <a:pt x="2836326" y="1552244"/>
                </a:moveTo>
                <a:lnTo>
                  <a:pt x="0" y="1552244"/>
                </a:lnTo>
                <a:lnTo>
                  <a:pt x="0" y="0"/>
                </a:lnTo>
                <a:lnTo>
                  <a:pt x="2836326" y="0"/>
                </a:lnTo>
                <a:lnTo>
                  <a:pt x="2836326" y="15522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a:p>
        </p:txBody>
      </p:sp>
      <p:sp>
        <p:nvSpPr>
          <p:cNvPr id="5" name="TextBox 5"/>
          <p:cNvSpPr txBox="1"/>
          <p:nvPr/>
        </p:nvSpPr>
        <p:spPr>
          <a:xfrm>
            <a:off x="4965049" y="4737684"/>
            <a:ext cx="8357902" cy="811632"/>
          </a:xfrm>
          <a:prstGeom prst="rect">
            <a:avLst/>
          </a:prstGeom>
        </p:spPr>
        <p:txBody>
          <a:bodyPr wrap="square" lIns="0" tIns="0" rIns="0" bIns="0" rtlCol="0" anchor="t">
            <a:spAutoFit/>
          </a:bodyPr>
          <a:lstStyle/>
          <a:p>
            <a:pPr algn="l">
              <a:lnSpc>
                <a:spcPts val="6963"/>
              </a:lnSpc>
            </a:pPr>
            <a:r>
              <a:rPr lang="ja-JP" altLang="en-US" sz="4973" dirty="0">
                <a:solidFill>
                  <a:srgbClr val="545454"/>
                </a:solidFill>
                <a:latin typeface="+mj-ea"/>
                <a:ea typeface="+mj-ea"/>
                <a:cs typeface="Open Sans"/>
                <a:sym typeface="Open Sans"/>
              </a:rPr>
              <a:t>ご清聴ありがとうございました。</a:t>
            </a:r>
            <a:endParaRPr lang="en-US" sz="4973" dirty="0">
              <a:solidFill>
                <a:srgbClr val="545454"/>
              </a:solidFill>
              <a:latin typeface="+mj-ea"/>
              <a:ea typeface="+mj-ea"/>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
        <p:cNvGrpSpPr/>
        <p:nvPr/>
      </p:nvGrpSpPr>
      <p:grpSpPr>
        <a:xfrm>
          <a:off x="0" y="0"/>
          <a:ext cx="0" cy="0"/>
          <a:chOff x="0" y="0"/>
          <a:chExt cx="0" cy="0"/>
        </a:xfrm>
      </p:grpSpPr>
      <p:sp>
        <p:nvSpPr>
          <p:cNvPr id="4" name="Freeform 4"/>
          <p:cNvSpPr/>
          <p:nvPr/>
        </p:nvSpPr>
        <p:spPr>
          <a:xfrm rot="-5400000" flipH="1" flipV="1">
            <a:off x="-642041" y="642041"/>
            <a:ext cx="2836326" cy="1552244"/>
          </a:xfrm>
          <a:custGeom>
            <a:avLst/>
            <a:gdLst/>
            <a:ahLst/>
            <a:cxnLst/>
            <a:rect l="l" t="t" r="r" b="b"/>
            <a:pathLst>
              <a:path w="2836326" h="1552244">
                <a:moveTo>
                  <a:pt x="2836326" y="1552244"/>
                </a:moveTo>
                <a:lnTo>
                  <a:pt x="0" y="1552244"/>
                </a:lnTo>
                <a:lnTo>
                  <a:pt x="0" y="0"/>
                </a:lnTo>
                <a:lnTo>
                  <a:pt x="2836326" y="0"/>
                </a:lnTo>
                <a:lnTo>
                  <a:pt x="2836326" y="15522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a:p>
        </p:txBody>
      </p:sp>
      <p:grpSp>
        <p:nvGrpSpPr>
          <p:cNvPr id="5" name="Group 5"/>
          <p:cNvGrpSpPr/>
          <p:nvPr/>
        </p:nvGrpSpPr>
        <p:grpSpPr>
          <a:xfrm>
            <a:off x="6917974" y="1113602"/>
            <a:ext cx="3590131" cy="1698376"/>
            <a:chOff x="0" y="0"/>
            <a:chExt cx="1031399" cy="487922"/>
          </a:xfrm>
        </p:grpSpPr>
        <p:sp>
          <p:nvSpPr>
            <p:cNvPr id="6" name="Freeform 6"/>
            <p:cNvSpPr/>
            <p:nvPr/>
          </p:nvSpPr>
          <p:spPr>
            <a:xfrm>
              <a:off x="0" y="0"/>
              <a:ext cx="1031399" cy="487922"/>
            </a:xfrm>
            <a:custGeom>
              <a:avLst/>
              <a:gdLst/>
              <a:ahLst/>
              <a:cxnLst/>
              <a:rect l="l" t="t" r="r" b="b"/>
              <a:pathLst>
                <a:path w="1031399" h="487922">
                  <a:moveTo>
                    <a:pt x="109979" y="0"/>
                  </a:moveTo>
                  <a:lnTo>
                    <a:pt x="921420" y="0"/>
                  </a:lnTo>
                  <a:cubicBezTo>
                    <a:pt x="982160" y="0"/>
                    <a:pt x="1031399" y="49239"/>
                    <a:pt x="1031399" y="109979"/>
                  </a:cubicBezTo>
                  <a:lnTo>
                    <a:pt x="1031399" y="377943"/>
                  </a:lnTo>
                  <a:cubicBezTo>
                    <a:pt x="1031399" y="438683"/>
                    <a:pt x="982160" y="487922"/>
                    <a:pt x="921420" y="487922"/>
                  </a:cubicBezTo>
                  <a:lnTo>
                    <a:pt x="109979" y="487922"/>
                  </a:lnTo>
                  <a:cubicBezTo>
                    <a:pt x="49239" y="487922"/>
                    <a:pt x="0" y="438683"/>
                    <a:pt x="0" y="377943"/>
                  </a:cubicBezTo>
                  <a:lnTo>
                    <a:pt x="0" y="109979"/>
                  </a:lnTo>
                  <a:cubicBezTo>
                    <a:pt x="0" y="49239"/>
                    <a:pt x="49239" y="0"/>
                    <a:pt x="109979" y="0"/>
                  </a:cubicBezTo>
                  <a:close/>
                </a:path>
              </a:pathLst>
            </a:custGeom>
            <a:solidFill>
              <a:srgbClr val="CDDBC6"/>
            </a:solidFill>
            <a:ln cap="rnd">
              <a:noFill/>
              <a:prstDash val="solid"/>
              <a:round/>
            </a:ln>
          </p:spPr>
          <p:txBody>
            <a:bodyPr/>
            <a:lstStyle/>
            <a:p>
              <a:endParaRPr lang="ja-JP" altLang="en-US"/>
            </a:p>
          </p:txBody>
        </p:sp>
        <p:sp>
          <p:nvSpPr>
            <p:cNvPr id="7" name="TextBox 7"/>
            <p:cNvSpPr txBox="1"/>
            <p:nvPr/>
          </p:nvSpPr>
          <p:spPr>
            <a:xfrm>
              <a:off x="0" y="-38100"/>
              <a:ext cx="1031399" cy="526022"/>
            </a:xfrm>
            <a:prstGeom prst="rect">
              <a:avLst/>
            </a:prstGeom>
          </p:spPr>
          <p:txBody>
            <a:bodyPr lIns="46572" tIns="46572" rIns="46572" bIns="46572" rtlCol="0" anchor="ctr"/>
            <a:lstStyle/>
            <a:p>
              <a:pPr marL="0" lvl="0" indent="0" algn="ctr">
                <a:lnSpc>
                  <a:spcPts val="2659"/>
                </a:lnSpc>
                <a:spcBef>
                  <a:spcPct val="0"/>
                </a:spcBef>
              </a:pPr>
              <a:endParaRPr/>
            </a:p>
          </p:txBody>
        </p:sp>
      </p:grpSp>
      <p:sp>
        <p:nvSpPr>
          <p:cNvPr id="8" name="TextBox 8"/>
          <p:cNvSpPr txBox="1"/>
          <p:nvPr/>
        </p:nvSpPr>
        <p:spPr>
          <a:xfrm>
            <a:off x="7259101" y="1137290"/>
            <a:ext cx="2907876" cy="1381019"/>
          </a:xfrm>
          <a:prstGeom prst="rect">
            <a:avLst/>
          </a:prstGeom>
        </p:spPr>
        <p:txBody>
          <a:bodyPr lIns="0" tIns="0" rIns="0" bIns="0" rtlCol="0" anchor="t">
            <a:spAutoFit/>
          </a:bodyPr>
          <a:lstStyle/>
          <a:p>
            <a:pPr algn="ctr">
              <a:lnSpc>
                <a:spcPts val="11899"/>
              </a:lnSpc>
            </a:pPr>
            <a:r>
              <a:rPr lang="ja-JP" altLang="en-US" sz="8499" b="1" dirty="0">
                <a:solidFill>
                  <a:srgbClr val="879480"/>
                </a:solidFill>
                <a:latin typeface="+mn-ea"/>
                <a:cs typeface="Open Sans" panose="020B0604020202020204" charset="0"/>
                <a:sym typeface="Waffle Soft"/>
              </a:rPr>
              <a:t>目次</a:t>
            </a:r>
            <a:endParaRPr lang="en-US" sz="8499" b="1" dirty="0">
              <a:solidFill>
                <a:srgbClr val="879480"/>
              </a:solidFill>
              <a:latin typeface="+mn-ea"/>
              <a:cs typeface="Open Sans" panose="020B0604020202020204" charset="0"/>
              <a:sym typeface="Waffle Soft"/>
            </a:endParaRPr>
          </a:p>
        </p:txBody>
      </p:sp>
      <p:sp>
        <p:nvSpPr>
          <p:cNvPr id="9" name="TextBox 9"/>
          <p:cNvSpPr txBox="1"/>
          <p:nvPr/>
        </p:nvSpPr>
        <p:spPr>
          <a:xfrm>
            <a:off x="4865265" y="2889329"/>
            <a:ext cx="8557470" cy="5853782"/>
          </a:xfrm>
          <a:prstGeom prst="rect">
            <a:avLst/>
          </a:prstGeom>
        </p:spPr>
        <p:txBody>
          <a:bodyPr lIns="0" tIns="0" rIns="0" bIns="0" rtlCol="0" anchor="t">
            <a:spAutoFit/>
          </a:bodyPr>
          <a:lstStyle/>
          <a:p>
            <a:pPr marL="1307651" lvl="1" indent="-653826" algn="l">
              <a:lnSpc>
                <a:spcPts val="11871"/>
              </a:lnSpc>
              <a:buAutoNum type="arabicPeriod"/>
            </a:pPr>
            <a:r>
              <a:rPr lang="ja-JP" altLang="en-US" sz="6056" dirty="0">
                <a:solidFill>
                  <a:schemeClr val="tx1">
                    <a:lumMod val="65000"/>
                    <a:lumOff val="35000"/>
                  </a:schemeClr>
                </a:solidFill>
                <a:latin typeface="+mn-ea"/>
                <a:cs typeface="Open Sans"/>
                <a:sym typeface="Open Sans"/>
              </a:rPr>
              <a:t>バリアフリーとは？</a:t>
            </a:r>
            <a:endParaRPr lang="en-US" altLang="ja-JP" sz="6056" dirty="0">
              <a:solidFill>
                <a:schemeClr val="tx1">
                  <a:lumMod val="65000"/>
                  <a:lumOff val="35000"/>
                </a:schemeClr>
              </a:solidFill>
              <a:latin typeface="+mn-ea"/>
              <a:cs typeface="Open Sans"/>
              <a:sym typeface="Open Sans"/>
            </a:endParaRPr>
          </a:p>
          <a:p>
            <a:pPr marL="1307651" lvl="1" indent="-653826" algn="l">
              <a:lnSpc>
                <a:spcPts val="11871"/>
              </a:lnSpc>
              <a:buAutoNum type="arabicPeriod"/>
            </a:pPr>
            <a:r>
              <a:rPr lang="ja-JP" altLang="en-US" sz="6056" dirty="0">
                <a:solidFill>
                  <a:schemeClr val="tx1">
                    <a:lumMod val="65000"/>
                    <a:lumOff val="35000"/>
                  </a:schemeClr>
                </a:solidFill>
                <a:latin typeface="+mn-ea"/>
                <a:cs typeface="Open Sans"/>
                <a:sym typeface="Open Sans"/>
              </a:rPr>
              <a:t>情報化社会の格差</a:t>
            </a:r>
            <a:endParaRPr lang="en-US" altLang="ja-JP" sz="6056" dirty="0">
              <a:solidFill>
                <a:schemeClr val="tx1">
                  <a:lumMod val="65000"/>
                  <a:lumOff val="35000"/>
                </a:schemeClr>
              </a:solidFill>
              <a:latin typeface="+mn-ea"/>
              <a:cs typeface="Open Sans"/>
              <a:sym typeface="Open Sans"/>
            </a:endParaRPr>
          </a:p>
          <a:p>
            <a:pPr marL="1307651" lvl="1" indent="-653826" algn="l">
              <a:lnSpc>
                <a:spcPts val="11871"/>
              </a:lnSpc>
              <a:buAutoNum type="arabicPeriod"/>
            </a:pPr>
            <a:r>
              <a:rPr lang="ja-JP" altLang="en-US" sz="6056" dirty="0">
                <a:solidFill>
                  <a:schemeClr val="tx1">
                    <a:lumMod val="65000"/>
                    <a:lumOff val="35000"/>
                  </a:schemeClr>
                </a:solidFill>
                <a:latin typeface="+mn-ea"/>
                <a:cs typeface="Open Sans"/>
                <a:sym typeface="Open Sans"/>
              </a:rPr>
              <a:t>問題点と対策</a:t>
            </a:r>
            <a:endParaRPr lang="en-US" altLang="ja-JP" sz="6056" dirty="0">
              <a:solidFill>
                <a:schemeClr val="tx1">
                  <a:lumMod val="65000"/>
                  <a:lumOff val="35000"/>
                </a:schemeClr>
              </a:solidFill>
              <a:latin typeface="+mn-ea"/>
              <a:cs typeface="Open Sans"/>
              <a:sym typeface="Open Sans"/>
            </a:endParaRPr>
          </a:p>
          <a:p>
            <a:pPr marL="1307651" lvl="1" indent="-653826" algn="l">
              <a:lnSpc>
                <a:spcPts val="11871"/>
              </a:lnSpc>
              <a:buAutoNum type="arabicPeriod"/>
            </a:pPr>
            <a:r>
              <a:rPr lang="ja-JP" altLang="en-US" sz="6056" dirty="0">
                <a:solidFill>
                  <a:schemeClr val="tx1">
                    <a:lumMod val="65000"/>
                    <a:lumOff val="35000"/>
                  </a:schemeClr>
                </a:solidFill>
                <a:latin typeface="+mn-ea"/>
                <a:cs typeface="Open Sans"/>
                <a:sym typeface="Open Sans"/>
              </a:rPr>
              <a:t>まとめ</a:t>
            </a:r>
            <a:endParaRPr lang="en-US" altLang="ja-JP" sz="6056" dirty="0">
              <a:solidFill>
                <a:schemeClr val="tx1">
                  <a:lumMod val="65000"/>
                  <a:lumOff val="35000"/>
                </a:schemeClr>
              </a:solidFill>
              <a:latin typeface="+mn-ea"/>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
        <p:cNvGrpSpPr/>
        <p:nvPr/>
      </p:nvGrpSpPr>
      <p:grpSpPr>
        <a:xfrm>
          <a:off x="0" y="0"/>
          <a:ext cx="0" cy="0"/>
          <a:chOff x="0" y="0"/>
          <a:chExt cx="0" cy="0"/>
        </a:xfrm>
      </p:grpSpPr>
      <p:sp>
        <p:nvSpPr>
          <p:cNvPr id="4" name="Freeform 4"/>
          <p:cNvSpPr/>
          <p:nvPr/>
        </p:nvSpPr>
        <p:spPr>
          <a:xfrm rot="-5400000" flipH="1" flipV="1">
            <a:off x="-642041" y="642041"/>
            <a:ext cx="2836326" cy="1552244"/>
          </a:xfrm>
          <a:custGeom>
            <a:avLst/>
            <a:gdLst/>
            <a:ahLst/>
            <a:cxnLst/>
            <a:rect l="l" t="t" r="r" b="b"/>
            <a:pathLst>
              <a:path w="2836326" h="1552244">
                <a:moveTo>
                  <a:pt x="2836326" y="1552244"/>
                </a:moveTo>
                <a:lnTo>
                  <a:pt x="0" y="1552244"/>
                </a:lnTo>
                <a:lnTo>
                  <a:pt x="0" y="0"/>
                </a:lnTo>
                <a:lnTo>
                  <a:pt x="2836326" y="0"/>
                </a:lnTo>
                <a:lnTo>
                  <a:pt x="2836326" y="15522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a:p>
        </p:txBody>
      </p:sp>
      <p:grpSp>
        <p:nvGrpSpPr>
          <p:cNvPr id="5" name="Group 5"/>
          <p:cNvGrpSpPr/>
          <p:nvPr/>
        </p:nvGrpSpPr>
        <p:grpSpPr>
          <a:xfrm>
            <a:off x="3684695" y="1070864"/>
            <a:ext cx="10056688" cy="1698376"/>
            <a:chOff x="0" y="0"/>
            <a:chExt cx="2889159" cy="487922"/>
          </a:xfrm>
        </p:grpSpPr>
        <p:sp>
          <p:nvSpPr>
            <p:cNvPr id="6" name="Freeform 6"/>
            <p:cNvSpPr/>
            <p:nvPr/>
          </p:nvSpPr>
          <p:spPr>
            <a:xfrm>
              <a:off x="0" y="0"/>
              <a:ext cx="2889159" cy="487922"/>
            </a:xfrm>
            <a:custGeom>
              <a:avLst/>
              <a:gdLst/>
              <a:ahLst/>
              <a:cxnLst/>
              <a:rect l="l" t="t" r="r" b="b"/>
              <a:pathLst>
                <a:path w="2889159" h="487922">
                  <a:moveTo>
                    <a:pt x="39261" y="0"/>
                  </a:moveTo>
                  <a:lnTo>
                    <a:pt x="2849898" y="0"/>
                  </a:lnTo>
                  <a:cubicBezTo>
                    <a:pt x="2871581" y="0"/>
                    <a:pt x="2889159" y="17578"/>
                    <a:pt x="2889159" y="39261"/>
                  </a:cubicBezTo>
                  <a:lnTo>
                    <a:pt x="2889159" y="448661"/>
                  </a:lnTo>
                  <a:cubicBezTo>
                    <a:pt x="2889159" y="470344"/>
                    <a:pt x="2871581" y="487922"/>
                    <a:pt x="2849898" y="487922"/>
                  </a:cubicBezTo>
                  <a:lnTo>
                    <a:pt x="39261" y="487922"/>
                  </a:lnTo>
                  <a:cubicBezTo>
                    <a:pt x="17578" y="487922"/>
                    <a:pt x="0" y="470344"/>
                    <a:pt x="0" y="448661"/>
                  </a:cubicBezTo>
                  <a:lnTo>
                    <a:pt x="0" y="39261"/>
                  </a:lnTo>
                  <a:cubicBezTo>
                    <a:pt x="0" y="17578"/>
                    <a:pt x="17578" y="0"/>
                    <a:pt x="39261" y="0"/>
                  </a:cubicBezTo>
                  <a:close/>
                </a:path>
              </a:pathLst>
            </a:custGeom>
            <a:solidFill>
              <a:srgbClr val="CDDBC6"/>
            </a:solidFill>
            <a:ln cap="rnd">
              <a:noFill/>
              <a:prstDash val="solid"/>
              <a:round/>
            </a:ln>
          </p:spPr>
          <p:txBody>
            <a:bodyPr/>
            <a:lstStyle/>
            <a:p>
              <a:endParaRPr lang="ja-JP" altLang="en-US"/>
            </a:p>
          </p:txBody>
        </p:sp>
        <p:sp>
          <p:nvSpPr>
            <p:cNvPr id="7" name="TextBox 7"/>
            <p:cNvSpPr txBox="1"/>
            <p:nvPr/>
          </p:nvSpPr>
          <p:spPr>
            <a:xfrm>
              <a:off x="0" y="-38100"/>
              <a:ext cx="2889159" cy="526022"/>
            </a:xfrm>
            <a:prstGeom prst="rect">
              <a:avLst/>
            </a:prstGeom>
          </p:spPr>
          <p:txBody>
            <a:bodyPr lIns="46572" tIns="46572" rIns="46572" bIns="46572" rtlCol="0" anchor="ctr"/>
            <a:lstStyle/>
            <a:p>
              <a:pPr marL="0" lvl="0" indent="0" algn="ctr">
                <a:lnSpc>
                  <a:spcPts val="2659"/>
                </a:lnSpc>
                <a:spcBef>
                  <a:spcPct val="0"/>
                </a:spcBef>
              </a:pPr>
              <a:endParaRPr/>
            </a:p>
          </p:txBody>
        </p:sp>
      </p:grpSp>
      <p:sp>
        <p:nvSpPr>
          <p:cNvPr id="8" name="TextBox 8"/>
          <p:cNvSpPr txBox="1"/>
          <p:nvPr/>
        </p:nvSpPr>
        <p:spPr>
          <a:xfrm>
            <a:off x="3617017" y="1137290"/>
            <a:ext cx="10192044" cy="1381019"/>
          </a:xfrm>
          <a:prstGeom prst="rect">
            <a:avLst/>
          </a:prstGeom>
        </p:spPr>
        <p:txBody>
          <a:bodyPr lIns="0" tIns="0" rIns="0" bIns="0" rtlCol="0" anchor="t">
            <a:spAutoFit/>
          </a:bodyPr>
          <a:lstStyle/>
          <a:p>
            <a:pPr algn="ctr">
              <a:lnSpc>
                <a:spcPts val="11899"/>
              </a:lnSpc>
            </a:pPr>
            <a:r>
              <a:rPr lang="ja-JP" altLang="en-US" sz="8499" b="1" dirty="0">
                <a:solidFill>
                  <a:srgbClr val="879480"/>
                </a:solidFill>
                <a:latin typeface="+mn-ea"/>
                <a:cs typeface="Waffle Soft"/>
                <a:sym typeface="Waffle Soft"/>
              </a:rPr>
              <a:t>バリアフリーとは？</a:t>
            </a:r>
            <a:endParaRPr lang="en-US" sz="8499" b="1" dirty="0">
              <a:solidFill>
                <a:srgbClr val="879480"/>
              </a:solidFill>
              <a:latin typeface="+mn-ea"/>
              <a:cs typeface="Waffle Soft"/>
              <a:sym typeface="Waffle Soft"/>
            </a:endParaRPr>
          </a:p>
        </p:txBody>
      </p:sp>
      <p:sp>
        <p:nvSpPr>
          <p:cNvPr id="9" name="TextBox 9"/>
          <p:cNvSpPr txBox="1"/>
          <p:nvPr/>
        </p:nvSpPr>
        <p:spPr>
          <a:xfrm>
            <a:off x="2828991" y="4137240"/>
            <a:ext cx="12630018" cy="3624005"/>
          </a:xfrm>
          <a:prstGeom prst="rect">
            <a:avLst/>
          </a:prstGeom>
        </p:spPr>
        <p:txBody>
          <a:bodyPr lIns="0" tIns="0" rIns="0" bIns="0" rtlCol="0" anchor="t">
            <a:spAutoFit/>
          </a:bodyPr>
          <a:lstStyle/>
          <a:p>
            <a:pPr marL="1131686" lvl="1" indent="-565843">
              <a:lnSpc>
                <a:spcPts val="7338"/>
              </a:lnSpc>
              <a:buFont typeface="Arial"/>
              <a:buChar char="•"/>
            </a:pPr>
            <a:r>
              <a:rPr lang="ja-JP" altLang="en-US" sz="5241" dirty="0">
                <a:solidFill>
                  <a:schemeClr val="tx1">
                    <a:lumMod val="65000"/>
                    <a:lumOff val="35000"/>
                  </a:schemeClr>
                </a:solidFill>
                <a:latin typeface="+mn-ea"/>
                <a:cs typeface="Open Sans"/>
                <a:sym typeface="Open Sans"/>
              </a:rPr>
              <a:t>生活の中で不便を感じること、さまざな活動をしようとするときに障害になっている</a:t>
            </a:r>
            <a:r>
              <a:rPr lang="en-US" altLang="ja-JP" sz="5241" dirty="0">
                <a:solidFill>
                  <a:schemeClr val="tx1">
                    <a:lumMod val="65000"/>
                    <a:lumOff val="35000"/>
                  </a:schemeClr>
                </a:solidFill>
                <a:latin typeface="+mn-ea"/>
                <a:cs typeface="Open Sans"/>
                <a:sym typeface="Open Sans"/>
              </a:rPr>
              <a:t> </a:t>
            </a:r>
            <a:r>
              <a:rPr lang="ja-JP" altLang="en-US" sz="5241" dirty="0">
                <a:solidFill>
                  <a:schemeClr val="tx1">
                    <a:lumMod val="65000"/>
                    <a:lumOff val="35000"/>
                  </a:schemeClr>
                </a:solidFill>
                <a:latin typeface="+mn-ea"/>
                <a:cs typeface="Open Sans"/>
                <a:sym typeface="Open Sans"/>
              </a:rPr>
              <a:t>バリアをなくす（フリーにする）ことをバリアフリーという。</a:t>
            </a:r>
            <a:endParaRPr lang="en-US" altLang="ja-JP" sz="5241" dirty="0">
              <a:solidFill>
                <a:schemeClr val="tx1">
                  <a:lumMod val="65000"/>
                  <a:lumOff val="35000"/>
                </a:schemeClr>
              </a:solidFill>
              <a:latin typeface="+mn-ea"/>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
        <p:cNvGrpSpPr/>
        <p:nvPr/>
      </p:nvGrpSpPr>
      <p:grpSpPr>
        <a:xfrm>
          <a:off x="0" y="0"/>
          <a:ext cx="0" cy="0"/>
          <a:chOff x="0" y="0"/>
          <a:chExt cx="0" cy="0"/>
        </a:xfrm>
      </p:grpSpPr>
      <p:sp>
        <p:nvSpPr>
          <p:cNvPr id="4" name="Freeform 4"/>
          <p:cNvSpPr/>
          <p:nvPr/>
        </p:nvSpPr>
        <p:spPr>
          <a:xfrm rot="-5400000" flipH="1" flipV="1">
            <a:off x="-642041" y="642041"/>
            <a:ext cx="2836326" cy="1552244"/>
          </a:xfrm>
          <a:custGeom>
            <a:avLst/>
            <a:gdLst/>
            <a:ahLst/>
            <a:cxnLst/>
            <a:rect l="l" t="t" r="r" b="b"/>
            <a:pathLst>
              <a:path w="2836326" h="1552244">
                <a:moveTo>
                  <a:pt x="2836326" y="1552244"/>
                </a:moveTo>
                <a:lnTo>
                  <a:pt x="0" y="1552244"/>
                </a:lnTo>
                <a:lnTo>
                  <a:pt x="0" y="0"/>
                </a:lnTo>
                <a:lnTo>
                  <a:pt x="2836326" y="0"/>
                </a:lnTo>
                <a:lnTo>
                  <a:pt x="2836326" y="15522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a:p>
        </p:txBody>
      </p:sp>
      <p:grpSp>
        <p:nvGrpSpPr>
          <p:cNvPr id="5" name="Group 5"/>
          <p:cNvGrpSpPr/>
          <p:nvPr/>
        </p:nvGrpSpPr>
        <p:grpSpPr>
          <a:xfrm>
            <a:off x="4747589" y="1070864"/>
            <a:ext cx="7930900" cy="1698376"/>
            <a:chOff x="0" y="0"/>
            <a:chExt cx="2278447" cy="487922"/>
          </a:xfrm>
        </p:grpSpPr>
        <p:sp>
          <p:nvSpPr>
            <p:cNvPr id="6" name="Freeform 6"/>
            <p:cNvSpPr/>
            <p:nvPr/>
          </p:nvSpPr>
          <p:spPr>
            <a:xfrm>
              <a:off x="0" y="0"/>
              <a:ext cx="2278447" cy="487922"/>
            </a:xfrm>
            <a:custGeom>
              <a:avLst/>
              <a:gdLst/>
              <a:ahLst/>
              <a:cxnLst/>
              <a:rect l="l" t="t" r="r" b="b"/>
              <a:pathLst>
                <a:path w="2278447" h="487922">
                  <a:moveTo>
                    <a:pt x="49785" y="0"/>
                  </a:moveTo>
                  <a:lnTo>
                    <a:pt x="2228662" y="0"/>
                  </a:lnTo>
                  <a:cubicBezTo>
                    <a:pt x="2256158" y="0"/>
                    <a:pt x="2278447" y="22289"/>
                    <a:pt x="2278447" y="49785"/>
                  </a:cubicBezTo>
                  <a:lnTo>
                    <a:pt x="2278447" y="438137"/>
                  </a:lnTo>
                  <a:cubicBezTo>
                    <a:pt x="2278447" y="465633"/>
                    <a:pt x="2256158" y="487922"/>
                    <a:pt x="2228662" y="487922"/>
                  </a:cubicBezTo>
                  <a:lnTo>
                    <a:pt x="49785" y="487922"/>
                  </a:lnTo>
                  <a:cubicBezTo>
                    <a:pt x="22289" y="487922"/>
                    <a:pt x="0" y="465633"/>
                    <a:pt x="0" y="438137"/>
                  </a:cubicBezTo>
                  <a:lnTo>
                    <a:pt x="0" y="49785"/>
                  </a:lnTo>
                  <a:cubicBezTo>
                    <a:pt x="0" y="22289"/>
                    <a:pt x="22289" y="0"/>
                    <a:pt x="49785" y="0"/>
                  </a:cubicBezTo>
                  <a:close/>
                </a:path>
              </a:pathLst>
            </a:custGeom>
            <a:solidFill>
              <a:srgbClr val="CDDBC6"/>
            </a:solidFill>
            <a:ln cap="rnd">
              <a:noFill/>
              <a:prstDash val="solid"/>
              <a:round/>
            </a:ln>
          </p:spPr>
          <p:txBody>
            <a:bodyPr/>
            <a:lstStyle/>
            <a:p>
              <a:endParaRPr lang="ja-JP" altLang="en-US"/>
            </a:p>
          </p:txBody>
        </p:sp>
        <p:sp>
          <p:nvSpPr>
            <p:cNvPr id="7" name="TextBox 7"/>
            <p:cNvSpPr txBox="1"/>
            <p:nvPr/>
          </p:nvSpPr>
          <p:spPr>
            <a:xfrm>
              <a:off x="0" y="-38100"/>
              <a:ext cx="2278447" cy="526022"/>
            </a:xfrm>
            <a:prstGeom prst="rect">
              <a:avLst/>
            </a:prstGeom>
          </p:spPr>
          <p:txBody>
            <a:bodyPr lIns="46572" tIns="46572" rIns="46572" bIns="46572" rtlCol="0" anchor="ctr"/>
            <a:lstStyle/>
            <a:p>
              <a:pPr marL="0" lvl="0" indent="0" algn="ctr">
                <a:lnSpc>
                  <a:spcPts val="2659"/>
                </a:lnSpc>
                <a:spcBef>
                  <a:spcPct val="0"/>
                </a:spcBef>
              </a:pPr>
              <a:endParaRPr/>
            </a:p>
          </p:txBody>
        </p:sp>
      </p:grpSp>
      <p:sp>
        <p:nvSpPr>
          <p:cNvPr id="8" name="TextBox 8"/>
          <p:cNvSpPr txBox="1"/>
          <p:nvPr/>
        </p:nvSpPr>
        <p:spPr>
          <a:xfrm>
            <a:off x="4910186" y="1137290"/>
            <a:ext cx="7427033" cy="1381019"/>
          </a:xfrm>
          <a:prstGeom prst="rect">
            <a:avLst/>
          </a:prstGeom>
        </p:spPr>
        <p:txBody>
          <a:bodyPr lIns="0" tIns="0" rIns="0" bIns="0" rtlCol="0" anchor="t">
            <a:spAutoFit/>
          </a:bodyPr>
          <a:lstStyle/>
          <a:p>
            <a:pPr algn="ctr">
              <a:lnSpc>
                <a:spcPts val="11899"/>
              </a:lnSpc>
            </a:pPr>
            <a:r>
              <a:rPr lang="ja-JP" altLang="en-US" sz="8499" b="1" dirty="0">
                <a:solidFill>
                  <a:srgbClr val="879480"/>
                </a:solidFill>
                <a:latin typeface="+mn-ea"/>
                <a:cs typeface="Waffle Soft"/>
                <a:sym typeface="Waffle Soft"/>
              </a:rPr>
              <a:t>４つのバリア</a:t>
            </a:r>
            <a:endParaRPr lang="en-US" sz="8499" b="1" dirty="0">
              <a:solidFill>
                <a:srgbClr val="879480"/>
              </a:solidFill>
              <a:latin typeface="+mn-ea"/>
              <a:cs typeface="Waffle Soft"/>
              <a:sym typeface="Waffle Soft"/>
            </a:endParaRPr>
          </a:p>
        </p:txBody>
      </p:sp>
      <p:sp>
        <p:nvSpPr>
          <p:cNvPr id="9" name="TextBox 9"/>
          <p:cNvSpPr txBox="1"/>
          <p:nvPr/>
        </p:nvSpPr>
        <p:spPr>
          <a:xfrm>
            <a:off x="2029961" y="4598990"/>
            <a:ext cx="5273162" cy="837537"/>
          </a:xfrm>
          <a:prstGeom prst="rect">
            <a:avLst/>
          </a:prstGeom>
        </p:spPr>
        <p:txBody>
          <a:bodyPr lIns="0" tIns="0" rIns="0" bIns="0" rtlCol="0" anchor="t">
            <a:spAutoFit/>
          </a:bodyPr>
          <a:lstStyle/>
          <a:p>
            <a:pPr algn="l">
              <a:lnSpc>
                <a:spcPts val="6963"/>
              </a:lnSpc>
            </a:pPr>
            <a:r>
              <a:rPr lang="en-US" sz="4973" dirty="0">
                <a:solidFill>
                  <a:srgbClr val="545454"/>
                </a:solidFill>
                <a:latin typeface="AR P丸ゴシック体E" panose="020F0900000000000000" pitchFamily="50" charset="-128"/>
                <a:ea typeface="AR P丸ゴシック体E" panose="020F0900000000000000" pitchFamily="50" charset="-128"/>
                <a:cs typeface="Open Sans"/>
                <a:sym typeface="Open Sans"/>
              </a:rPr>
              <a:t>２.</a:t>
            </a:r>
            <a:r>
              <a:rPr lang="en-US" sz="4973" dirty="0">
                <a:solidFill>
                  <a:srgbClr val="7DC890"/>
                </a:solidFill>
                <a:latin typeface="+mj-ea"/>
                <a:ea typeface="+mj-ea"/>
                <a:cs typeface="Open Sans"/>
                <a:sym typeface="Open Sans"/>
              </a:rPr>
              <a:t>制度的なバリア</a:t>
            </a:r>
          </a:p>
        </p:txBody>
      </p:sp>
      <p:sp>
        <p:nvSpPr>
          <p:cNvPr id="10" name="TextBox 10"/>
          <p:cNvSpPr txBox="1"/>
          <p:nvPr/>
        </p:nvSpPr>
        <p:spPr>
          <a:xfrm>
            <a:off x="2029961" y="5771798"/>
            <a:ext cx="6683078" cy="837537"/>
          </a:xfrm>
          <a:prstGeom prst="rect">
            <a:avLst/>
          </a:prstGeom>
        </p:spPr>
        <p:txBody>
          <a:bodyPr lIns="0" tIns="0" rIns="0" bIns="0" rtlCol="0" anchor="t">
            <a:spAutoFit/>
          </a:bodyPr>
          <a:lstStyle/>
          <a:p>
            <a:pPr algn="l">
              <a:lnSpc>
                <a:spcPts val="6963"/>
              </a:lnSpc>
            </a:pPr>
            <a:r>
              <a:rPr lang="en-US" sz="4973" dirty="0">
                <a:solidFill>
                  <a:srgbClr val="545454"/>
                </a:solidFill>
                <a:latin typeface="AR P丸ゴシック体E" panose="020F0900000000000000" pitchFamily="50" charset="-128"/>
                <a:ea typeface="AR P丸ゴシック体E" panose="020F0900000000000000" pitchFamily="50" charset="-128"/>
                <a:cs typeface="Open Sans"/>
                <a:sym typeface="Open Sans"/>
              </a:rPr>
              <a:t>３.</a:t>
            </a:r>
            <a:r>
              <a:rPr lang="en-US" sz="4973" dirty="0">
                <a:solidFill>
                  <a:srgbClr val="7DC890"/>
                </a:solidFill>
                <a:latin typeface="+mj-ea"/>
                <a:ea typeface="+mj-ea"/>
                <a:cs typeface="Open Sans"/>
                <a:sym typeface="Open Sans"/>
              </a:rPr>
              <a:t>文化情報面のバリア</a:t>
            </a:r>
          </a:p>
        </p:txBody>
      </p:sp>
      <p:sp>
        <p:nvSpPr>
          <p:cNvPr id="11" name="TextBox 11"/>
          <p:cNvSpPr txBox="1"/>
          <p:nvPr/>
        </p:nvSpPr>
        <p:spPr>
          <a:xfrm>
            <a:off x="2029961" y="7957699"/>
            <a:ext cx="5374901" cy="837537"/>
          </a:xfrm>
          <a:prstGeom prst="rect">
            <a:avLst/>
          </a:prstGeom>
        </p:spPr>
        <p:txBody>
          <a:bodyPr lIns="0" tIns="0" rIns="0" bIns="0" rtlCol="0" anchor="t">
            <a:spAutoFit/>
          </a:bodyPr>
          <a:lstStyle/>
          <a:p>
            <a:pPr algn="l">
              <a:lnSpc>
                <a:spcPts val="6963"/>
              </a:lnSpc>
            </a:pPr>
            <a:r>
              <a:rPr lang="en-US" sz="4973" dirty="0">
                <a:solidFill>
                  <a:srgbClr val="545454"/>
                </a:solidFill>
                <a:latin typeface="AR P丸ゴシック体E" panose="020F0900000000000000" pitchFamily="50" charset="-128"/>
                <a:ea typeface="AR P丸ゴシック体E" panose="020F0900000000000000" pitchFamily="50" charset="-128"/>
                <a:cs typeface="Open Sans"/>
                <a:sym typeface="Open Sans"/>
              </a:rPr>
              <a:t>４.</a:t>
            </a:r>
            <a:r>
              <a:rPr lang="en-US" sz="4973" dirty="0">
                <a:solidFill>
                  <a:srgbClr val="7DC890"/>
                </a:solidFill>
                <a:latin typeface="+mj-ea"/>
                <a:ea typeface="+mj-ea"/>
                <a:cs typeface="Open Sans"/>
                <a:sym typeface="Open Sans"/>
              </a:rPr>
              <a:t>意識上のバリア</a:t>
            </a:r>
          </a:p>
        </p:txBody>
      </p:sp>
      <p:sp>
        <p:nvSpPr>
          <p:cNvPr id="12" name="TextBox 12"/>
          <p:cNvSpPr txBox="1"/>
          <p:nvPr/>
        </p:nvSpPr>
        <p:spPr>
          <a:xfrm>
            <a:off x="7237933" y="3529540"/>
            <a:ext cx="6432682" cy="684355"/>
          </a:xfrm>
          <a:prstGeom prst="rect">
            <a:avLst/>
          </a:prstGeom>
        </p:spPr>
        <p:txBody>
          <a:bodyPr lIns="0" tIns="0" rIns="0" bIns="0" rtlCol="0" anchor="t">
            <a:spAutoFit/>
          </a:bodyPr>
          <a:lstStyle/>
          <a:p>
            <a:pPr algn="l">
              <a:lnSpc>
                <a:spcPts val="5880"/>
              </a:lnSpc>
            </a:pPr>
            <a:r>
              <a:rPr lang="en-US" sz="4200" dirty="0">
                <a:solidFill>
                  <a:srgbClr val="545454"/>
                </a:solidFill>
                <a:latin typeface="+mj-ea"/>
                <a:ea typeface="+mj-ea"/>
                <a:cs typeface="Open Sans"/>
                <a:sym typeface="Open Sans"/>
              </a:rPr>
              <a:t>（</a:t>
            </a:r>
            <a:r>
              <a:rPr lang="ja-JP" altLang="en-US" sz="4200" dirty="0">
                <a:solidFill>
                  <a:srgbClr val="545454"/>
                </a:solidFill>
                <a:latin typeface="+mj-ea"/>
                <a:ea typeface="+mj-ea"/>
                <a:cs typeface="Open Sans"/>
                <a:sym typeface="Open Sans"/>
              </a:rPr>
              <a:t>狭い通路、隙間、段差）</a:t>
            </a:r>
            <a:endParaRPr lang="en-US" sz="4200" dirty="0">
              <a:solidFill>
                <a:srgbClr val="545454"/>
              </a:solidFill>
              <a:latin typeface="+mj-ea"/>
              <a:ea typeface="+mj-ea"/>
              <a:cs typeface="Open Sans"/>
              <a:sym typeface="Open Sans"/>
            </a:endParaRPr>
          </a:p>
        </p:txBody>
      </p:sp>
      <p:sp>
        <p:nvSpPr>
          <p:cNvPr id="13" name="TextBox 13"/>
          <p:cNvSpPr txBox="1"/>
          <p:nvPr/>
        </p:nvSpPr>
        <p:spPr>
          <a:xfrm>
            <a:off x="7237933" y="4680058"/>
            <a:ext cx="5868467" cy="684355"/>
          </a:xfrm>
          <a:prstGeom prst="rect">
            <a:avLst/>
          </a:prstGeom>
        </p:spPr>
        <p:txBody>
          <a:bodyPr wrap="square" lIns="0" tIns="0" rIns="0" bIns="0" rtlCol="0" anchor="t">
            <a:spAutoFit/>
          </a:bodyPr>
          <a:lstStyle/>
          <a:p>
            <a:pPr algn="l">
              <a:lnSpc>
                <a:spcPts val="5880"/>
              </a:lnSpc>
            </a:pPr>
            <a:r>
              <a:rPr lang="en-US" sz="4200" dirty="0">
                <a:solidFill>
                  <a:srgbClr val="545454"/>
                </a:solidFill>
                <a:latin typeface="+mj-ea"/>
                <a:ea typeface="+mj-ea"/>
                <a:cs typeface="Open Sans"/>
                <a:sym typeface="Open Sans"/>
              </a:rPr>
              <a:t>（</a:t>
            </a:r>
            <a:r>
              <a:rPr lang="ja-JP" altLang="en-US" sz="4200" dirty="0">
                <a:solidFill>
                  <a:srgbClr val="545454"/>
                </a:solidFill>
                <a:latin typeface="+mj-ea"/>
                <a:ea typeface="+mj-ea"/>
                <a:cs typeface="Open Sans"/>
                <a:sym typeface="Open Sans"/>
              </a:rPr>
              <a:t>障がいの有無で制限</a:t>
            </a:r>
            <a:r>
              <a:rPr lang="en-US" sz="4200" dirty="0">
                <a:solidFill>
                  <a:srgbClr val="545454"/>
                </a:solidFill>
                <a:latin typeface="+mj-ea"/>
                <a:ea typeface="+mj-ea"/>
                <a:cs typeface="Open Sans"/>
                <a:sym typeface="Open Sans"/>
              </a:rPr>
              <a:t>）</a:t>
            </a:r>
          </a:p>
        </p:txBody>
      </p:sp>
      <p:sp>
        <p:nvSpPr>
          <p:cNvPr id="14" name="TextBox 14"/>
          <p:cNvSpPr txBox="1"/>
          <p:nvPr/>
        </p:nvSpPr>
        <p:spPr>
          <a:xfrm>
            <a:off x="4910186" y="6708328"/>
            <a:ext cx="12857517" cy="684355"/>
          </a:xfrm>
          <a:prstGeom prst="rect">
            <a:avLst/>
          </a:prstGeom>
        </p:spPr>
        <p:txBody>
          <a:bodyPr lIns="0" tIns="0" rIns="0" bIns="0" rtlCol="0" anchor="t">
            <a:spAutoFit/>
          </a:bodyPr>
          <a:lstStyle/>
          <a:p>
            <a:pPr algn="l">
              <a:lnSpc>
                <a:spcPts val="5880"/>
              </a:lnSpc>
            </a:pPr>
            <a:r>
              <a:rPr lang="ja-JP" altLang="en-US" sz="4200" dirty="0">
                <a:solidFill>
                  <a:srgbClr val="545454"/>
                </a:solidFill>
                <a:latin typeface="+mj-ea"/>
                <a:ea typeface="+mj-ea"/>
                <a:cs typeface="Open Sans"/>
                <a:sym typeface="Open Sans"/>
              </a:rPr>
              <a:t>（点字がついていない、音声のみで伝えられる情報）</a:t>
            </a:r>
            <a:endParaRPr lang="en-US" sz="4200" dirty="0">
              <a:solidFill>
                <a:srgbClr val="545454"/>
              </a:solidFill>
              <a:latin typeface="+mj-ea"/>
              <a:ea typeface="+mj-ea"/>
              <a:cs typeface="Open Sans"/>
              <a:sym typeface="Open Sans"/>
            </a:endParaRPr>
          </a:p>
        </p:txBody>
      </p:sp>
      <p:sp>
        <p:nvSpPr>
          <p:cNvPr id="15" name="TextBox 15"/>
          <p:cNvSpPr txBox="1"/>
          <p:nvPr/>
        </p:nvSpPr>
        <p:spPr>
          <a:xfrm>
            <a:off x="7237933" y="8053947"/>
            <a:ext cx="5868467" cy="684355"/>
          </a:xfrm>
          <a:prstGeom prst="rect">
            <a:avLst/>
          </a:prstGeom>
        </p:spPr>
        <p:txBody>
          <a:bodyPr wrap="square" lIns="0" tIns="0" rIns="0" bIns="0" rtlCol="0" anchor="t">
            <a:spAutoFit/>
          </a:bodyPr>
          <a:lstStyle/>
          <a:p>
            <a:pPr algn="l">
              <a:lnSpc>
                <a:spcPts val="5880"/>
              </a:lnSpc>
            </a:pPr>
            <a:r>
              <a:rPr lang="ja-JP" altLang="en-US" sz="4200" dirty="0">
                <a:solidFill>
                  <a:srgbClr val="545454"/>
                </a:solidFill>
                <a:latin typeface="+mj-ea"/>
                <a:ea typeface="+mj-ea"/>
                <a:cs typeface="Open Sans"/>
                <a:sym typeface="Open Sans"/>
              </a:rPr>
              <a:t>（偏見、差別、無関心）</a:t>
            </a:r>
            <a:endParaRPr lang="en-US" sz="4200" dirty="0">
              <a:solidFill>
                <a:srgbClr val="545454"/>
              </a:solidFill>
              <a:latin typeface="+mj-ea"/>
              <a:ea typeface="+mj-ea"/>
              <a:cs typeface="Open Sans"/>
              <a:sym typeface="Open Sans"/>
            </a:endParaRPr>
          </a:p>
        </p:txBody>
      </p:sp>
      <p:sp>
        <p:nvSpPr>
          <p:cNvPr id="16" name="TextBox 16"/>
          <p:cNvSpPr txBox="1"/>
          <p:nvPr/>
        </p:nvSpPr>
        <p:spPr>
          <a:xfrm>
            <a:off x="2029961" y="3403418"/>
            <a:ext cx="5273162" cy="852990"/>
          </a:xfrm>
          <a:prstGeom prst="rect">
            <a:avLst/>
          </a:prstGeom>
        </p:spPr>
        <p:txBody>
          <a:bodyPr lIns="0" tIns="0" rIns="0" bIns="0" rtlCol="0" anchor="t">
            <a:spAutoFit/>
          </a:bodyPr>
          <a:lstStyle/>
          <a:p>
            <a:pPr algn="l">
              <a:lnSpc>
                <a:spcPts val="6963"/>
              </a:lnSpc>
            </a:pPr>
            <a:r>
              <a:rPr lang="en-US" sz="4973" dirty="0">
                <a:solidFill>
                  <a:srgbClr val="545454"/>
                </a:solidFill>
                <a:latin typeface="AR P丸ゴシック体E" panose="020F0900000000000000" pitchFamily="50" charset="-128"/>
                <a:ea typeface="AR P丸ゴシック体E" panose="020F0900000000000000" pitchFamily="50" charset="-128"/>
                <a:cs typeface="Open Sans"/>
                <a:sym typeface="Open Sans"/>
              </a:rPr>
              <a:t>１.</a:t>
            </a:r>
            <a:r>
              <a:rPr lang="ja-JP" altLang="en-US" sz="4973" dirty="0">
                <a:solidFill>
                  <a:srgbClr val="7DC890"/>
                </a:solidFill>
                <a:latin typeface="+mj-ea"/>
                <a:ea typeface="+mj-ea"/>
                <a:cs typeface="Open Sans"/>
                <a:sym typeface="Open Sans"/>
              </a:rPr>
              <a:t>物理的なバリア</a:t>
            </a:r>
            <a:endParaRPr lang="en-US" sz="4973" dirty="0">
              <a:solidFill>
                <a:srgbClr val="7DC890"/>
              </a:solidFill>
              <a:latin typeface="+mj-ea"/>
              <a:ea typeface="+mj-ea"/>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
        <p:cNvGrpSpPr/>
        <p:nvPr/>
      </p:nvGrpSpPr>
      <p:grpSpPr>
        <a:xfrm>
          <a:off x="0" y="0"/>
          <a:ext cx="0" cy="0"/>
          <a:chOff x="0" y="0"/>
          <a:chExt cx="0" cy="0"/>
        </a:xfrm>
      </p:grpSpPr>
      <p:sp>
        <p:nvSpPr>
          <p:cNvPr id="4" name="Freeform 4"/>
          <p:cNvSpPr/>
          <p:nvPr/>
        </p:nvSpPr>
        <p:spPr>
          <a:xfrm rot="-5400000" flipH="1" flipV="1">
            <a:off x="-642041" y="642041"/>
            <a:ext cx="2836326" cy="1552244"/>
          </a:xfrm>
          <a:custGeom>
            <a:avLst/>
            <a:gdLst/>
            <a:ahLst/>
            <a:cxnLst/>
            <a:rect l="l" t="t" r="r" b="b"/>
            <a:pathLst>
              <a:path w="2836326" h="1552244">
                <a:moveTo>
                  <a:pt x="2836326" y="1552244"/>
                </a:moveTo>
                <a:lnTo>
                  <a:pt x="0" y="1552244"/>
                </a:lnTo>
                <a:lnTo>
                  <a:pt x="0" y="0"/>
                </a:lnTo>
                <a:lnTo>
                  <a:pt x="2836326" y="0"/>
                </a:lnTo>
                <a:lnTo>
                  <a:pt x="2836326" y="15522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a:p>
        </p:txBody>
      </p:sp>
      <p:grpSp>
        <p:nvGrpSpPr>
          <p:cNvPr id="5" name="Group 5"/>
          <p:cNvGrpSpPr/>
          <p:nvPr/>
        </p:nvGrpSpPr>
        <p:grpSpPr>
          <a:xfrm>
            <a:off x="6152517" y="976195"/>
            <a:ext cx="5689046" cy="1622863"/>
            <a:chOff x="0" y="0"/>
            <a:chExt cx="1634391" cy="466228"/>
          </a:xfrm>
        </p:grpSpPr>
        <p:sp>
          <p:nvSpPr>
            <p:cNvPr id="6" name="Freeform 6"/>
            <p:cNvSpPr/>
            <p:nvPr/>
          </p:nvSpPr>
          <p:spPr>
            <a:xfrm>
              <a:off x="0" y="0"/>
              <a:ext cx="1634391" cy="466228"/>
            </a:xfrm>
            <a:custGeom>
              <a:avLst/>
              <a:gdLst/>
              <a:ahLst/>
              <a:cxnLst/>
              <a:rect l="l" t="t" r="r" b="b"/>
              <a:pathLst>
                <a:path w="1634391" h="466228">
                  <a:moveTo>
                    <a:pt x="69403" y="0"/>
                  </a:moveTo>
                  <a:lnTo>
                    <a:pt x="1564988" y="0"/>
                  </a:lnTo>
                  <a:cubicBezTo>
                    <a:pt x="1583394" y="0"/>
                    <a:pt x="1601047" y="7312"/>
                    <a:pt x="1614063" y="20328"/>
                  </a:cubicBezTo>
                  <a:cubicBezTo>
                    <a:pt x="1627079" y="33343"/>
                    <a:pt x="1634391" y="50996"/>
                    <a:pt x="1634391" y="69403"/>
                  </a:cubicBezTo>
                  <a:lnTo>
                    <a:pt x="1634391" y="396825"/>
                  </a:lnTo>
                  <a:cubicBezTo>
                    <a:pt x="1634391" y="415232"/>
                    <a:pt x="1627079" y="432885"/>
                    <a:pt x="1614063" y="445900"/>
                  </a:cubicBezTo>
                  <a:cubicBezTo>
                    <a:pt x="1601047" y="458916"/>
                    <a:pt x="1583394" y="466228"/>
                    <a:pt x="1564988" y="466228"/>
                  </a:cubicBezTo>
                  <a:lnTo>
                    <a:pt x="69403" y="466228"/>
                  </a:lnTo>
                  <a:cubicBezTo>
                    <a:pt x="50996" y="466228"/>
                    <a:pt x="33343" y="458916"/>
                    <a:pt x="20328" y="445900"/>
                  </a:cubicBezTo>
                  <a:cubicBezTo>
                    <a:pt x="7312" y="432885"/>
                    <a:pt x="0" y="415232"/>
                    <a:pt x="0" y="396825"/>
                  </a:cubicBezTo>
                  <a:lnTo>
                    <a:pt x="0" y="69403"/>
                  </a:lnTo>
                  <a:cubicBezTo>
                    <a:pt x="0" y="50996"/>
                    <a:pt x="7312" y="33343"/>
                    <a:pt x="20328" y="20328"/>
                  </a:cubicBezTo>
                  <a:cubicBezTo>
                    <a:pt x="33343" y="7312"/>
                    <a:pt x="50996" y="0"/>
                    <a:pt x="69403" y="0"/>
                  </a:cubicBezTo>
                  <a:close/>
                </a:path>
              </a:pathLst>
            </a:custGeom>
            <a:solidFill>
              <a:srgbClr val="CDDBC6"/>
            </a:solidFill>
          </p:spPr>
          <p:txBody>
            <a:bodyPr/>
            <a:lstStyle/>
            <a:p>
              <a:endParaRPr lang="ja-JP" altLang="en-US"/>
            </a:p>
          </p:txBody>
        </p:sp>
        <p:sp>
          <p:nvSpPr>
            <p:cNvPr id="7" name="TextBox 7"/>
            <p:cNvSpPr txBox="1"/>
            <p:nvPr/>
          </p:nvSpPr>
          <p:spPr>
            <a:xfrm>
              <a:off x="0" y="-38100"/>
              <a:ext cx="1634391" cy="504328"/>
            </a:xfrm>
            <a:prstGeom prst="rect">
              <a:avLst/>
            </a:prstGeom>
          </p:spPr>
          <p:txBody>
            <a:bodyPr lIns="46572" tIns="46572" rIns="46572" bIns="46572" rtlCol="0" anchor="ctr"/>
            <a:lstStyle/>
            <a:p>
              <a:pPr algn="ctr">
                <a:lnSpc>
                  <a:spcPts val="2659"/>
                </a:lnSpc>
              </a:pPr>
              <a:endParaRPr/>
            </a:p>
          </p:txBody>
        </p:sp>
      </p:grpSp>
      <p:sp>
        <p:nvSpPr>
          <p:cNvPr id="8" name="TextBox 8"/>
          <p:cNvSpPr txBox="1"/>
          <p:nvPr/>
        </p:nvSpPr>
        <p:spPr>
          <a:xfrm>
            <a:off x="6688956" y="987724"/>
            <a:ext cx="4616168" cy="1381019"/>
          </a:xfrm>
          <a:prstGeom prst="rect">
            <a:avLst/>
          </a:prstGeom>
        </p:spPr>
        <p:txBody>
          <a:bodyPr lIns="0" tIns="0" rIns="0" bIns="0" rtlCol="0" anchor="t">
            <a:spAutoFit/>
          </a:bodyPr>
          <a:lstStyle/>
          <a:p>
            <a:pPr algn="ctr">
              <a:lnSpc>
                <a:spcPts val="11899"/>
              </a:lnSpc>
            </a:pPr>
            <a:r>
              <a:rPr lang="ja-JP" altLang="en-US" sz="8499" b="1" dirty="0">
                <a:solidFill>
                  <a:srgbClr val="879480"/>
                </a:solidFill>
                <a:latin typeface="+mn-ea"/>
                <a:cs typeface="Waffle Soft"/>
                <a:sym typeface="Waffle Soft"/>
              </a:rPr>
              <a:t>似た言葉</a:t>
            </a:r>
            <a:endParaRPr lang="en-US" sz="8499" b="1" dirty="0">
              <a:solidFill>
                <a:srgbClr val="879480"/>
              </a:solidFill>
              <a:latin typeface="+mn-ea"/>
              <a:cs typeface="Waffle Soft"/>
              <a:sym typeface="Waffle Soft"/>
            </a:endParaRPr>
          </a:p>
        </p:txBody>
      </p:sp>
      <p:sp>
        <p:nvSpPr>
          <p:cNvPr id="9" name="TextBox 9"/>
          <p:cNvSpPr txBox="1"/>
          <p:nvPr/>
        </p:nvSpPr>
        <p:spPr>
          <a:xfrm>
            <a:off x="2232573" y="2741934"/>
            <a:ext cx="7083105" cy="811504"/>
          </a:xfrm>
          <a:prstGeom prst="rect">
            <a:avLst/>
          </a:prstGeom>
        </p:spPr>
        <p:txBody>
          <a:bodyPr lIns="0" tIns="0" rIns="0" bIns="0" rtlCol="0" anchor="t">
            <a:spAutoFit/>
          </a:bodyPr>
          <a:lstStyle/>
          <a:p>
            <a:pPr algn="ctr">
              <a:lnSpc>
                <a:spcPts val="6958"/>
              </a:lnSpc>
            </a:pPr>
            <a:r>
              <a:rPr lang="ja-JP" altLang="en-US" sz="4970" dirty="0">
                <a:latin typeface="+mj-ea"/>
                <a:ea typeface="+mj-ea"/>
                <a:cs typeface="TT Rounds Condensed"/>
                <a:sym typeface="TT Rounds Condensed"/>
              </a:rPr>
              <a:t>・</a:t>
            </a:r>
            <a:r>
              <a:rPr lang="ja-JP" altLang="en-US" sz="4970" dirty="0">
                <a:solidFill>
                  <a:srgbClr val="7DC890"/>
                </a:solidFill>
                <a:latin typeface="+mj-ea"/>
                <a:ea typeface="+mj-ea"/>
                <a:cs typeface="TT Rounds Condensed"/>
                <a:sym typeface="TT Rounds Condensed"/>
              </a:rPr>
              <a:t>ノーマライゼーション</a:t>
            </a:r>
            <a:endParaRPr lang="en-US" sz="4970" dirty="0">
              <a:solidFill>
                <a:srgbClr val="7DC890"/>
              </a:solidFill>
              <a:latin typeface="+mj-ea"/>
              <a:ea typeface="+mj-ea"/>
              <a:cs typeface="TT Rounds Condensed"/>
              <a:sym typeface="TT Rounds Condensed"/>
            </a:endParaRPr>
          </a:p>
        </p:txBody>
      </p:sp>
      <p:sp>
        <p:nvSpPr>
          <p:cNvPr id="10" name="TextBox 10"/>
          <p:cNvSpPr txBox="1"/>
          <p:nvPr/>
        </p:nvSpPr>
        <p:spPr>
          <a:xfrm>
            <a:off x="6397377" y="3564954"/>
            <a:ext cx="8355833" cy="1140762"/>
          </a:xfrm>
          <a:prstGeom prst="rect">
            <a:avLst/>
          </a:prstGeom>
        </p:spPr>
        <p:txBody>
          <a:bodyPr lIns="0" tIns="0" rIns="0" bIns="0" rtlCol="0" anchor="t">
            <a:spAutoFit/>
          </a:bodyPr>
          <a:lstStyle/>
          <a:p>
            <a:pPr algn="l">
              <a:lnSpc>
                <a:spcPts val="4814"/>
              </a:lnSpc>
            </a:pPr>
            <a:r>
              <a:rPr lang="ja-JP" altLang="en-US" sz="3438" dirty="0">
                <a:solidFill>
                  <a:srgbClr val="545454"/>
                </a:solidFill>
                <a:latin typeface="BIZ UDPゴシック" panose="020B0400000000000000" pitchFamily="50" charset="-128"/>
                <a:ea typeface="BIZ UDPゴシック" panose="020B0400000000000000" pitchFamily="50" charset="-128"/>
                <a:cs typeface="Open Sans"/>
                <a:sym typeface="Open Sans"/>
              </a:rPr>
              <a:t>障害をもつ者</a:t>
            </a:r>
            <a:r>
              <a:rPr lang="en-US" sz="3438" dirty="0">
                <a:solidFill>
                  <a:srgbClr val="545454"/>
                </a:solidFill>
                <a:latin typeface="BIZ UDPゴシック" panose="020B0400000000000000" pitchFamily="50" charset="-128"/>
                <a:ea typeface="BIZ UDPゴシック" panose="020B0400000000000000" pitchFamily="50" charset="-128"/>
                <a:cs typeface="Open Sans"/>
                <a:sym typeface="Open Sans"/>
              </a:rPr>
              <a:t>と</a:t>
            </a:r>
            <a:r>
              <a:rPr lang="ja-JP" altLang="en-US" sz="3438" dirty="0">
                <a:solidFill>
                  <a:srgbClr val="545454"/>
                </a:solidFill>
                <a:latin typeface="BIZ UDPゴシック" panose="020B0400000000000000" pitchFamily="50" charset="-128"/>
                <a:ea typeface="BIZ UDPゴシック" panose="020B0400000000000000" pitchFamily="50" charset="-128"/>
                <a:cs typeface="Open Sans"/>
                <a:sym typeface="Open Sans"/>
              </a:rPr>
              <a:t>もたない者が</a:t>
            </a:r>
            <a:endParaRPr lang="en-US" sz="3438" dirty="0">
              <a:solidFill>
                <a:srgbClr val="545454"/>
              </a:solidFill>
              <a:latin typeface="BIZ UDPゴシック" panose="020B0400000000000000" pitchFamily="50" charset="-128"/>
              <a:ea typeface="BIZ UDPゴシック" panose="020B0400000000000000" pitchFamily="50" charset="-128"/>
              <a:cs typeface="Open Sans"/>
              <a:sym typeface="Open Sans"/>
            </a:endParaRPr>
          </a:p>
          <a:p>
            <a:pPr algn="l">
              <a:lnSpc>
                <a:spcPts val="4814"/>
              </a:lnSpc>
            </a:pPr>
            <a:r>
              <a:rPr lang="ja-JP" altLang="en-US" sz="3438" dirty="0">
                <a:solidFill>
                  <a:srgbClr val="545454"/>
                </a:solidFill>
                <a:latin typeface="BIZ UDPゴシック" panose="020B0400000000000000" pitchFamily="50" charset="-128"/>
                <a:ea typeface="BIZ UDPゴシック" panose="020B0400000000000000" pitchFamily="50" charset="-128"/>
                <a:cs typeface="Open Sans"/>
                <a:sym typeface="Open Sans"/>
              </a:rPr>
              <a:t>平等に生活する社会を実現させる考え方。</a:t>
            </a:r>
            <a:endParaRPr lang="en-US" sz="3438" dirty="0">
              <a:solidFill>
                <a:srgbClr val="545454"/>
              </a:solidFill>
              <a:latin typeface="BIZ UDPゴシック" panose="020B0400000000000000" pitchFamily="50" charset="-128"/>
              <a:ea typeface="BIZ UDPゴシック" panose="020B0400000000000000" pitchFamily="50" charset="-128"/>
              <a:cs typeface="Open Sans"/>
              <a:sym typeface="Open Sans"/>
            </a:endParaRPr>
          </a:p>
        </p:txBody>
      </p:sp>
      <p:sp>
        <p:nvSpPr>
          <p:cNvPr id="11" name="TextBox 11"/>
          <p:cNvSpPr txBox="1"/>
          <p:nvPr/>
        </p:nvSpPr>
        <p:spPr>
          <a:xfrm>
            <a:off x="2232573" y="4902776"/>
            <a:ext cx="7083105" cy="811504"/>
          </a:xfrm>
          <a:prstGeom prst="rect">
            <a:avLst/>
          </a:prstGeom>
        </p:spPr>
        <p:txBody>
          <a:bodyPr lIns="0" tIns="0" rIns="0" bIns="0" rtlCol="0" anchor="t">
            <a:spAutoFit/>
          </a:bodyPr>
          <a:lstStyle/>
          <a:p>
            <a:pPr algn="ctr">
              <a:lnSpc>
                <a:spcPts val="6958"/>
              </a:lnSpc>
            </a:pPr>
            <a:r>
              <a:rPr lang="ja-JP" altLang="en-US" sz="4970" dirty="0">
                <a:latin typeface="+mj-ea"/>
                <a:ea typeface="+mj-ea"/>
                <a:cs typeface="TT Rounds Condensed"/>
                <a:sym typeface="TT Rounds Condensed"/>
              </a:rPr>
              <a:t>・</a:t>
            </a:r>
            <a:r>
              <a:rPr lang="ja-JP" altLang="en-US" sz="4970" dirty="0">
                <a:solidFill>
                  <a:srgbClr val="7DC890"/>
                </a:solidFill>
                <a:latin typeface="+mj-ea"/>
                <a:ea typeface="+mj-ea"/>
                <a:cs typeface="TT Rounds Condensed"/>
                <a:sym typeface="TT Rounds Condensed"/>
              </a:rPr>
              <a:t>ユニバーサルデザイン</a:t>
            </a:r>
            <a:endParaRPr lang="en-US" sz="4970" dirty="0">
              <a:solidFill>
                <a:srgbClr val="7DC890"/>
              </a:solidFill>
              <a:latin typeface="+mj-ea"/>
              <a:ea typeface="+mj-ea"/>
              <a:cs typeface="TT Rounds Condensed"/>
              <a:sym typeface="TT Rounds Condensed"/>
            </a:endParaRPr>
          </a:p>
        </p:txBody>
      </p:sp>
      <p:sp>
        <p:nvSpPr>
          <p:cNvPr id="12" name="TextBox 12"/>
          <p:cNvSpPr txBox="1"/>
          <p:nvPr/>
        </p:nvSpPr>
        <p:spPr>
          <a:xfrm>
            <a:off x="6397377" y="5729894"/>
            <a:ext cx="10600546" cy="1140762"/>
          </a:xfrm>
          <a:prstGeom prst="rect">
            <a:avLst/>
          </a:prstGeom>
        </p:spPr>
        <p:txBody>
          <a:bodyPr lIns="0" tIns="0" rIns="0" bIns="0" rtlCol="0" anchor="t">
            <a:spAutoFit/>
          </a:bodyPr>
          <a:lstStyle/>
          <a:p>
            <a:pPr algn="l">
              <a:lnSpc>
                <a:spcPts val="4814"/>
              </a:lnSpc>
            </a:pPr>
            <a:r>
              <a:rPr lang="ja-JP" altLang="en-US" sz="3438" dirty="0">
                <a:solidFill>
                  <a:srgbClr val="545454"/>
                </a:solidFill>
                <a:latin typeface="BIZ UDPゴシック" panose="020B0400000000000000" pitchFamily="50" charset="-128"/>
                <a:ea typeface="BIZ UDPゴシック" panose="020B0400000000000000" pitchFamily="50" charset="-128"/>
                <a:cs typeface="Open Sans"/>
                <a:sym typeface="Open Sans"/>
              </a:rPr>
              <a:t>年齢、性別、障害の有無などに関わらず、</a:t>
            </a:r>
            <a:endParaRPr lang="en-US" sz="3438" dirty="0">
              <a:solidFill>
                <a:srgbClr val="545454"/>
              </a:solidFill>
              <a:latin typeface="BIZ UDPゴシック" panose="020B0400000000000000" pitchFamily="50" charset="-128"/>
              <a:ea typeface="BIZ UDPゴシック" panose="020B0400000000000000" pitchFamily="50" charset="-128"/>
              <a:cs typeface="Open Sans"/>
              <a:sym typeface="Open Sans"/>
            </a:endParaRPr>
          </a:p>
          <a:p>
            <a:pPr algn="l">
              <a:lnSpc>
                <a:spcPts val="4814"/>
              </a:lnSpc>
            </a:pPr>
            <a:r>
              <a:rPr lang="ja-JP" altLang="en-US" sz="3438" dirty="0">
                <a:solidFill>
                  <a:srgbClr val="545454"/>
                </a:solidFill>
                <a:latin typeface="BIZ UDPゴシック" panose="020B0400000000000000" pitchFamily="50" charset="-128"/>
                <a:ea typeface="BIZ UDPゴシック" panose="020B0400000000000000" pitchFamily="50" charset="-128"/>
                <a:cs typeface="Open Sans"/>
                <a:sym typeface="Open Sans"/>
              </a:rPr>
              <a:t>すべての人が使いやすいように設計されたデザイン。</a:t>
            </a:r>
            <a:endParaRPr lang="en-US" sz="3438" dirty="0">
              <a:solidFill>
                <a:srgbClr val="545454"/>
              </a:solidFill>
              <a:latin typeface="BIZ UDPゴシック" panose="020B0400000000000000" pitchFamily="50" charset="-128"/>
              <a:ea typeface="BIZ UDPゴシック" panose="020B0400000000000000" pitchFamily="50" charset="-128"/>
              <a:cs typeface="Open Sans"/>
              <a:sym typeface="Open Sans"/>
            </a:endParaRPr>
          </a:p>
        </p:txBody>
      </p:sp>
      <p:sp>
        <p:nvSpPr>
          <p:cNvPr id="13" name="TextBox 13"/>
          <p:cNvSpPr txBox="1"/>
          <p:nvPr/>
        </p:nvSpPr>
        <p:spPr>
          <a:xfrm>
            <a:off x="2232573" y="7068872"/>
            <a:ext cx="5768217" cy="811504"/>
          </a:xfrm>
          <a:prstGeom prst="rect">
            <a:avLst/>
          </a:prstGeom>
        </p:spPr>
        <p:txBody>
          <a:bodyPr lIns="0" tIns="0" rIns="0" bIns="0" rtlCol="0" anchor="t">
            <a:spAutoFit/>
          </a:bodyPr>
          <a:lstStyle/>
          <a:p>
            <a:pPr algn="ctr">
              <a:lnSpc>
                <a:spcPts val="6958"/>
              </a:lnSpc>
            </a:pPr>
            <a:r>
              <a:rPr lang="ja-JP" altLang="en-US" sz="4970" dirty="0">
                <a:latin typeface="+mj-ea"/>
                <a:ea typeface="+mj-ea"/>
                <a:cs typeface="TT Rounds Condensed"/>
                <a:sym typeface="TT Rounds Condensed"/>
              </a:rPr>
              <a:t>・</a:t>
            </a:r>
            <a:r>
              <a:rPr lang="ja-JP" altLang="en-US" sz="4970" dirty="0">
                <a:solidFill>
                  <a:srgbClr val="7DC890"/>
                </a:solidFill>
                <a:latin typeface="+mj-ea"/>
                <a:ea typeface="+mj-ea"/>
                <a:cs typeface="TT Rounds Condensed"/>
                <a:sym typeface="TT Rounds Condensed"/>
              </a:rPr>
              <a:t>アクセシビリティ</a:t>
            </a:r>
            <a:endParaRPr lang="en-US" sz="4970" dirty="0">
              <a:solidFill>
                <a:srgbClr val="7DC890"/>
              </a:solidFill>
              <a:latin typeface="+mj-ea"/>
              <a:ea typeface="+mj-ea"/>
              <a:cs typeface="TT Rounds Condensed"/>
              <a:sym typeface="TT Rounds Condensed"/>
            </a:endParaRPr>
          </a:p>
        </p:txBody>
      </p:sp>
      <p:sp>
        <p:nvSpPr>
          <p:cNvPr id="14" name="TextBox 14"/>
          <p:cNvSpPr txBox="1"/>
          <p:nvPr/>
        </p:nvSpPr>
        <p:spPr>
          <a:xfrm>
            <a:off x="6397377" y="7897146"/>
            <a:ext cx="9604547" cy="1140762"/>
          </a:xfrm>
          <a:prstGeom prst="rect">
            <a:avLst/>
          </a:prstGeom>
        </p:spPr>
        <p:txBody>
          <a:bodyPr lIns="0" tIns="0" rIns="0" bIns="0" rtlCol="0" anchor="t">
            <a:spAutoFit/>
          </a:bodyPr>
          <a:lstStyle/>
          <a:p>
            <a:pPr algn="l">
              <a:lnSpc>
                <a:spcPts val="4814"/>
              </a:lnSpc>
            </a:pPr>
            <a:r>
              <a:rPr lang="ja-JP" altLang="en-US" sz="3438" dirty="0">
                <a:solidFill>
                  <a:srgbClr val="545454"/>
                </a:solidFill>
                <a:latin typeface="BIZ UDPゴシック" panose="020B0400000000000000" pitchFamily="50" charset="-128"/>
                <a:ea typeface="BIZ UDPゴシック" panose="020B0400000000000000" pitchFamily="50" charset="-128"/>
                <a:cs typeface="Open Sans"/>
                <a:sym typeface="Open Sans"/>
              </a:rPr>
              <a:t>障害の有無や経験、身体の状態に関わらず、誰もが同じように利用できる状態のこと。</a:t>
            </a:r>
            <a:endParaRPr lang="en-US" sz="3438" dirty="0">
              <a:solidFill>
                <a:srgbClr val="545454"/>
              </a:solidFill>
              <a:latin typeface="BIZ UDPゴシック" panose="020B0400000000000000" pitchFamily="50" charset="-128"/>
              <a:ea typeface="BIZ UDPゴシック" panose="020B0400000000000000" pitchFamily="50" charset="-128"/>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
        <p:cNvGrpSpPr/>
        <p:nvPr/>
      </p:nvGrpSpPr>
      <p:grpSpPr>
        <a:xfrm>
          <a:off x="0" y="0"/>
          <a:ext cx="0" cy="0"/>
          <a:chOff x="0" y="0"/>
          <a:chExt cx="0" cy="0"/>
        </a:xfrm>
      </p:grpSpPr>
      <p:sp>
        <p:nvSpPr>
          <p:cNvPr id="4" name="Freeform 4"/>
          <p:cNvSpPr/>
          <p:nvPr/>
        </p:nvSpPr>
        <p:spPr>
          <a:xfrm rot="-5400000" flipH="1" flipV="1">
            <a:off x="-642041" y="642041"/>
            <a:ext cx="2836326" cy="1552244"/>
          </a:xfrm>
          <a:custGeom>
            <a:avLst/>
            <a:gdLst/>
            <a:ahLst/>
            <a:cxnLst/>
            <a:rect l="l" t="t" r="r" b="b"/>
            <a:pathLst>
              <a:path w="2836326" h="1552244">
                <a:moveTo>
                  <a:pt x="2836326" y="1552244"/>
                </a:moveTo>
                <a:lnTo>
                  <a:pt x="0" y="1552244"/>
                </a:lnTo>
                <a:lnTo>
                  <a:pt x="0" y="0"/>
                </a:lnTo>
                <a:lnTo>
                  <a:pt x="2836326" y="0"/>
                </a:lnTo>
                <a:lnTo>
                  <a:pt x="2836326" y="15522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a:p>
        </p:txBody>
      </p:sp>
      <p:grpSp>
        <p:nvGrpSpPr>
          <p:cNvPr id="5" name="Group 5"/>
          <p:cNvGrpSpPr/>
          <p:nvPr/>
        </p:nvGrpSpPr>
        <p:grpSpPr>
          <a:xfrm>
            <a:off x="5832906" y="976195"/>
            <a:ext cx="6075553" cy="1622863"/>
            <a:chOff x="0" y="0"/>
            <a:chExt cx="1745429" cy="466228"/>
          </a:xfrm>
        </p:grpSpPr>
        <p:sp>
          <p:nvSpPr>
            <p:cNvPr id="6" name="Freeform 6"/>
            <p:cNvSpPr/>
            <p:nvPr/>
          </p:nvSpPr>
          <p:spPr>
            <a:xfrm>
              <a:off x="0" y="0"/>
              <a:ext cx="1745429" cy="466228"/>
            </a:xfrm>
            <a:custGeom>
              <a:avLst/>
              <a:gdLst/>
              <a:ahLst/>
              <a:cxnLst/>
              <a:rect l="l" t="t" r="r" b="b"/>
              <a:pathLst>
                <a:path w="1745429" h="466228">
                  <a:moveTo>
                    <a:pt x="64988" y="0"/>
                  </a:moveTo>
                  <a:lnTo>
                    <a:pt x="1680441" y="0"/>
                  </a:lnTo>
                  <a:cubicBezTo>
                    <a:pt x="1716333" y="0"/>
                    <a:pt x="1745429" y="29096"/>
                    <a:pt x="1745429" y="64988"/>
                  </a:cubicBezTo>
                  <a:lnTo>
                    <a:pt x="1745429" y="401240"/>
                  </a:lnTo>
                  <a:cubicBezTo>
                    <a:pt x="1745429" y="437132"/>
                    <a:pt x="1716333" y="466228"/>
                    <a:pt x="1680441" y="466228"/>
                  </a:cubicBezTo>
                  <a:lnTo>
                    <a:pt x="64988" y="466228"/>
                  </a:lnTo>
                  <a:cubicBezTo>
                    <a:pt x="29096" y="466228"/>
                    <a:pt x="0" y="437132"/>
                    <a:pt x="0" y="401240"/>
                  </a:cubicBezTo>
                  <a:lnTo>
                    <a:pt x="0" y="64988"/>
                  </a:lnTo>
                  <a:cubicBezTo>
                    <a:pt x="0" y="29096"/>
                    <a:pt x="29096" y="0"/>
                    <a:pt x="64988" y="0"/>
                  </a:cubicBezTo>
                  <a:close/>
                </a:path>
              </a:pathLst>
            </a:custGeom>
            <a:solidFill>
              <a:srgbClr val="CDDBC6"/>
            </a:solidFill>
          </p:spPr>
          <p:txBody>
            <a:bodyPr/>
            <a:lstStyle/>
            <a:p>
              <a:endParaRPr lang="ja-JP" altLang="en-US"/>
            </a:p>
          </p:txBody>
        </p:sp>
        <p:sp>
          <p:nvSpPr>
            <p:cNvPr id="7" name="TextBox 7"/>
            <p:cNvSpPr txBox="1"/>
            <p:nvPr/>
          </p:nvSpPr>
          <p:spPr>
            <a:xfrm>
              <a:off x="0" y="-38100"/>
              <a:ext cx="1745429" cy="504328"/>
            </a:xfrm>
            <a:prstGeom prst="rect">
              <a:avLst/>
            </a:prstGeom>
          </p:spPr>
          <p:txBody>
            <a:bodyPr lIns="46572" tIns="46572" rIns="46572" bIns="46572" rtlCol="0" anchor="ctr"/>
            <a:lstStyle/>
            <a:p>
              <a:pPr algn="ctr">
                <a:lnSpc>
                  <a:spcPts val="2659"/>
                </a:lnSpc>
              </a:pPr>
              <a:endParaRPr/>
            </a:p>
          </p:txBody>
        </p:sp>
      </p:grpSp>
      <p:grpSp>
        <p:nvGrpSpPr>
          <p:cNvPr id="8" name="Group 8"/>
          <p:cNvGrpSpPr/>
          <p:nvPr/>
        </p:nvGrpSpPr>
        <p:grpSpPr>
          <a:xfrm>
            <a:off x="1137921" y="5814069"/>
            <a:ext cx="5628126" cy="2943216"/>
            <a:chOff x="0" y="0"/>
            <a:chExt cx="1482305" cy="775168"/>
          </a:xfrm>
        </p:grpSpPr>
        <p:sp>
          <p:nvSpPr>
            <p:cNvPr id="9" name="Freeform 9"/>
            <p:cNvSpPr/>
            <p:nvPr/>
          </p:nvSpPr>
          <p:spPr>
            <a:xfrm>
              <a:off x="0" y="0"/>
              <a:ext cx="1482305" cy="775168"/>
            </a:xfrm>
            <a:custGeom>
              <a:avLst/>
              <a:gdLst/>
              <a:ahLst/>
              <a:cxnLst/>
              <a:rect l="l" t="t" r="r" b="b"/>
              <a:pathLst>
                <a:path w="1482305" h="775168">
                  <a:moveTo>
                    <a:pt x="741152" y="0"/>
                  </a:moveTo>
                  <a:cubicBezTo>
                    <a:pt x="331825" y="0"/>
                    <a:pt x="0" y="173527"/>
                    <a:pt x="0" y="387584"/>
                  </a:cubicBezTo>
                  <a:cubicBezTo>
                    <a:pt x="0" y="601641"/>
                    <a:pt x="331825" y="775168"/>
                    <a:pt x="741152" y="775168"/>
                  </a:cubicBezTo>
                  <a:cubicBezTo>
                    <a:pt x="1150479" y="775168"/>
                    <a:pt x="1482305" y="601641"/>
                    <a:pt x="1482305" y="387584"/>
                  </a:cubicBezTo>
                  <a:cubicBezTo>
                    <a:pt x="1482305" y="173527"/>
                    <a:pt x="1150479" y="0"/>
                    <a:pt x="741152" y="0"/>
                  </a:cubicBezTo>
                  <a:close/>
                </a:path>
              </a:pathLst>
            </a:custGeom>
            <a:solidFill>
              <a:srgbClr val="7DC890"/>
            </a:solidFill>
          </p:spPr>
          <p:txBody>
            <a:bodyPr/>
            <a:lstStyle/>
            <a:p>
              <a:endParaRPr lang="ja-JP" altLang="en-US"/>
            </a:p>
          </p:txBody>
        </p:sp>
        <p:sp>
          <p:nvSpPr>
            <p:cNvPr id="10" name="TextBox 10"/>
            <p:cNvSpPr txBox="1"/>
            <p:nvPr/>
          </p:nvSpPr>
          <p:spPr>
            <a:xfrm>
              <a:off x="138966" y="-3528"/>
              <a:ext cx="1204373" cy="706024"/>
            </a:xfrm>
            <a:prstGeom prst="rect">
              <a:avLst/>
            </a:prstGeom>
          </p:spPr>
          <p:txBody>
            <a:bodyPr lIns="50800" tIns="50800" rIns="50800" bIns="50800" rtlCol="0" anchor="ctr"/>
            <a:lstStyle/>
            <a:p>
              <a:pPr algn="ctr">
                <a:lnSpc>
                  <a:spcPts val="5880"/>
                </a:lnSpc>
              </a:pPr>
              <a:r>
                <a:rPr lang="ja-JP" altLang="en-US" sz="4200" dirty="0">
                  <a:solidFill>
                    <a:srgbClr val="545454"/>
                  </a:solidFill>
                  <a:latin typeface="+mj-ea"/>
                  <a:ea typeface="+mj-ea"/>
                  <a:cs typeface="Canva Sans"/>
                  <a:sym typeface="Canva Sans"/>
                </a:rPr>
                <a:t>しかし、</a:t>
              </a:r>
              <a:endParaRPr lang="en-US" sz="4200" dirty="0">
                <a:solidFill>
                  <a:srgbClr val="545454"/>
                </a:solidFill>
                <a:latin typeface="+mj-ea"/>
                <a:ea typeface="+mj-ea"/>
                <a:cs typeface="Canva Sans"/>
                <a:sym typeface="Canva Sans"/>
              </a:endParaRPr>
            </a:p>
            <a:p>
              <a:pPr algn="ctr">
                <a:lnSpc>
                  <a:spcPts val="5880"/>
                </a:lnSpc>
              </a:pPr>
              <a:r>
                <a:rPr lang="ja-JP" altLang="en-US" sz="4200" dirty="0">
                  <a:solidFill>
                    <a:srgbClr val="545454"/>
                  </a:solidFill>
                  <a:latin typeface="+mj-ea"/>
                  <a:ea typeface="+mj-ea"/>
                  <a:cs typeface="Canva Sans"/>
                  <a:sym typeface="Canva Sans"/>
                </a:rPr>
                <a:t>高齢者や障がい者にとっては</a:t>
              </a:r>
              <a:r>
                <a:rPr lang="en-US" altLang="ja-JP" sz="4200" dirty="0">
                  <a:solidFill>
                    <a:srgbClr val="545454"/>
                  </a:solidFill>
                  <a:latin typeface="+mj-ea"/>
                  <a:ea typeface="+mj-ea"/>
                  <a:cs typeface="Canva Sans"/>
                  <a:sym typeface="Canva Sans"/>
                </a:rPr>
                <a:t>…</a:t>
              </a:r>
              <a:endParaRPr lang="en-US" sz="4200" dirty="0">
                <a:solidFill>
                  <a:srgbClr val="545454"/>
                </a:solidFill>
                <a:latin typeface="+mj-ea"/>
                <a:ea typeface="+mj-ea"/>
                <a:cs typeface="Canva Sans"/>
                <a:sym typeface="Canva Sans"/>
              </a:endParaRPr>
            </a:p>
          </p:txBody>
        </p:sp>
      </p:grpSp>
      <p:grpSp>
        <p:nvGrpSpPr>
          <p:cNvPr id="11" name="Group 11"/>
          <p:cNvGrpSpPr/>
          <p:nvPr/>
        </p:nvGrpSpPr>
        <p:grpSpPr>
          <a:xfrm>
            <a:off x="7873851" y="6612138"/>
            <a:ext cx="2119833" cy="1644132"/>
            <a:chOff x="0" y="0"/>
            <a:chExt cx="812800" cy="630404"/>
          </a:xfrm>
        </p:grpSpPr>
        <p:sp>
          <p:nvSpPr>
            <p:cNvPr id="12" name="Freeform 12"/>
            <p:cNvSpPr/>
            <p:nvPr/>
          </p:nvSpPr>
          <p:spPr>
            <a:xfrm>
              <a:off x="0" y="0"/>
              <a:ext cx="812800" cy="630404"/>
            </a:xfrm>
            <a:custGeom>
              <a:avLst/>
              <a:gdLst/>
              <a:ahLst/>
              <a:cxnLst/>
              <a:rect l="l" t="t" r="r" b="b"/>
              <a:pathLst>
                <a:path w="812800" h="630404">
                  <a:moveTo>
                    <a:pt x="812800" y="315202"/>
                  </a:moveTo>
                  <a:lnTo>
                    <a:pt x="406400" y="0"/>
                  </a:lnTo>
                  <a:lnTo>
                    <a:pt x="406400" y="203200"/>
                  </a:lnTo>
                  <a:lnTo>
                    <a:pt x="0" y="203200"/>
                  </a:lnTo>
                  <a:lnTo>
                    <a:pt x="0" y="427204"/>
                  </a:lnTo>
                  <a:lnTo>
                    <a:pt x="406400" y="427204"/>
                  </a:lnTo>
                  <a:lnTo>
                    <a:pt x="406400" y="630404"/>
                  </a:lnTo>
                  <a:lnTo>
                    <a:pt x="812800" y="315202"/>
                  </a:lnTo>
                  <a:close/>
                </a:path>
              </a:pathLst>
            </a:custGeom>
            <a:solidFill>
              <a:srgbClr val="879480"/>
            </a:solidFill>
          </p:spPr>
          <p:txBody>
            <a:bodyPr/>
            <a:lstStyle/>
            <a:p>
              <a:endParaRPr lang="ja-JP" altLang="en-US"/>
            </a:p>
          </p:txBody>
        </p:sp>
        <p:sp>
          <p:nvSpPr>
            <p:cNvPr id="13" name="TextBox 13"/>
            <p:cNvSpPr txBox="1"/>
            <p:nvPr/>
          </p:nvSpPr>
          <p:spPr>
            <a:xfrm>
              <a:off x="0" y="165100"/>
              <a:ext cx="711200" cy="262104"/>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0974797" y="5884266"/>
            <a:ext cx="5717320" cy="2802822"/>
            <a:chOff x="0" y="0"/>
            <a:chExt cx="1505796" cy="738192"/>
          </a:xfrm>
        </p:grpSpPr>
        <p:sp>
          <p:nvSpPr>
            <p:cNvPr id="15" name="Freeform 15"/>
            <p:cNvSpPr/>
            <p:nvPr/>
          </p:nvSpPr>
          <p:spPr>
            <a:xfrm>
              <a:off x="0" y="0"/>
              <a:ext cx="1505796" cy="738192"/>
            </a:xfrm>
            <a:custGeom>
              <a:avLst/>
              <a:gdLst/>
              <a:ahLst/>
              <a:cxnLst/>
              <a:rect l="l" t="t" r="r" b="b"/>
              <a:pathLst>
                <a:path w="1505796" h="738192">
                  <a:moveTo>
                    <a:pt x="752898" y="0"/>
                  </a:moveTo>
                  <a:lnTo>
                    <a:pt x="864047" y="79524"/>
                  </a:lnTo>
                  <a:lnTo>
                    <a:pt x="1026042" y="25138"/>
                  </a:lnTo>
                  <a:lnTo>
                    <a:pt x="1071336" y="119060"/>
                  </a:lnTo>
                  <a:lnTo>
                    <a:pt x="1262295" y="97158"/>
                  </a:lnTo>
                  <a:lnTo>
                    <a:pt x="1235619" y="192794"/>
                  </a:lnTo>
                  <a:lnTo>
                    <a:pt x="1429751" y="206333"/>
                  </a:lnTo>
                  <a:lnTo>
                    <a:pt x="1334705" y="290765"/>
                  </a:lnTo>
                  <a:lnTo>
                    <a:pt x="1505796" y="337917"/>
                  </a:lnTo>
                  <a:lnTo>
                    <a:pt x="1355217" y="399744"/>
                  </a:lnTo>
                  <a:lnTo>
                    <a:pt x="1480158" y="474141"/>
                  </a:lnTo>
                  <a:lnTo>
                    <a:pt x="1294380" y="505012"/>
                  </a:lnTo>
                  <a:lnTo>
                    <a:pt x="1356299" y="596606"/>
                  </a:lnTo>
                  <a:lnTo>
                    <a:pt x="1160416" y="592351"/>
                  </a:lnTo>
                  <a:lnTo>
                    <a:pt x="1150946" y="688771"/>
                  </a:lnTo>
                  <a:lnTo>
                    <a:pt x="971413" y="649966"/>
                  </a:lnTo>
                  <a:lnTo>
                    <a:pt x="891836" y="738192"/>
                  </a:lnTo>
                  <a:lnTo>
                    <a:pt x="752898" y="670078"/>
                  </a:lnTo>
                  <a:lnTo>
                    <a:pt x="613960" y="738192"/>
                  </a:lnTo>
                  <a:lnTo>
                    <a:pt x="534384" y="649966"/>
                  </a:lnTo>
                  <a:lnTo>
                    <a:pt x="354850" y="688771"/>
                  </a:lnTo>
                  <a:lnTo>
                    <a:pt x="345380" y="592351"/>
                  </a:lnTo>
                  <a:lnTo>
                    <a:pt x="149499" y="596606"/>
                  </a:lnTo>
                  <a:lnTo>
                    <a:pt x="211415" y="505012"/>
                  </a:lnTo>
                  <a:lnTo>
                    <a:pt x="25639" y="474141"/>
                  </a:lnTo>
                  <a:lnTo>
                    <a:pt x="150580" y="399744"/>
                  </a:lnTo>
                  <a:lnTo>
                    <a:pt x="0" y="337917"/>
                  </a:lnTo>
                  <a:lnTo>
                    <a:pt x="171091" y="290765"/>
                  </a:lnTo>
                  <a:lnTo>
                    <a:pt x="76044" y="206333"/>
                  </a:lnTo>
                  <a:lnTo>
                    <a:pt x="270177" y="192794"/>
                  </a:lnTo>
                  <a:lnTo>
                    <a:pt x="243501" y="97158"/>
                  </a:lnTo>
                  <a:lnTo>
                    <a:pt x="434460" y="119060"/>
                  </a:lnTo>
                  <a:lnTo>
                    <a:pt x="479754" y="25138"/>
                  </a:lnTo>
                  <a:lnTo>
                    <a:pt x="641749" y="79524"/>
                  </a:lnTo>
                  <a:lnTo>
                    <a:pt x="752898" y="0"/>
                  </a:lnTo>
                  <a:close/>
                </a:path>
              </a:pathLst>
            </a:custGeom>
            <a:solidFill>
              <a:srgbClr val="F66D6D"/>
            </a:solidFill>
          </p:spPr>
          <p:txBody>
            <a:bodyPr/>
            <a:lstStyle/>
            <a:p>
              <a:endParaRPr lang="ja-JP" altLang="en-US"/>
            </a:p>
          </p:txBody>
        </p:sp>
        <p:sp>
          <p:nvSpPr>
            <p:cNvPr id="16" name="TextBox 16"/>
            <p:cNvSpPr txBox="1"/>
            <p:nvPr/>
          </p:nvSpPr>
          <p:spPr>
            <a:xfrm>
              <a:off x="258809" y="41152"/>
              <a:ext cx="988179" cy="570163"/>
            </a:xfrm>
            <a:prstGeom prst="rect">
              <a:avLst/>
            </a:prstGeom>
          </p:spPr>
          <p:txBody>
            <a:bodyPr lIns="50800" tIns="50800" rIns="50800" bIns="50800" rtlCol="0" anchor="ctr"/>
            <a:lstStyle/>
            <a:p>
              <a:pPr algn="ctr">
                <a:lnSpc>
                  <a:spcPts val="6719"/>
                </a:lnSpc>
              </a:pPr>
              <a:r>
                <a:rPr lang="ja-JP" altLang="en-US" sz="4800" dirty="0">
                  <a:solidFill>
                    <a:srgbClr val="545454"/>
                  </a:solidFill>
                  <a:latin typeface="+mj-ea"/>
                  <a:ea typeface="+mj-ea"/>
                  <a:cs typeface="Canva Sans"/>
                  <a:sym typeface="Canva Sans"/>
                </a:rPr>
                <a:t>困難</a:t>
              </a:r>
              <a:endParaRPr lang="en-US" sz="4800" dirty="0">
                <a:solidFill>
                  <a:srgbClr val="545454"/>
                </a:solidFill>
                <a:latin typeface="+mj-ea"/>
                <a:ea typeface="+mj-ea"/>
                <a:cs typeface="Canva Sans"/>
                <a:sym typeface="Canva Sans"/>
              </a:endParaRPr>
            </a:p>
          </p:txBody>
        </p:sp>
      </p:grpSp>
      <p:sp>
        <p:nvSpPr>
          <p:cNvPr id="17" name="TextBox 17"/>
          <p:cNvSpPr txBox="1"/>
          <p:nvPr/>
        </p:nvSpPr>
        <p:spPr>
          <a:xfrm>
            <a:off x="5899801" y="981176"/>
            <a:ext cx="5941762" cy="1381019"/>
          </a:xfrm>
          <a:prstGeom prst="rect">
            <a:avLst/>
          </a:prstGeom>
        </p:spPr>
        <p:txBody>
          <a:bodyPr lIns="0" tIns="0" rIns="0" bIns="0" rtlCol="0" anchor="t">
            <a:spAutoFit/>
          </a:bodyPr>
          <a:lstStyle/>
          <a:p>
            <a:pPr algn="ctr">
              <a:lnSpc>
                <a:spcPts val="11899"/>
              </a:lnSpc>
              <a:spcBef>
                <a:spcPct val="0"/>
              </a:spcBef>
            </a:pPr>
            <a:r>
              <a:rPr lang="ja-JP" altLang="en-US" sz="8499" b="1" dirty="0">
                <a:solidFill>
                  <a:srgbClr val="879480"/>
                </a:solidFill>
                <a:latin typeface="+mn-ea"/>
                <a:cs typeface="Open Sans"/>
                <a:sym typeface="Open Sans"/>
              </a:rPr>
              <a:t>情報化社会</a:t>
            </a:r>
            <a:endParaRPr lang="en-US" sz="8499" b="1" dirty="0">
              <a:solidFill>
                <a:srgbClr val="879480"/>
              </a:solidFill>
              <a:latin typeface="+mn-ea"/>
              <a:cs typeface="Open Sans"/>
              <a:sym typeface="Open Sans"/>
            </a:endParaRPr>
          </a:p>
        </p:txBody>
      </p:sp>
      <p:sp>
        <p:nvSpPr>
          <p:cNvPr id="18" name="TextBox 18"/>
          <p:cNvSpPr txBox="1"/>
          <p:nvPr/>
        </p:nvSpPr>
        <p:spPr>
          <a:xfrm>
            <a:off x="3732341" y="3287931"/>
            <a:ext cx="10619296" cy="1735219"/>
          </a:xfrm>
          <a:prstGeom prst="rect">
            <a:avLst/>
          </a:prstGeom>
        </p:spPr>
        <p:txBody>
          <a:bodyPr wrap="square" lIns="0" tIns="0" rIns="0" bIns="0" rtlCol="0" anchor="t">
            <a:spAutoFit/>
          </a:bodyPr>
          <a:lstStyle/>
          <a:p>
            <a:pPr algn="ctr">
              <a:lnSpc>
                <a:spcPts val="6963"/>
              </a:lnSpc>
              <a:spcBef>
                <a:spcPct val="0"/>
              </a:spcBef>
            </a:pPr>
            <a:r>
              <a:rPr lang="ja-JP" altLang="en-US" sz="4973" dirty="0">
                <a:solidFill>
                  <a:srgbClr val="545454"/>
                </a:solidFill>
                <a:latin typeface="+mj-ea"/>
                <a:ea typeface="+mj-ea"/>
                <a:cs typeface="Open Sans"/>
                <a:sym typeface="Open Sans"/>
              </a:rPr>
              <a:t>マルチメディアの活用のためにパソコンなどの情報機器の利用が基礎になる。</a:t>
            </a:r>
            <a:endParaRPr lang="en-US" sz="4973" dirty="0">
              <a:solidFill>
                <a:srgbClr val="545454"/>
              </a:solidFill>
              <a:latin typeface="AR P丸ゴシック体E" panose="020F0900000000000000" pitchFamily="50" charset="-128"/>
              <a:ea typeface="AR P丸ゴシック体E" panose="020F0900000000000000" pitchFamily="50" charset="-128"/>
              <a:cs typeface="Open Sans"/>
              <a:sym typeface="Open Sans"/>
            </a:endParaRPr>
          </a:p>
        </p:txBody>
      </p:sp>
      <p:sp>
        <p:nvSpPr>
          <p:cNvPr id="19" name="TextBox 19"/>
          <p:cNvSpPr txBox="1"/>
          <p:nvPr/>
        </p:nvSpPr>
        <p:spPr>
          <a:xfrm>
            <a:off x="6958780" y="8312104"/>
            <a:ext cx="4166419" cy="639278"/>
          </a:xfrm>
          <a:prstGeom prst="rect">
            <a:avLst/>
          </a:prstGeom>
        </p:spPr>
        <p:txBody>
          <a:bodyPr wrap="square" lIns="0" tIns="0" rIns="0" bIns="0" rtlCol="0" anchor="t">
            <a:spAutoFit/>
          </a:bodyPr>
          <a:lstStyle/>
          <a:p>
            <a:pPr algn="ctr">
              <a:lnSpc>
                <a:spcPts val="5548"/>
              </a:lnSpc>
              <a:spcBef>
                <a:spcPct val="0"/>
              </a:spcBef>
            </a:pPr>
            <a:r>
              <a:rPr lang="ja-JP" altLang="en-US" sz="3963" dirty="0">
                <a:solidFill>
                  <a:srgbClr val="545454"/>
                </a:solidFill>
                <a:latin typeface="+mj-ea"/>
                <a:ea typeface="+mj-ea"/>
                <a:cs typeface="Open Sans"/>
                <a:sym typeface="Open Sans"/>
              </a:rPr>
              <a:t>デジタルデバイド</a:t>
            </a:r>
            <a:endParaRPr lang="en-US" sz="3963" dirty="0">
              <a:solidFill>
                <a:srgbClr val="545454"/>
              </a:solidFill>
              <a:latin typeface="+mj-ea"/>
              <a:ea typeface="+mj-ea"/>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
        <p:cNvGrpSpPr/>
        <p:nvPr/>
      </p:nvGrpSpPr>
      <p:grpSpPr>
        <a:xfrm>
          <a:off x="0" y="0"/>
          <a:ext cx="0" cy="0"/>
          <a:chOff x="0" y="0"/>
          <a:chExt cx="0" cy="0"/>
        </a:xfrm>
      </p:grpSpPr>
      <p:sp>
        <p:nvSpPr>
          <p:cNvPr id="4" name="Freeform 4"/>
          <p:cNvSpPr/>
          <p:nvPr/>
        </p:nvSpPr>
        <p:spPr>
          <a:xfrm rot="-5400000" flipH="1" flipV="1">
            <a:off x="-642041" y="642041"/>
            <a:ext cx="2836326" cy="1552244"/>
          </a:xfrm>
          <a:custGeom>
            <a:avLst/>
            <a:gdLst/>
            <a:ahLst/>
            <a:cxnLst/>
            <a:rect l="l" t="t" r="r" b="b"/>
            <a:pathLst>
              <a:path w="2836326" h="1552244">
                <a:moveTo>
                  <a:pt x="2836326" y="1552244"/>
                </a:moveTo>
                <a:lnTo>
                  <a:pt x="0" y="1552244"/>
                </a:lnTo>
                <a:lnTo>
                  <a:pt x="0" y="0"/>
                </a:lnTo>
                <a:lnTo>
                  <a:pt x="2836326" y="0"/>
                </a:lnTo>
                <a:lnTo>
                  <a:pt x="2836326" y="15522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a:p>
        </p:txBody>
      </p:sp>
      <p:grpSp>
        <p:nvGrpSpPr>
          <p:cNvPr id="5" name="Group 5"/>
          <p:cNvGrpSpPr/>
          <p:nvPr/>
        </p:nvGrpSpPr>
        <p:grpSpPr>
          <a:xfrm>
            <a:off x="7306625" y="1028700"/>
            <a:ext cx="3674750" cy="1622863"/>
            <a:chOff x="0" y="0"/>
            <a:chExt cx="1055709" cy="466228"/>
          </a:xfrm>
        </p:grpSpPr>
        <p:sp>
          <p:nvSpPr>
            <p:cNvPr id="6" name="Freeform 6"/>
            <p:cNvSpPr/>
            <p:nvPr/>
          </p:nvSpPr>
          <p:spPr>
            <a:xfrm>
              <a:off x="0" y="0"/>
              <a:ext cx="1055709" cy="466228"/>
            </a:xfrm>
            <a:custGeom>
              <a:avLst/>
              <a:gdLst/>
              <a:ahLst/>
              <a:cxnLst/>
              <a:rect l="l" t="t" r="r" b="b"/>
              <a:pathLst>
                <a:path w="1055709" h="466228">
                  <a:moveTo>
                    <a:pt x="107446" y="0"/>
                  </a:moveTo>
                  <a:lnTo>
                    <a:pt x="948263" y="0"/>
                  </a:lnTo>
                  <a:cubicBezTo>
                    <a:pt x="1007604" y="0"/>
                    <a:pt x="1055709" y="48105"/>
                    <a:pt x="1055709" y="107446"/>
                  </a:cubicBezTo>
                  <a:lnTo>
                    <a:pt x="1055709" y="358782"/>
                  </a:lnTo>
                  <a:cubicBezTo>
                    <a:pt x="1055709" y="418123"/>
                    <a:pt x="1007604" y="466228"/>
                    <a:pt x="948263" y="466228"/>
                  </a:cubicBezTo>
                  <a:lnTo>
                    <a:pt x="107446" y="466228"/>
                  </a:lnTo>
                  <a:cubicBezTo>
                    <a:pt x="48105" y="466228"/>
                    <a:pt x="0" y="418123"/>
                    <a:pt x="0" y="358782"/>
                  </a:cubicBezTo>
                  <a:lnTo>
                    <a:pt x="0" y="107446"/>
                  </a:lnTo>
                  <a:cubicBezTo>
                    <a:pt x="0" y="48105"/>
                    <a:pt x="48105" y="0"/>
                    <a:pt x="107446" y="0"/>
                  </a:cubicBezTo>
                  <a:close/>
                </a:path>
              </a:pathLst>
            </a:custGeom>
            <a:solidFill>
              <a:srgbClr val="CDDBC6"/>
            </a:solidFill>
          </p:spPr>
          <p:txBody>
            <a:bodyPr/>
            <a:lstStyle/>
            <a:p>
              <a:endParaRPr lang="ja-JP" altLang="en-US"/>
            </a:p>
          </p:txBody>
        </p:sp>
        <p:sp>
          <p:nvSpPr>
            <p:cNvPr id="7" name="TextBox 7"/>
            <p:cNvSpPr txBox="1"/>
            <p:nvPr/>
          </p:nvSpPr>
          <p:spPr>
            <a:xfrm>
              <a:off x="0" y="-38100"/>
              <a:ext cx="1055709" cy="504328"/>
            </a:xfrm>
            <a:prstGeom prst="rect">
              <a:avLst/>
            </a:prstGeom>
          </p:spPr>
          <p:txBody>
            <a:bodyPr lIns="46572" tIns="46572" rIns="46572" bIns="46572" rtlCol="0" anchor="ctr"/>
            <a:lstStyle/>
            <a:p>
              <a:pPr algn="ctr">
                <a:lnSpc>
                  <a:spcPts val="2659"/>
                </a:lnSpc>
              </a:pPr>
              <a:endParaRPr/>
            </a:p>
          </p:txBody>
        </p:sp>
      </p:grpSp>
      <p:grpSp>
        <p:nvGrpSpPr>
          <p:cNvPr id="8" name="Group 8"/>
          <p:cNvGrpSpPr/>
          <p:nvPr/>
        </p:nvGrpSpPr>
        <p:grpSpPr>
          <a:xfrm>
            <a:off x="3343175" y="4509261"/>
            <a:ext cx="12354025" cy="2937444"/>
            <a:chOff x="0" y="0"/>
            <a:chExt cx="3192612" cy="773648"/>
          </a:xfrm>
        </p:grpSpPr>
        <p:sp>
          <p:nvSpPr>
            <p:cNvPr id="9" name="Freeform 9"/>
            <p:cNvSpPr/>
            <p:nvPr/>
          </p:nvSpPr>
          <p:spPr>
            <a:xfrm>
              <a:off x="0" y="0"/>
              <a:ext cx="3192612" cy="773648"/>
            </a:xfrm>
            <a:custGeom>
              <a:avLst/>
              <a:gdLst/>
              <a:ahLst/>
              <a:cxnLst/>
              <a:rect l="l" t="t" r="r" b="b"/>
              <a:pathLst>
                <a:path w="3192612" h="773648">
                  <a:moveTo>
                    <a:pt x="32572" y="0"/>
                  </a:moveTo>
                  <a:lnTo>
                    <a:pt x="3160039" y="0"/>
                  </a:lnTo>
                  <a:cubicBezTo>
                    <a:pt x="3178029" y="0"/>
                    <a:pt x="3192612" y="14583"/>
                    <a:pt x="3192612" y="32572"/>
                  </a:cubicBezTo>
                  <a:lnTo>
                    <a:pt x="3192612" y="741076"/>
                  </a:lnTo>
                  <a:cubicBezTo>
                    <a:pt x="3192612" y="759065"/>
                    <a:pt x="3178029" y="773648"/>
                    <a:pt x="3160039" y="773648"/>
                  </a:cubicBezTo>
                  <a:lnTo>
                    <a:pt x="32572" y="773648"/>
                  </a:lnTo>
                  <a:cubicBezTo>
                    <a:pt x="14583" y="773648"/>
                    <a:pt x="0" y="759065"/>
                    <a:pt x="0" y="741076"/>
                  </a:cubicBezTo>
                  <a:lnTo>
                    <a:pt x="0" y="32572"/>
                  </a:lnTo>
                  <a:cubicBezTo>
                    <a:pt x="0" y="14583"/>
                    <a:pt x="14583" y="0"/>
                    <a:pt x="32572" y="0"/>
                  </a:cubicBezTo>
                  <a:close/>
                </a:path>
              </a:pathLst>
            </a:custGeom>
            <a:solidFill>
              <a:srgbClr val="FFFFFF"/>
            </a:solidFill>
            <a:ln w="38100" cap="rnd">
              <a:solidFill>
                <a:srgbClr val="000000"/>
              </a:solidFill>
              <a:prstDash val="solid"/>
              <a:round/>
            </a:ln>
          </p:spPr>
          <p:txBody>
            <a:bodyPr/>
            <a:lstStyle/>
            <a:p>
              <a:endParaRPr lang="ja-JP" altLang="en-US"/>
            </a:p>
          </p:txBody>
        </p:sp>
        <p:sp>
          <p:nvSpPr>
            <p:cNvPr id="10" name="TextBox 10"/>
            <p:cNvSpPr txBox="1"/>
            <p:nvPr/>
          </p:nvSpPr>
          <p:spPr>
            <a:xfrm>
              <a:off x="0" y="-38100"/>
              <a:ext cx="3192612" cy="811748"/>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3729682" y="3416000"/>
            <a:ext cx="2372549" cy="1466833"/>
            <a:chOff x="0" y="-60289"/>
            <a:chExt cx="624869" cy="386327"/>
          </a:xfrm>
        </p:grpSpPr>
        <p:sp>
          <p:nvSpPr>
            <p:cNvPr id="12" name="Freeform 12"/>
            <p:cNvSpPr/>
            <p:nvPr/>
          </p:nvSpPr>
          <p:spPr>
            <a:xfrm>
              <a:off x="0" y="0"/>
              <a:ext cx="624869" cy="291077"/>
            </a:xfrm>
            <a:custGeom>
              <a:avLst/>
              <a:gdLst/>
              <a:ahLst/>
              <a:cxnLst/>
              <a:rect l="l" t="t" r="r" b="b"/>
              <a:pathLst>
                <a:path w="624869" h="291077">
                  <a:moveTo>
                    <a:pt x="145538" y="0"/>
                  </a:moveTo>
                  <a:lnTo>
                    <a:pt x="479331" y="0"/>
                  </a:lnTo>
                  <a:cubicBezTo>
                    <a:pt x="559709" y="0"/>
                    <a:pt x="624869" y="65160"/>
                    <a:pt x="624869" y="145538"/>
                  </a:cubicBezTo>
                  <a:lnTo>
                    <a:pt x="624869" y="145538"/>
                  </a:lnTo>
                  <a:cubicBezTo>
                    <a:pt x="624869" y="225917"/>
                    <a:pt x="559709" y="291077"/>
                    <a:pt x="479331" y="291077"/>
                  </a:cubicBezTo>
                  <a:lnTo>
                    <a:pt x="145538" y="291077"/>
                  </a:lnTo>
                  <a:cubicBezTo>
                    <a:pt x="65160" y="291077"/>
                    <a:pt x="0" y="225917"/>
                    <a:pt x="0" y="145538"/>
                  </a:cubicBezTo>
                  <a:lnTo>
                    <a:pt x="0" y="145538"/>
                  </a:lnTo>
                  <a:cubicBezTo>
                    <a:pt x="0" y="65160"/>
                    <a:pt x="65160" y="0"/>
                    <a:pt x="145538" y="0"/>
                  </a:cubicBezTo>
                  <a:close/>
                </a:path>
              </a:pathLst>
            </a:custGeom>
            <a:solidFill>
              <a:srgbClr val="7DC890"/>
            </a:solidFill>
          </p:spPr>
          <p:txBody>
            <a:bodyPr/>
            <a:lstStyle/>
            <a:p>
              <a:endParaRPr lang="ja-JP" altLang="en-US"/>
            </a:p>
          </p:txBody>
        </p:sp>
        <p:sp>
          <p:nvSpPr>
            <p:cNvPr id="13" name="TextBox 13"/>
            <p:cNvSpPr txBox="1"/>
            <p:nvPr/>
          </p:nvSpPr>
          <p:spPr>
            <a:xfrm>
              <a:off x="0" y="-60289"/>
              <a:ext cx="624869" cy="386327"/>
            </a:xfrm>
            <a:prstGeom prst="rect">
              <a:avLst/>
            </a:prstGeom>
          </p:spPr>
          <p:txBody>
            <a:bodyPr lIns="50800" tIns="50800" rIns="50800" bIns="50800" rtlCol="0" anchor="ctr"/>
            <a:lstStyle/>
            <a:p>
              <a:pPr algn="ctr">
                <a:lnSpc>
                  <a:spcPts val="6958"/>
                </a:lnSpc>
              </a:pPr>
              <a:r>
                <a:rPr lang="ja-JP" altLang="en-US" sz="4970" dirty="0">
                  <a:solidFill>
                    <a:srgbClr val="545454"/>
                  </a:solidFill>
                  <a:latin typeface="+mj-ea"/>
                  <a:ea typeface="+mj-ea"/>
                  <a:cs typeface="Open Sans"/>
                  <a:sym typeface="Open Sans"/>
                </a:rPr>
                <a:t>問題点</a:t>
              </a:r>
              <a:endParaRPr lang="en-US" sz="4970" dirty="0">
                <a:solidFill>
                  <a:srgbClr val="545454"/>
                </a:solidFill>
                <a:latin typeface="+mj-ea"/>
                <a:ea typeface="+mj-ea"/>
                <a:cs typeface="Open Sans"/>
                <a:sym typeface="Open Sans"/>
              </a:endParaRPr>
            </a:p>
          </p:txBody>
        </p:sp>
      </p:grpSp>
      <p:sp>
        <p:nvSpPr>
          <p:cNvPr id="14" name="TextBox 14"/>
          <p:cNvSpPr txBox="1"/>
          <p:nvPr/>
        </p:nvSpPr>
        <p:spPr>
          <a:xfrm>
            <a:off x="7280610" y="985411"/>
            <a:ext cx="3726780" cy="1381019"/>
          </a:xfrm>
          <a:prstGeom prst="rect">
            <a:avLst/>
          </a:prstGeom>
        </p:spPr>
        <p:txBody>
          <a:bodyPr lIns="0" tIns="0" rIns="0" bIns="0" rtlCol="0" anchor="t">
            <a:spAutoFit/>
          </a:bodyPr>
          <a:lstStyle/>
          <a:p>
            <a:pPr algn="ctr">
              <a:lnSpc>
                <a:spcPts val="11899"/>
              </a:lnSpc>
              <a:spcBef>
                <a:spcPct val="0"/>
              </a:spcBef>
            </a:pPr>
            <a:r>
              <a:rPr lang="ja-JP" altLang="en-US" sz="8499" b="1" dirty="0">
                <a:solidFill>
                  <a:srgbClr val="879480"/>
                </a:solidFill>
                <a:latin typeface="+mn-ea"/>
                <a:cs typeface="Open Sans"/>
                <a:sym typeface="Open Sans"/>
              </a:rPr>
              <a:t>高齢者</a:t>
            </a:r>
            <a:endParaRPr lang="en-US" sz="8499" b="1" dirty="0">
              <a:solidFill>
                <a:srgbClr val="879480"/>
              </a:solidFill>
              <a:latin typeface="+mn-ea"/>
              <a:cs typeface="Open Sans"/>
              <a:sym typeface="Open Sans"/>
            </a:endParaRPr>
          </a:p>
        </p:txBody>
      </p:sp>
      <p:sp>
        <p:nvSpPr>
          <p:cNvPr id="15" name="TextBox 15"/>
          <p:cNvSpPr txBox="1"/>
          <p:nvPr/>
        </p:nvSpPr>
        <p:spPr>
          <a:xfrm>
            <a:off x="3455405" y="4609060"/>
            <a:ext cx="12009717" cy="2693045"/>
          </a:xfrm>
          <a:prstGeom prst="rect">
            <a:avLst/>
          </a:prstGeom>
        </p:spPr>
        <p:txBody>
          <a:bodyPr lIns="0" tIns="0" rIns="0" bIns="0" rtlCol="0" anchor="t">
            <a:spAutoFit/>
          </a:bodyPr>
          <a:lstStyle/>
          <a:p>
            <a:pPr marL="1073024" lvl="1" indent="-536512" algn="l">
              <a:lnSpc>
                <a:spcPts val="6958"/>
              </a:lnSpc>
              <a:buFont typeface="Arial"/>
              <a:buChar char="•"/>
            </a:pPr>
            <a:r>
              <a:rPr lang="ja-JP" altLang="en-US" sz="4970" dirty="0">
                <a:solidFill>
                  <a:srgbClr val="545454"/>
                </a:solidFill>
                <a:latin typeface="+mj-ea"/>
                <a:ea typeface="+mj-ea"/>
                <a:cs typeface="Open Sans"/>
                <a:sym typeface="Open Sans"/>
              </a:rPr>
              <a:t>デジタル機器の操作に難がある</a:t>
            </a:r>
            <a:endParaRPr lang="en-US" sz="4970" dirty="0">
              <a:solidFill>
                <a:srgbClr val="545454"/>
              </a:solidFill>
              <a:latin typeface="+mj-ea"/>
              <a:ea typeface="+mj-ea"/>
              <a:cs typeface="Open Sans"/>
              <a:sym typeface="Open Sans"/>
            </a:endParaRPr>
          </a:p>
          <a:p>
            <a:pPr marL="1073024" lvl="1" indent="-536512" algn="l">
              <a:lnSpc>
                <a:spcPts val="6958"/>
              </a:lnSpc>
              <a:buFont typeface="Arial"/>
              <a:buChar char="•"/>
            </a:pPr>
            <a:r>
              <a:rPr lang="ja-JP" altLang="en-US" sz="4970" dirty="0">
                <a:solidFill>
                  <a:srgbClr val="545454"/>
                </a:solidFill>
                <a:latin typeface="+mj-ea"/>
                <a:ea typeface="+mj-ea"/>
                <a:cs typeface="Open Sans"/>
                <a:sym typeface="Open Sans"/>
              </a:rPr>
              <a:t>正しい情報の判別が難しい</a:t>
            </a:r>
            <a:endParaRPr lang="en-US" sz="4970" dirty="0">
              <a:solidFill>
                <a:srgbClr val="545454"/>
              </a:solidFill>
              <a:latin typeface="+mj-ea"/>
              <a:ea typeface="+mj-ea"/>
              <a:cs typeface="Open Sans"/>
              <a:sym typeface="Open Sans"/>
            </a:endParaRPr>
          </a:p>
          <a:p>
            <a:pPr marL="1073024" lvl="1" indent="-536512" algn="l">
              <a:lnSpc>
                <a:spcPts val="6958"/>
              </a:lnSpc>
              <a:buFont typeface="Arial"/>
              <a:buChar char="•"/>
            </a:pPr>
            <a:r>
              <a:rPr lang="en-US" altLang="ja-JP" sz="4970" dirty="0">
                <a:solidFill>
                  <a:srgbClr val="545454"/>
                </a:solidFill>
                <a:latin typeface="+mj-ea"/>
                <a:ea typeface="+mj-ea"/>
                <a:cs typeface="Open Sans"/>
                <a:sym typeface="Open Sans"/>
              </a:rPr>
              <a:t>Web</a:t>
            </a:r>
            <a:r>
              <a:rPr lang="ja-JP" altLang="en-US" sz="4970" dirty="0">
                <a:solidFill>
                  <a:srgbClr val="545454"/>
                </a:solidFill>
                <a:latin typeface="+mj-ea"/>
                <a:ea typeface="+mj-ea"/>
                <a:cs typeface="Open Sans"/>
                <a:sym typeface="Open Sans"/>
              </a:rPr>
              <a:t>サイトのデザインが分かりにくい</a:t>
            </a:r>
            <a:endParaRPr lang="en-US" sz="4970" dirty="0">
              <a:solidFill>
                <a:srgbClr val="545454"/>
              </a:solidFill>
              <a:latin typeface="+mj-ea"/>
              <a:ea typeface="+mj-ea"/>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
        <p:cNvGrpSpPr/>
        <p:nvPr/>
      </p:nvGrpSpPr>
      <p:grpSpPr>
        <a:xfrm>
          <a:off x="0" y="0"/>
          <a:ext cx="0" cy="0"/>
          <a:chOff x="0" y="0"/>
          <a:chExt cx="0" cy="0"/>
        </a:xfrm>
      </p:grpSpPr>
      <p:sp>
        <p:nvSpPr>
          <p:cNvPr id="4" name="Freeform 4"/>
          <p:cNvSpPr/>
          <p:nvPr/>
        </p:nvSpPr>
        <p:spPr>
          <a:xfrm rot="-5400000" flipH="1" flipV="1">
            <a:off x="-642041" y="642041"/>
            <a:ext cx="2836326" cy="1552244"/>
          </a:xfrm>
          <a:custGeom>
            <a:avLst/>
            <a:gdLst/>
            <a:ahLst/>
            <a:cxnLst/>
            <a:rect l="l" t="t" r="r" b="b"/>
            <a:pathLst>
              <a:path w="2836326" h="1552244">
                <a:moveTo>
                  <a:pt x="2836326" y="1552244"/>
                </a:moveTo>
                <a:lnTo>
                  <a:pt x="0" y="1552244"/>
                </a:lnTo>
                <a:lnTo>
                  <a:pt x="0" y="0"/>
                </a:lnTo>
                <a:lnTo>
                  <a:pt x="2836326" y="0"/>
                </a:lnTo>
                <a:lnTo>
                  <a:pt x="2836326" y="15522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a:p>
        </p:txBody>
      </p:sp>
      <p:grpSp>
        <p:nvGrpSpPr>
          <p:cNvPr id="5" name="Group 5"/>
          <p:cNvGrpSpPr/>
          <p:nvPr/>
        </p:nvGrpSpPr>
        <p:grpSpPr>
          <a:xfrm>
            <a:off x="1995882" y="4420336"/>
            <a:ext cx="14533910" cy="3740189"/>
            <a:chOff x="0" y="0"/>
            <a:chExt cx="3827861" cy="985070"/>
          </a:xfrm>
        </p:grpSpPr>
        <p:sp>
          <p:nvSpPr>
            <p:cNvPr id="6" name="Freeform 6"/>
            <p:cNvSpPr/>
            <p:nvPr/>
          </p:nvSpPr>
          <p:spPr>
            <a:xfrm>
              <a:off x="0" y="0"/>
              <a:ext cx="3827861" cy="985070"/>
            </a:xfrm>
            <a:custGeom>
              <a:avLst/>
              <a:gdLst/>
              <a:ahLst/>
              <a:cxnLst/>
              <a:rect l="l" t="t" r="r" b="b"/>
              <a:pathLst>
                <a:path w="3827861" h="985070">
                  <a:moveTo>
                    <a:pt x="27167" y="0"/>
                  </a:moveTo>
                  <a:lnTo>
                    <a:pt x="3800694" y="0"/>
                  </a:lnTo>
                  <a:cubicBezTo>
                    <a:pt x="3815698" y="0"/>
                    <a:pt x="3827861" y="12163"/>
                    <a:pt x="3827861" y="27167"/>
                  </a:cubicBezTo>
                  <a:lnTo>
                    <a:pt x="3827861" y="957904"/>
                  </a:lnTo>
                  <a:cubicBezTo>
                    <a:pt x="3827861" y="972907"/>
                    <a:pt x="3815698" y="985070"/>
                    <a:pt x="3800694" y="985070"/>
                  </a:cubicBezTo>
                  <a:lnTo>
                    <a:pt x="27167" y="985070"/>
                  </a:lnTo>
                  <a:cubicBezTo>
                    <a:pt x="12163" y="985070"/>
                    <a:pt x="0" y="972907"/>
                    <a:pt x="0" y="957904"/>
                  </a:cubicBezTo>
                  <a:lnTo>
                    <a:pt x="0" y="27167"/>
                  </a:lnTo>
                  <a:cubicBezTo>
                    <a:pt x="0" y="12163"/>
                    <a:pt x="12163" y="0"/>
                    <a:pt x="27167" y="0"/>
                  </a:cubicBezTo>
                  <a:close/>
                </a:path>
              </a:pathLst>
            </a:custGeom>
            <a:solidFill>
              <a:srgbClr val="FFFFFF"/>
            </a:solidFill>
            <a:ln w="38100" cap="rnd">
              <a:solidFill>
                <a:srgbClr val="000000"/>
              </a:solidFill>
              <a:prstDash val="solid"/>
              <a:round/>
            </a:ln>
          </p:spPr>
          <p:txBody>
            <a:bodyPr/>
            <a:lstStyle/>
            <a:p>
              <a:endParaRPr lang="ja-JP" altLang="en-US"/>
            </a:p>
          </p:txBody>
        </p:sp>
        <p:sp>
          <p:nvSpPr>
            <p:cNvPr id="7" name="TextBox 7"/>
            <p:cNvSpPr txBox="1"/>
            <p:nvPr/>
          </p:nvSpPr>
          <p:spPr>
            <a:xfrm>
              <a:off x="0" y="-38100"/>
              <a:ext cx="3827861" cy="102317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092278" y="4498315"/>
            <a:ext cx="14437514" cy="3504677"/>
          </a:xfrm>
          <a:prstGeom prst="rect">
            <a:avLst/>
          </a:prstGeom>
        </p:spPr>
        <p:txBody>
          <a:bodyPr wrap="square" lIns="0" tIns="0" rIns="0" bIns="0" rtlCol="0" anchor="t">
            <a:spAutoFit/>
          </a:bodyPr>
          <a:lstStyle/>
          <a:p>
            <a:pPr marL="1073843" lvl="1" indent="-536921" algn="l">
              <a:lnSpc>
                <a:spcPts val="6963"/>
              </a:lnSpc>
              <a:buFont typeface="Arial"/>
              <a:buChar char="•"/>
            </a:pPr>
            <a:r>
              <a:rPr lang="ja-JP" altLang="en-US" sz="4973" dirty="0">
                <a:solidFill>
                  <a:srgbClr val="545454"/>
                </a:solidFill>
                <a:latin typeface="+mj-ea"/>
                <a:ea typeface="+mj-ea"/>
                <a:cs typeface="Open Sans"/>
                <a:sym typeface="Open Sans"/>
              </a:rPr>
              <a:t>社内で</a:t>
            </a:r>
            <a:r>
              <a:rPr lang="en-US" altLang="ja-JP" sz="4973" dirty="0">
                <a:solidFill>
                  <a:srgbClr val="545454"/>
                </a:solidFill>
                <a:latin typeface="+mj-ea"/>
                <a:ea typeface="+mj-ea"/>
                <a:cs typeface="Open Sans"/>
                <a:sym typeface="Open Sans"/>
              </a:rPr>
              <a:t>IT</a:t>
            </a:r>
            <a:r>
              <a:rPr lang="ja-JP" altLang="en-US" sz="4973" dirty="0">
                <a:solidFill>
                  <a:srgbClr val="545454"/>
                </a:solidFill>
                <a:latin typeface="+mj-ea"/>
                <a:ea typeface="+mj-ea"/>
                <a:cs typeface="Open Sans"/>
                <a:sym typeface="Open Sans"/>
              </a:rPr>
              <a:t>リテラシーに関する教育を実施する</a:t>
            </a:r>
            <a:endParaRPr lang="en-US" sz="4973" dirty="0">
              <a:solidFill>
                <a:srgbClr val="545454"/>
              </a:solidFill>
              <a:latin typeface="+mj-ea"/>
              <a:ea typeface="+mj-ea"/>
              <a:cs typeface="Open Sans"/>
              <a:sym typeface="Open Sans"/>
            </a:endParaRPr>
          </a:p>
          <a:p>
            <a:pPr marL="1073843" lvl="1" indent="-536921" algn="l">
              <a:lnSpc>
                <a:spcPts val="6963"/>
              </a:lnSpc>
              <a:buFont typeface="Arial"/>
              <a:buChar char="•"/>
            </a:pPr>
            <a:r>
              <a:rPr lang="ja-JP" altLang="en-US" sz="4973" dirty="0">
                <a:solidFill>
                  <a:srgbClr val="545454"/>
                </a:solidFill>
                <a:latin typeface="+mj-ea"/>
                <a:ea typeface="+mj-ea"/>
                <a:cs typeface="Open Sans"/>
                <a:sym typeface="Open Sans"/>
              </a:rPr>
              <a:t>高齢者向けのデジタル機器教室を開く</a:t>
            </a:r>
            <a:endParaRPr lang="en-US" sz="4973" dirty="0">
              <a:solidFill>
                <a:srgbClr val="545454"/>
              </a:solidFill>
              <a:latin typeface="+mj-ea"/>
              <a:ea typeface="+mj-ea"/>
              <a:cs typeface="Open Sans"/>
              <a:sym typeface="Open Sans"/>
            </a:endParaRPr>
          </a:p>
          <a:p>
            <a:pPr marL="1073843" lvl="1" indent="-536921" algn="l">
              <a:lnSpc>
                <a:spcPts val="6963"/>
              </a:lnSpc>
              <a:buFont typeface="Arial"/>
              <a:buChar char="•"/>
            </a:pPr>
            <a:r>
              <a:rPr lang="ja-JP" altLang="en-US" sz="4973" dirty="0">
                <a:solidFill>
                  <a:srgbClr val="545454"/>
                </a:solidFill>
                <a:latin typeface="+mj-ea"/>
                <a:ea typeface="+mj-ea"/>
                <a:cs typeface="Open Sans"/>
                <a:sym typeface="Open Sans"/>
              </a:rPr>
              <a:t>高齢者にフレンドリーな</a:t>
            </a:r>
            <a:r>
              <a:rPr lang="en-US" altLang="ja-JP" sz="4973" dirty="0">
                <a:solidFill>
                  <a:srgbClr val="545454"/>
                </a:solidFill>
                <a:latin typeface="+mj-ea"/>
                <a:ea typeface="+mj-ea"/>
                <a:cs typeface="Open Sans"/>
                <a:sym typeface="Open Sans"/>
              </a:rPr>
              <a:t>Web</a:t>
            </a:r>
            <a:r>
              <a:rPr lang="ja-JP" altLang="en-US" sz="4973" dirty="0">
                <a:solidFill>
                  <a:srgbClr val="545454"/>
                </a:solidFill>
                <a:latin typeface="+mj-ea"/>
                <a:ea typeface="+mj-ea"/>
                <a:cs typeface="Open Sans"/>
                <a:sym typeface="Open Sans"/>
              </a:rPr>
              <a:t>サイトの設計</a:t>
            </a:r>
            <a:endParaRPr lang="en-US" sz="4973" dirty="0">
              <a:solidFill>
                <a:srgbClr val="545454"/>
              </a:solidFill>
              <a:latin typeface="+mj-ea"/>
              <a:ea typeface="+mj-ea"/>
              <a:cs typeface="Open Sans"/>
              <a:sym typeface="Open Sans"/>
            </a:endParaRPr>
          </a:p>
          <a:p>
            <a:pPr marL="1073843" lvl="1" indent="-536921" algn="l">
              <a:lnSpc>
                <a:spcPts val="6963"/>
              </a:lnSpc>
              <a:buFont typeface="Arial"/>
              <a:buChar char="•"/>
            </a:pPr>
            <a:r>
              <a:rPr lang="en-US" altLang="ja-JP" sz="4973" dirty="0">
                <a:solidFill>
                  <a:srgbClr val="545454"/>
                </a:solidFill>
                <a:latin typeface="+mj-ea"/>
                <a:ea typeface="+mj-ea"/>
                <a:cs typeface="Open Sans"/>
                <a:sym typeface="Open Sans"/>
              </a:rPr>
              <a:t>IT</a:t>
            </a:r>
            <a:r>
              <a:rPr lang="ja-JP" altLang="en-US" sz="4973" dirty="0">
                <a:solidFill>
                  <a:srgbClr val="545454"/>
                </a:solidFill>
                <a:latin typeface="+mj-ea"/>
                <a:ea typeface="+mj-ea"/>
                <a:cs typeface="Open Sans"/>
                <a:sym typeface="Open Sans"/>
              </a:rPr>
              <a:t>ツールを使用してコミュニケーションを取る</a:t>
            </a:r>
            <a:endParaRPr lang="en-US" sz="4973" dirty="0">
              <a:solidFill>
                <a:srgbClr val="545454"/>
              </a:solidFill>
              <a:latin typeface="+mj-ea"/>
              <a:ea typeface="+mj-ea"/>
              <a:cs typeface="Open Sans"/>
              <a:sym typeface="Open Sans"/>
            </a:endParaRPr>
          </a:p>
        </p:txBody>
      </p:sp>
      <p:grpSp>
        <p:nvGrpSpPr>
          <p:cNvPr id="9" name="Group 9"/>
          <p:cNvGrpSpPr/>
          <p:nvPr/>
        </p:nvGrpSpPr>
        <p:grpSpPr>
          <a:xfrm>
            <a:off x="7306625" y="1028700"/>
            <a:ext cx="3674750" cy="1622863"/>
            <a:chOff x="0" y="0"/>
            <a:chExt cx="1055709" cy="466228"/>
          </a:xfrm>
        </p:grpSpPr>
        <p:sp>
          <p:nvSpPr>
            <p:cNvPr id="10" name="Freeform 10"/>
            <p:cNvSpPr/>
            <p:nvPr/>
          </p:nvSpPr>
          <p:spPr>
            <a:xfrm>
              <a:off x="0" y="0"/>
              <a:ext cx="1055709" cy="466228"/>
            </a:xfrm>
            <a:custGeom>
              <a:avLst/>
              <a:gdLst/>
              <a:ahLst/>
              <a:cxnLst/>
              <a:rect l="l" t="t" r="r" b="b"/>
              <a:pathLst>
                <a:path w="1055709" h="466228">
                  <a:moveTo>
                    <a:pt x="107446" y="0"/>
                  </a:moveTo>
                  <a:lnTo>
                    <a:pt x="948263" y="0"/>
                  </a:lnTo>
                  <a:cubicBezTo>
                    <a:pt x="1007604" y="0"/>
                    <a:pt x="1055709" y="48105"/>
                    <a:pt x="1055709" y="107446"/>
                  </a:cubicBezTo>
                  <a:lnTo>
                    <a:pt x="1055709" y="358782"/>
                  </a:lnTo>
                  <a:cubicBezTo>
                    <a:pt x="1055709" y="418123"/>
                    <a:pt x="1007604" y="466228"/>
                    <a:pt x="948263" y="466228"/>
                  </a:cubicBezTo>
                  <a:lnTo>
                    <a:pt x="107446" y="466228"/>
                  </a:lnTo>
                  <a:cubicBezTo>
                    <a:pt x="48105" y="466228"/>
                    <a:pt x="0" y="418123"/>
                    <a:pt x="0" y="358782"/>
                  </a:cubicBezTo>
                  <a:lnTo>
                    <a:pt x="0" y="107446"/>
                  </a:lnTo>
                  <a:cubicBezTo>
                    <a:pt x="0" y="48105"/>
                    <a:pt x="48105" y="0"/>
                    <a:pt x="107446" y="0"/>
                  </a:cubicBezTo>
                  <a:close/>
                </a:path>
              </a:pathLst>
            </a:custGeom>
            <a:solidFill>
              <a:srgbClr val="CDDBC6"/>
            </a:solidFill>
          </p:spPr>
          <p:txBody>
            <a:bodyPr/>
            <a:lstStyle/>
            <a:p>
              <a:endParaRPr lang="ja-JP" altLang="en-US"/>
            </a:p>
          </p:txBody>
        </p:sp>
        <p:sp>
          <p:nvSpPr>
            <p:cNvPr id="11" name="TextBox 11"/>
            <p:cNvSpPr txBox="1"/>
            <p:nvPr/>
          </p:nvSpPr>
          <p:spPr>
            <a:xfrm>
              <a:off x="0" y="-38100"/>
              <a:ext cx="1055709" cy="504328"/>
            </a:xfrm>
            <a:prstGeom prst="rect">
              <a:avLst/>
            </a:prstGeom>
          </p:spPr>
          <p:txBody>
            <a:bodyPr lIns="46572" tIns="46572" rIns="46572" bIns="46572" rtlCol="0" anchor="ctr"/>
            <a:lstStyle/>
            <a:p>
              <a:pPr algn="ctr">
                <a:lnSpc>
                  <a:spcPts val="2659"/>
                </a:lnSpc>
              </a:pPr>
              <a:endParaRPr/>
            </a:p>
          </p:txBody>
        </p:sp>
      </p:grpSp>
      <p:sp>
        <p:nvSpPr>
          <p:cNvPr id="12" name="TextBox 12"/>
          <p:cNvSpPr txBox="1"/>
          <p:nvPr/>
        </p:nvSpPr>
        <p:spPr>
          <a:xfrm>
            <a:off x="7280610" y="985411"/>
            <a:ext cx="3726780" cy="1381019"/>
          </a:xfrm>
          <a:prstGeom prst="rect">
            <a:avLst/>
          </a:prstGeom>
        </p:spPr>
        <p:txBody>
          <a:bodyPr lIns="0" tIns="0" rIns="0" bIns="0" rtlCol="0" anchor="t">
            <a:spAutoFit/>
          </a:bodyPr>
          <a:lstStyle/>
          <a:p>
            <a:pPr algn="ctr">
              <a:lnSpc>
                <a:spcPts val="11899"/>
              </a:lnSpc>
              <a:spcBef>
                <a:spcPct val="0"/>
              </a:spcBef>
            </a:pPr>
            <a:r>
              <a:rPr lang="ja-JP" altLang="en-US" sz="8499" b="1" dirty="0">
                <a:solidFill>
                  <a:srgbClr val="879480"/>
                </a:solidFill>
                <a:latin typeface="+mn-ea"/>
                <a:cs typeface="Open Sans"/>
                <a:sym typeface="Open Sans"/>
              </a:rPr>
              <a:t>高齢者</a:t>
            </a:r>
            <a:endParaRPr lang="en-US" sz="8499" b="1" dirty="0">
              <a:solidFill>
                <a:srgbClr val="879480"/>
              </a:solidFill>
              <a:latin typeface="+mn-ea"/>
              <a:cs typeface="Open Sans"/>
              <a:sym typeface="Open Sans"/>
            </a:endParaRPr>
          </a:p>
        </p:txBody>
      </p:sp>
      <p:grpSp>
        <p:nvGrpSpPr>
          <p:cNvPr id="13" name="Group 13"/>
          <p:cNvGrpSpPr/>
          <p:nvPr/>
        </p:nvGrpSpPr>
        <p:grpSpPr>
          <a:xfrm>
            <a:off x="2419322" y="3287970"/>
            <a:ext cx="2104967" cy="1421054"/>
            <a:chOff x="0" y="-64841"/>
            <a:chExt cx="554395" cy="374269"/>
          </a:xfrm>
        </p:grpSpPr>
        <p:sp>
          <p:nvSpPr>
            <p:cNvPr id="14" name="Freeform 14"/>
            <p:cNvSpPr/>
            <p:nvPr/>
          </p:nvSpPr>
          <p:spPr>
            <a:xfrm>
              <a:off x="0" y="0"/>
              <a:ext cx="554395" cy="279019"/>
            </a:xfrm>
            <a:custGeom>
              <a:avLst/>
              <a:gdLst/>
              <a:ahLst/>
              <a:cxnLst/>
              <a:rect l="l" t="t" r="r" b="b"/>
              <a:pathLst>
                <a:path w="554395" h="279019">
                  <a:moveTo>
                    <a:pt x="139510" y="0"/>
                  </a:moveTo>
                  <a:lnTo>
                    <a:pt x="414885" y="0"/>
                  </a:lnTo>
                  <a:cubicBezTo>
                    <a:pt x="451885" y="0"/>
                    <a:pt x="487370" y="14698"/>
                    <a:pt x="513533" y="40861"/>
                  </a:cubicBezTo>
                  <a:cubicBezTo>
                    <a:pt x="539696" y="67025"/>
                    <a:pt x="554395" y="102509"/>
                    <a:pt x="554395" y="139510"/>
                  </a:cubicBezTo>
                  <a:lnTo>
                    <a:pt x="554395" y="139510"/>
                  </a:lnTo>
                  <a:cubicBezTo>
                    <a:pt x="554395" y="176510"/>
                    <a:pt x="539696" y="211995"/>
                    <a:pt x="513533" y="238158"/>
                  </a:cubicBezTo>
                  <a:cubicBezTo>
                    <a:pt x="487370" y="264321"/>
                    <a:pt x="451885" y="279019"/>
                    <a:pt x="414885" y="279019"/>
                  </a:cubicBezTo>
                  <a:lnTo>
                    <a:pt x="139510" y="279019"/>
                  </a:lnTo>
                  <a:cubicBezTo>
                    <a:pt x="102509" y="279019"/>
                    <a:pt x="67025" y="264321"/>
                    <a:pt x="40861" y="238158"/>
                  </a:cubicBezTo>
                  <a:cubicBezTo>
                    <a:pt x="14698" y="211995"/>
                    <a:pt x="0" y="176510"/>
                    <a:pt x="0" y="139510"/>
                  </a:cubicBezTo>
                  <a:lnTo>
                    <a:pt x="0" y="139510"/>
                  </a:lnTo>
                  <a:cubicBezTo>
                    <a:pt x="0" y="102509"/>
                    <a:pt x="14698" y="67025"/>
                    <a:pt x="40861" y="40861"/>
                  </a:cubicBezTo>
                  <a:cubicBezTo>
                    <a:pt x="67025" y="14698"/>
                    <a:pt x="102509" y="0"/>
                    <a:pt x="139510" y="0"/>
                  </a:cubicBezTo>
                  <a:close/>
                </a:path>
              </a:pathLst>
            </a:custGeom>
            <a:solidFill>
              <a:srgbClr val="7DC890"/>
            </a:solidFill>
          </p:spPr>
          <p:txBody>
            <a:bodyPr/>
            <a:lstStyle/>
            <a:p>
              <a:endParaRPr lang="ja-JP" altLang="en-US"/>
            </a:p>
          </p:txBody>
        </p:sp>
        <p:sp>
          <p:nvSpPr>
            <p:cNvPr id="15" name="TextBox 15"/>
            <p:cNvSpPr txBox="1"/>
            <p:nvPr/>
          </p:nvSpPr>
          <p:spPr>
            <a:xfrm>
              <a:off x="0" y="-64841"/>
              <a:ext cx="554395" cy="374269"/>
            </a:xfrm>
            <a:prstGeom prst="rect">
              <a:avLst/>
            </a:prstGeom>
          </p:spPr>
          <p:txBody>
            <a:bodyPr lIns="50800" tIns="50800" rIns="50800" bIns="50800" rtlCol="0" anchor="ctr"/>
            <a:lstStyle/>
            <a:p>
              <a:pPr algn="ctr">
                <a:lnSpc>
                  <a:spcPts val="6607"/>
                </a:lnSpc>
              </a:pPr>
              <a:r>
                <a:rPr lang="ja-JP" altLang="en-US" sz="4719" dirty="0">
                  <a:solidFill>
                    <a:srgbClr val="545454"/>
                  </a:solidFill>
                  <a:latin typeface="+mj-ea"/>
                  <a:ea typeface="+mj-ea"/>
                  <a:cs typeface="Open Sans"/>
                  <a:sym typeface="Open Sans"/>
                </a:rPr>
                <a:t>対策</a:t>
              </a:r>
              <a:endParaRPr lang="en-US" sz="4719" dirty="0">
                <a:solidFill>
                  <a:srgbClr val="545454"/>
                </a:solidFill>
                <a:latin typeface="+mj-ea"/>
                <a:ea typeface="+mj-ea"/>
                <a:cs typeface="Open Sans"/>
                <a:sym typeface="Open San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
        <p:cNvGrpSpPr/>
        <p:nvPr/>
      </p:nvGrpSpPr>
      <p:grpSpPr>
        <a:xfrm>
          <a:off x="0" y="0"/>
          <a:ext cx="0" cy="0"/>
          <a:chOff x="0" y="0"/>
          <a:chExt cx="0" cy="0"/>
        </a:xfrm>
      </p:grpSpPr>
      <p:sp>
        <p:nvSpPr>
          <p:cNvPr id="4" name="Freeform 4"/>
          <p:cNvSpPr/>
          <p:nvPr/>
        </p:nvSpPr>
        <p:spPr>
          <a:xfrm rot="-5400000" flipH="1" flipV="1">
            <a:off x="-642041" y="642041"/>
            <a:ext cx="2836326" cy="1552244"/>
          </a:xfrm>
          <a:custGeom>
            <a:avLst/>
            <a:gdLst/>
            <a:ahLst/>
            <a:cxnLst/>
            <a:rect l="l" t="t" r="r" b="b"/>
            <a:pathLst>
              <a:path w="2836326" h="1552244">
                <a:moveTo>
                  <a:pt x="2836326" y="1552244"/>
                </a:moveTo>
                <a:lnTo>
                  <a:pt x="0" y="1552244"/>
                </a:lnTo>
                <a:lnTo>
                  <a:pt x="0" y="0"/>
                </a:lnTo>
                <a:lnTo>
                  <a:pt x="2836326" y="0"/>
                </a:lnTo>
                <a:lnTo>
                  <a:pt x="2836326" y="15522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a:p>
        </p:txBody>
      </p:sp>
      <p:grpSp>
        <p:nvGrpSpPr>
          <p:cNvPr id="5" name="Group 5"/>
          <p:cNvGrpSpPr/>
          <p:nvPr/>
        </p:nvGrpSpPr>
        <p:grpSpPr>
          <a:xfrm>
            <a:off x="6738014" y="1033680"/>
            <a:ext cx="4730211" cy="1622863"/>
            <a:chOff x="0" y="0"/>
            <a:chExt cx="1358930" cy="466228"/>
          </a:xfrm>
        </p:grpSpPr>
        <p:sp>
          <p:nvSpPr>
            <p:cNvPr id="6" name="Freeform 6"/>
            <p:cNvSpPr/>
            <p:nvPr/>
          </p:nvSpPr>
          <p:spPr>
            <a:xfrm>
              <a:off x="0" y="0"/>
              <a:ext cx="1358930" cy="466228"/>
            </a:xfrm>
            <a:custGeom>
              <a:avLst/>
              <a:gdLst/>
              <a:ahLst/>
              <a:cxnLst/>
              <a:rect l="l" t="t" r="r" b="b"/>
              <a:pathLst>
                <a:path w="1358930" h="466228">
                  <a:moveTo>
                    <a:pt x="83472" y="0"/>
                  </a:moveTo>
                  <a:lnTo>
                    <a:pt x="1275458" y="0"/>
                  </a:lnTo>
                  <a:cubicBezTo>
                    <a:pt x="1321558" y="0"/>
                    <a:pt x="1358930" y="37371"/>
                    <a:pt x="1358930" y="83472"/>
                  </a:cubicBezTo>
                  <a:lnTo>
                    <a:pt x="1358930" y="382757"/>
                  </a:lnTo>
                  <a:cubicBezTo>
                    <a:pt x="1358930" y="428857"/>
                    <a:pt x="1321558" y="466228"/>
                    <a:pt x="1275458" y="466228"/>
                  </a:cubicBezTo>
                  <a:lnTo>
                    <a:pt x="83472" y="466228"/>
                  </a:lnTo>
                  <a:cubicBezTo>
                    <a:pt x="37371" y="466228"/>
                    <a:pt x="0" y="428857"/>
                    <a:pt x="0" y="382757"/>
                  </a:cubicBezTo>
                  <a:lnTo>
                    <a:pt x="0" y="83472"/>
                  </a:lnTo>
                  <a:cubicBezTo>
                    <a:pt x="0" y="37371"/>
                    <a:pt x="37371" y="0"/>
                    <a:pt x="83472" y="0"/>
                  </a:cubicBezTo>
                  <a:close/>
                </a:path>
              </a:pathLst>
            </a:custGeom>
            <a:solidFill>
              <a:srgbClr val="CDDBC6"/>
            </a:solidFill>
          </p:spPr>
          <p:txBody>
            <a:bodyPr/>
            <a:lstStyle/>
            <a:p>
              <a:endParaRPr lang="ja-JP" altLang="en-US"/>
            </a:p>
          </p:txBody>
        </p:sp>
        <p:sp>
          <p:nvSpPr>
            <p:cNvPr id="7" name="TextBox 7"/>
            <p:cNvSpPr txBox="1"/>
            <p:nvPr/>
          </p:nvSpPr>
          <p:spPr>
            <a:xfrm>
              <a:off x="0" y="-38100"/>
              <a:ext cx="1358930" cy="504328"/>
            </a:xfrm>
            <a:prstGeom prst="rect">
              <a:avLst/>
            </a:prstGeom>
          </p:spPr>
          <p:txBody>
            <a:bodyPr lIns="46572" tIns="46572" rIns="46572" bIns="46572" rtlCol="0" anchor="ctr"/>
            <a:lstStyle/>
            <a:p>
              <a:pPr algn="ctr">
                <a:lnSpc>
                  <a:spcPts val="2659"/>
                </a:lnSpc>
              </a:pPr>
              <a:endParaRPr/>
            </a:p>
          </p:txBody>
        </p:sp>
      </p:grpSp>
      <p:grpSp>
        <p:nvGrpSpPr>
          <p:cNvPr id="8" name="Group 8"/>
          <p:cNvGrpSpPr/>
          <p:nvPr/>
        </p:nvGrpSpPr>
        <p:grpSpPr>
          <a:xfrm>
            <a:off x="2997180" y="4657918"/>
            <a:ext cx="13117946" cy="2892847"/>
            <a:chOff x="0" y="0"/>
            <a:chExt cx="3454932" cy="761902"/>
          </a:xfrm>
        </p:grpSpPr>
        <p:sp>
          <p:nvSpPr>
            <p:cNvPr id="9" name="Freeform 9"/>
            <p:cNvSpPr/>
            <p:nvPr/>
          </p:nvSpPr>
          <p:spPr>
            <a:xfrm>
              <a:off x="0" y="0"/>
              <a:ext cx="3454932" cy="761902"/>
            </a:xfrm>
            <a:custGeom>
              <a:avLst/>
              <a:gdLst/>
              <a:ahLst/>
              <a:cxnLst/>
              <a:rect l="l" t="t" r="r" b="b"/>
              <a:pathLst>
                <a:path w="3454932" h="761902">
                  <a:moveTo>
                    <a:pt x="30099" y="0"/>
                  </a:moveTo>
                  <a:lnTo>
                    <a:pt x="3424833" y="0"/>
                  </a:lnTo>
                  <a:cubicBezTo>
                    <a:pt x="3432816" y="0"/>
                    <a:pt x="3440472" y="3171"/>
                    <a:pt x="3446116" y="8816"/>
                  </a:cubicBezTo>
                  <a:cubicBezTo>
                    <a:pt x="3451761" y="14460"/>
                    <a:pt x="3454932" y="22116"/>
                    <a:pt x="3454932" y="30099"/>
                  </a:cubicBezTo>
                  <a:lnTo>
                    <a:pt x="3454932" y="731803"/>
                  </a:lnTo>
                  <a:cubicBezTo>
                    <a:pt x="3454932" y="739786"/>
                    <a:pt x="3451761" y="747441"/>
                    <a:pt x="3446116" y="753086"/>
                  </a:cubicBezTo>
                  <a:cubicBezTo>
                    <a:pt x="3440472" y="758731"/>
                    <a:pt x="3432816" y="761902"/>
                    <a:pt x="3424833" y="761902"/>
                  </a:cubicBezTo>
                  <a:lnTo>
                    <a:pt x="30099" y="761902"/>
                  </a:lnTo>
                  <a:cubicBezTo>
                    <a:pt x="22116" y="761902"/>
                    <a:pt x="14460" y="758731"/>
                    <a:pt x="8816" y="753086"/>
                  </a:cubicBezTo>
                  <a:cubicBezTo>
                    <a:pt x="3171" y="747441"/>
                    <a:pt x="0" y="739786"/>
                    <a:pt x="0" y="731803"/>
                  </a:cubicBezTo>
                  <a:lnTo>
                    <a:pt x="0" y="30099"/>
                  </a:lnTo>
                  <a:cubicBezTo>
                    <a:pt x="0" y="22116"/>
                    <a:pt x="3171" y="14460"/>
                    <a:pt x="8816" y="8816"/>
                  </a:cubicBezTo>
                  <a:cubicBezTo>
                    <a:pt x="14460" y="3171"/>
                    <a:pt x="22116" y="0"/>
                    <a:pt x="30099" y="0"/>
                  </a:cubicBezTo>
                  <a:close/>
                </a:path>
              </a:pathLst>
            </a:custGeom>
            <a:solidFill>
              <a:srgbClr val="FFFFFF"/>
            </a:solidFill>
            <a:ln w="38100" cap="rnd">
              <a:solidFill>
                <a:srgbClr val="000000"/>
              </a:solidFill>
              <a:prstDash val="solid"/>
              <a:round/>
            </a:ln>
          </p:spPr>
          <p:txBody>
            <a:bodyPr/>
            <a:lstStyle/>
            <a:p>
              <a:endParaRPr lang="ja-JP" altLang="en-US"/>
            </a:p>
          </p:txBody>
        </p:sp>
        <p:sp>
          <p:nvSpPr>
            <p:cNvPr id="10" name="TextBox 10"/>
            <p:cNvSpPr txBox="1"/>
            <p:nvPr/>
          </p:nvSpPr>
          <p:spPr>
            <a:xfrm>
              <a:off x="0" y="-38100"/>
              <a:ext cx="3454932" cy="800002"/>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3487746" y="3668292"/>
            <a:ext cx="2372549" cy="1466833"/>
            <a:chOff x="0" y="-47625"/>
            <a:chExt cx="624869" cy="386327"/>
          </a:xfrm>
        </p:grpSpPr>
        <p:sp>
          <p:nvSpPr>
            <p:cNvPr id="12" name="Freeform 12"/>
            <p:cNvSpPr/>
            <p:nvPr/>
          </p:nvSpPr>
          <p:spPr>
            <a:xfrm>
              <a:off x="0" y="0"/>
              <a:ext cx="624869" cy="291077"/>
            </a:xfrm>
            <a:custGeom>
              <a:avLst/>
              <a:gdLst/>
              <a:ahLst/>
              <a:cxnLst/>
              <a:rect l="l" t="t" r="r" b="b"/>
              <a:pathLst>
                <a:path w="624869" h="291077">
                  <a:moveTo>
                    <a:pt x="145538" y="0"/>
                  </a:moveTo>
                  <a:lnTo>
                    <a:pt x="479331" y="0"/>
                  </a:lnTo>
                  <a:cubicBezTo>
                    <a:pt x="559709" y="0"/>
                    <a:pt x="624869" y="65160"/>
                    <a:pt x="624869" y="145538"/>
                  </a:cubicBezTo>
                  <a:lnTo>
                    <a:pt x="624869" y="145538"/>
                  </a:lnTo>
                  <a:cubicBezTo>
                    <a:pt x="624869" y="225917"/>
                    <a:pt x="559709" y="291077"/>
                    <a:pt x="479331" y="291077"/>
                  </a:cubicBezTo>
                  <a:lnTo>
                    <a:pt x="145538" y="291077"/>
                  </a:lnTo>
                  <a:cubicBezTo>
                    <a:pt x="65160" y="291077"/>
                    <a:pt x="0" y="225917"/>
                    <a:pt x="0" y="145538"/>
                  </a:cubicBezTo>
                  <a:lnTo>
                    <a:pt x="0" y="145538"/>
                  </a:lnTo>
                  <a:cubicBezTo>
                    <a:pt x="0" y="65160"/>
                    <a:pt x="65160" y="0"/>
                    <a:pt x="145538" y="0"/>
                  </a:cubicBezTo>
                  <a:close/>
                </a:path>
              </a:pathLst>
            </a:custGeom>
            <a:solidFill>
              <a:srgbClr val="7DC890"/>
            </a:solidFill>
          </p:spPr>
          <p:txBody>
            <a:bodyPr/>
            <a:lstStyle/>
            <a:p>
              <a:endParaRPr lang="ja-JP" altLang="en-US"/>
            </a:p>
          </p:txBody>
        </p:sp>
        <p:sp>
          <p:nvSpPr>
            <p:cNvPr id="13" name="TextBox 13"/>
            <p:cNvSpPr txBox="1"/>
            <p:nvPr/>
          </p:nvSpPr>
          <p:spPr>
            <a:xfrm>
              <a:off x="0" y="-47625"/>
              <a:ext cx="624869" cy="386327"/>
            </a:xfrm>
            <a:prstGeom prst="rect">
              <a:avLst/>
            </a:prstGeom>
          </p:spPr>
          <p:txBody>
            <a:bodyPr lIns="50800" tIns="50800" rIns="50800" bIns="50800" rtlCol="0" anchor="ctr"/>
            <a:lstStyle/>
            <a:p>
              <a:pPr algn="ctr">
                <a:lnSpc>
                  <a:spcPts val="6958"/>
                </a:lnSpc>
              </a:pPr>
              <a:r>
                <a:rPr lang="ja-JP" altLang="en-US" sz="4970" dirty="0">
                  <a:solidFill>
                    <a:srgbClr val="545454"/>
                  </a:solidFill>
                  <a:latin typeface="+mj-ea"/>
                  <a:ea typeface="+mj-ea"/>
                  <a:cs typeface="Open Sans"/>
                  <a:sym typeface="Open Sans"/>
                </a:rPr>
                <a:t>問題点</a:t>
              </a:r>
              <a:endParaRPr lang="en-US" sz="4970" dirty="0">
                <a:solidFill>
                  <a:srgbClr val="545454"/>
                </a:solidFill>
                <a:latin typeface="+mj-ea"/>
                <a:ea typeface="+mj-ea"/>
                <a:cs typeface="Open Sans"/>
                <a:sym typeface="Open Sans"/>
              </a:endParaRPr>
            </a:p>
          </p:txBody>
        </p:sp>
      </p:grpSp>
      <p:sp>
        <p:nvSpPr>
          <p:cNvPr id="14" name="TextBox 14"/>
          <p:cNvSpPr txBox="1"/>
          <p:nvPr/>
        </p:nvSpPr>
        <p:spPr>
          <a:xfrm>
            <a:off x="6738014" y="1033680"/>
            <a:ext cx="4811972" cy="1381019"/>
          </a:xfrm>
          <a:prstGeom prst="rect">
            <a:avLst/>
          </a:prstGeom>
        </p:spPr>
        <p:txBody>
          <a:bodyPr lIns="0" tIns="0" rIns="0" bIns="0" rtlCol="0" anchor="t">
            <a:spAutoFit/>
          </a:bodyPr>
          <a:lstStyle/>
          <a:p>
            <a:pPr algn="ctr">
              <a:lnSpc>
                <a:spcPts val="11899"/>
              </a:lnSpc>
              <a:spcBef>
                <a:spcPct val="0"/>
              </a:spcBef>
            </a:pPr>
            <a:r>
              <a:rPr lang="ja-JP" altLang="en-US" sz="8499" b="1" dirty="0">
                <a:solidFill>
                  <a:srgbClr val="879480"/>
                </a:solidFill>
                <a:latin typeface="+mn-ea"/>
                <a:cs typeface="Open Sans"/>
                <a:sym typeface="Open Sans"/>
              </a:rPr>
              <a:t>障がい者</a:t>
            </a:r>
            <a:endParaRPr lang="en-US" sz="8499" b="1" dirty="0">
              <a:solidFill>
                <a:srgbClr val="879480"/>
              </a:solidFill>
              <a:latin typeface="+mn-ea"/>
              <a:cs typeface="Open Sans"/>
              <a:sym typeface="Open Sans"/>
            </a:endParaRPr>
          </a:p>
        </p:txBody>
      </p:sp>
      <p:sp>
        <p:nvSpPr>
          <p:cNvPr id="15" name="TextBox 15"/>
          <p:cNvSpPr txBox="1"/>
          <p:nvPr/>
        </p:nvSpPr>
        <p:spPr>
          <a:xfrm>
            <a:off x="2812097" y="4813269"/>
            <a:ext cx="13094910" cy="2606867"/>
          </a:xfrm>
          <a:prstGeom prst="rect">
            <a:avLst/>
          </a:prstGeom>
        </p:spPr>
        <p:txBody>
          <a:bodyPr lIns="0" tIns="0" rIns="0" bIns="0" rtlCol="0" anchor="t">
            <a:spAutoFit/>
          </a:bodyPr>
          <a:lstStyle/>
          <a:p>
            <a:pPr marL="1073024" lvl="1" indent="-536512" algn="l">
              <a:lnSpc>
                <a:spcPts val="6958"/>
              </a:lnSpc>
              <a:buFont typeface="Arial"/>
              <a:buChar char="•"/>
            </a:pPr>
            <a:r>
              <a:rPr lang="ja-JP" altLang="en-US" sz="4970" dirty="0">
                <a:solidFill>
                  <a:srgbClr val="545454"/>
                </a:solidFill>
                <a:latin typeface="+mj-ea"/>
                <a:ea typeface="+mj-ea"/>
                <a:cs typeface="Open Sans"/>
                <a:sym typeface="Open Sans"/>
              </a:rPr>
              <a:t>画面の表示やデザインが見づらい</a:t>
            </a:r>
            <a:endParaRPr lang="en-US" sz="4970" dirty="0">
              <a:solidFill>
                <a:srgbClr val="545454"/>
              </a:solidFill>
              <a:latin typeface="+mj-ea"/>
              <a:ea typeface="+mj-ea"/>
              <a:cs typeface="Open Sans"/>
              <a:sym typeface="Open Sans"/>
            </a:endParaRPr>
          </a:p>
          <a:p>
            <a:pPr marL="1073024" lvl="1" indent="-536512" algn="l">
              <a:lnSpc>
                <a:spcPts val="6958"/>
              </a:lnSpc>
              <a:buFont typeface="Arial"/>
              <a:buChar char="•"/>
            </a:pPr>
            <a:r>
              <a:rPr lang="ja-JP" altLang="en-US" sz="4970" dirty="0">
                <a:solidFill>
                  <a:srgbClr val="545454"/>
                </a:solidFill>
                <a:latin typeface="+mj-ea"/>
                <a:ea typeface="+mj-ea"/>
                <a:cs typeface="Open Sans"/>
                <a:sym typeface="Open Sans"/>
              </a:rPr>
              <a:t>使い方を教えてくれる人が身近にいない</a:t>
            </a:r>
            <a:endParaRPr lang="en-US" sz="4970" dirty="0">
              <a:solidFill>
                <a:srgbClr val="545454"/>
              </a:solidFill>
              <a:latin typeface="+mj-ea"/>
              <a:ea typeface="+mj-ea"/>
              <a:cs typeface="Open Sans"/>
              <a:sym typeface="Open Sans"/>
            </a:endParaRPr>
          </a:p>
          <a:p>
            <a:pPr marL="1073024" lvl="1" indent="-536512" algn="l">
              <a:lnSpc>
                <a:spcPts val="6958"/>
              </a:lnSpc>
              <a:buFont typeface="Arial"/>
              <a:buChar char="•"/>
            </a:pPr>
            <a:r>
              <a:rPr lang="ja-JP" altLang="en-US" sz="4970" dirty="0">
                <a:solidFill>
                  <a:srgbClr val="545454"/>
                </a:solidFill>
                <a:latin typeface="+mj-ea"/>
                <a:ea typeface="+mj-ea"/>
                <a:cs typeface="Open Sans"/>
                <a:sym typeface="Open Sans"/>
              </a:rPr>
              <a:t>機器や通信にかかる費用が高い</a:t>
            </a:r>
            <a:endParaRPr lang="en-US" sz="4970" dirty="0">
              <a:solidFill>
                <a:srgbClr val="545454"/>
              </a:solidFill>
              <a:latin typeface="+mj-ea"/>
              <a:ea typeface="+mj-ea"/>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TotalTime>
  <Words>501</Words>
  <Application>Microsoft Macintosh PowerPoint</Application>
  <PresentationFormat>ユーザー設定</PresentationFormat>
  <Paragraphs>73</Paragraphs>
  <Slides>13</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ＭＳ Ｐゴシック</vt:lpstr>
      <vt:lpstr>Arial</vt:lpstr>
      <vt:lpstr>AR P丸ゴシック体E</vt:lpstr>
      <vt:lpstr>Calibri</vt:lpstr>
      <vt:lpstr>BIZ UDPゴシック</vt:lpstr>
      <vt:lpstr>游ゴシック</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バリアフリー</dc:title>
  <dc:creator>綱川 真実 [x415020]</dc:creator>
  <cp:lastModifiedBy>Microsoft Office User</cp:lastModifiedBy>
  <cp:revision>12</cp:revision>
  <dcterms:created xsi:type="dcterms:W3CDTF">2006-08-16T00:00:00Z</dcterms:created>
  <dcterms:modified xsi:type="dcterms:W3CDTF">2025-06-10T06:32:19Z</dcterms:modified>
  <dc:identifier>DAGn3FBKMdA</dc:identifier>
</cp:coreProperties>
</file>