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Rounded M+" panose="020B0502020203020207" pitchFamily="34" charset="-128"/>
      <p:regular r:id="rId15"/>
    </p:embeddedFont>
    <p:embeddedFont>
      <p:font typeface="さわらびゴシック" panose="020B0602000203020207" pitchFamily="34" charset="-128"/>
      <p:regular r:id="rId16"/>
    </p:embeddedFont>
    <p:embeddedFont>
      <p:font typeface="セザンヌ Bold" panose="02020800000000000000" pitchFamily="18" charset="-128"/>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94622" autoAdjust="0"/>
  </p:normalViewPr>
  <p:slideViewPr>
    <p:cSldViewPr>
      <p:cViewPr varScale="1">
        <p:scale>
          <a:sx n="108" d="100"/>
          <a:sy n="108" d="100"/>
        </p:scale>
        <p:origin x="54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barrierfree.nict.go.jp/service/" TargetMode="External"/><Relationship Id="rId3" Type="http://schemas.openxmlformats.org/officeDocument/2006/relationships/image" Target="../media/image6.svg"/><Relationship Id="rId7" Type="http://schemas.openxmlformats.org/officeDocument/2006/relationships/hyperlink" Target="https://hikarinobe.com/blog/15725/"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homepro.jp/barrierfree/barrierfree-column/7082-pt" TargetMode="External"/><Relationship Id="rId5" Type="http://schemas.openxmlformats.org/officeDocument/2006/relationships/hyperlink" Target="https://www.soumu.go.jp/main_content/000546194.pdf" TargetMode="External"/><Relationship Id="rId10" Type="http://schemas.openxmlformats.org/officeDocument/2006/relationships/hyperlink" Target="https://www.soumu.go.jp/johotsusintokei/whitepaper/ja/h15/html/F1303700.html" TargetMode="External"/><Relationship Id="rId4" Type="http://schemas.openxmlformats.org/officeDocument/2006/relationships/hyperlink" Target="https://www.gov-online.go.jp/useful/article/201812/1.html" TargetMode="External"/><Relationship Id="rId9" Type="http://schemas.openxmlformats.org/officeDocument/2006/relationships/hyperlink" Target="https://sdgs-compass.jp/column/513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barrierfree.nict.go.jp/relate/statistics/elder_net.htm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barrierfree.nict.go.jp/relate/statistics/hc_internet.html"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
            <a:ext cx="18288001"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1000"/>
              <a:extLst>
                <a:ext uri="{96DAC541-7B7A-43D3-8B79-37D633B846F1}">
                  <asvg:svgBlip xmlns:asvg="http://schemas.microsoft.com/office/drawing/2016/SVG/main" r:embed="rId3"/>
                </a:ext>
              </a:extLst>
            </a:blip>
            <a:stretch>
              <a:fillRect l="-1250" t="-6529" r="-8266" b="-88167"/>
            </a:stretch>
          </a:blipFill>
        </p:spPr>
      </p:sp>
      <p:grpSp>
        <p:nvGrpSpPr>
          <p:cNvPr id="3" name="Group 3"/>
          <p:cNvGrpSpPr/>
          <p:nvPr/>
        </p:nvGrpSpPr>
        <p:grpSpPr>
          <a:xfrm>
            <a:off x="1188992" y="1114033"/>
            <a:ext cx="15763451" cy="8303151"/>
            <a:chOff x="0" y="0"/>
            <a:chExt cx="4432689" cy="2334850"/>
          </a:xfrm>
        </p:grpSpPr>
        <p:sp>
          <p:nvSpPr>
            <p:cNvPr id="4" name="Freeform 4"/>
            <p:cNvSpPr/>
            <p:nvPr/>
          </p:nvSpPr>
          <p:spPr>
            <a:xfrm>
              <a:off x="0" y="0"/>
              <a:ext cx="4432690" cy="2334850"/>
            </a:xfrm>
            <a:custGeom>
              <a:avLst/>
              <a:gdLst/>
              <a:ahLst/>
              <a:cxnLst/>
              <a:rect l="l" t="t" r="r" b="b"/>
              <a:pathLst>
                <a:path w="4432690" h="2334850">
                  <a:moveTo>
                    <a:pt x="0" y="0"/>
                  </a:moveTo>
                  <a:lnTo>
                    <a:pt x="4432690" y="0"/>
                  </a:lnTo>
                  <a:lnTo>
                    <a:pt x="4432690" y="2334850"/>
                  </a:lnTo>
                  <a:lnTo>
                    <a:pt x="0" y="2334850"/>
                  </a:lnTo>
                  <a:close/>
                </a:path>
              </a:pathLst>
            </a:custGeom>
            <a:solidFill>
              <a:srgbClr val="92BAC2">
                <a:alpha val="74902"/>
              </a:srgbClr>
            </a:solidFill>
          </p:spPr>
        </p:sp>
        <p:sp>
          <p:nvSpPr>
            <p:cNvPr id="5" name="TextBox 5"/>
            <p:cNvSpPr txBox="1"/>
            <p:nvPr/>
          </p:nvSpPr>
          <p:spPr>
            <a:xfrm>
              <a:off x="0" y="-47625"/>
              <a:ext cx="4432689" cy="238247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867400" y="4789101"/>
            <a:ext cx="9826738" cy="2923863"/>
          </a:xfrm>
          <a:prstGeom prst="rect">
            <a:avLst/>
          </a:prstGeom>
        </p:spPr>
        <p:txBody>
          <a:bodyPr lIns="0" tIns="0" rIns="0" bIns="0" rtlCol="0" anchor="t">
            <a:spAutoFit/>
          </a:bodyPr>
          <a:lstStyle/>
          <a:p>
            <a:pPr algn="l">
              <a:lnSpc>
                <a:spcPts val="15327"/>
              </a:lnSpc>
            </a:pPr>
            <a:r>
              <a:rPr lang="en-US" sz="10948" b="1" spc="1105" dirty="0">
                <a:solidFill>
                  <a:srgbClr val="FFFFFF"/>
                </a:solidFill>
                <a:latin typeface="セザンヌ Bold"/>
                <a:ea typeface="セザンヌ Bold"/>
                <a:cs typeface="セザンヌ Bold"/>
                <a:sym typeface="セザンヌ Bold"/>
              </a:rPr>
              <a:t>バリアフリー</a:t>
            </a:r>
          </a:p>
        </p:txBody>
      </p:sp>
      <p:sp>
        <p:nvSpPr>
          <p:cNvPr id="7" name="Freeform 7"/>
          <p:cNvSpPr/>
          <p:nvPr/>
        </p:nvSpPr>
        <p:spPr>
          <a:xfrm>
            <a:off x="13152251" y="4208218"/>
            <a:ext cx="3045411" cy="3546651"/>
          </a:xfrm>
          <a:custGeom>
            <a:avLst/>
            <a:gdLst/>
            <a:ahLst/>
            <a:cxnLst/>
            <a:rect l="l" t="t" r="r" b="b"/>
            <a:pathLst>
              <a:path w="3045411" h="3546651">
                <a:moveTo>
                  <a:pt x="0" y="0"/>
                </a:moveTo>
                <a:lnTo>
                  <a:pt x="3045412" y="0"/>
                </a:lnTo>
                <a:lnTo>
                  <a:pt x="3045412" y="3546651"/>
                </a:lnTo>
                <a:lnTo>
                  <a:pt x="0" y="3546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470196" y="869817"/>
            <a:ext cx="1855318" cy="1836284"/>
            <a:chOff x="0" y="0"/>
            <a:chExt cx="2473757" cy="2448378"/>
          </a:xfrm>
        </p:grpSpPr>
        <p:sp>
          <p:nvSpPr>
            <p:cNvPr id="9" name="AutoShape 9"/>
            <p:cNvSpPr/>
            <p:nvPr/>
          </p:nvSpPr>
          <p:spPr>
            <a:xfrm>
              <a:off x="0" y="203667"/>
              <a:ext cx="2473757" cy="0"/>
            </a:xfrm>
            <a:prstGeom prst="line">
              <a:avLst/>
            </a:prstGeom>
            <a:ln w="407334" cap="flat">
              <a:solidFill>
                <a:srgbClr val="E6E3E3"/>
              </a:solidFill>
              <a:prstDash val="solid"/>
              <a:headEnd type="none" w="sm" len="sm"/>
              <a:tailEnd type="none" w="sm" len="sm"/>
            </a:ln>
          </p:spPr>
        </p:sp>
        <p:sp>
          <p:nvSpPr>
            <p:cNvPr id="10" name="AutoShape 10"/>
            <p:cNvSpPr/>
            <p:nvPr/>
          </p:nvSpPr>
          <p:spPr>
            <a:xfrm flipV="1">
              <a:off x="203667" y="203667"/>
              <a:ext cx="0" cy="2244711"/>
            </a:xfrm>
            <a:prstGeom prst="line">
              <a:avLst/>
            </a:prstGeom>
            <a:ln w="407334" cap="flat">
              <a:solidFill>
                <a:srgbClr val="E6E3E3"/>
              </a:solidFill>
              <a:prstDash val="solid"/>
              <a:headEnd type="none" w="sm" len="sm"/>
              <a:tailEnd type="none" w="sm" len="sm"/>
            </a:ln>
          </p:spPr>
        </p:sp>
      </p:grpSp>
      <p:grpSp>
        <p:nvGrpSpPr>
          <p:cNvPr id="11" name="Group 11"/>
          <p:cNvGrpSpPr/>
          <p:nvPr/>
        </p:nvGrpSpPr>
        <p:grpSpPr>
          <a:xfrm rot="-10800000">
            <a:off x="15278409" y="7138848"/>
            <a:ext cx="1980891" cy="1960569"/>
            <a:chOff x="0" y="0"/>
            <a:chExt cx="2641188" cy="2614092"/>
          </a:xfrm>
        </p:grpSpPr>
        <p:sp>
          <p:nvSpPr>
            <p:cNvPr id="12" name="AutoShape 12"/>
            <p:cNvSpPr/>
            <p:nvPr/>
          </p:nvSpPr>
          <p:spPr>
            <a:xfrm>
              <a:off x="0" y="217452"/>
              <a:ext cx="2641188" cy="0"/>
            </a:xfrm>
            <a:prstGeom prst="line">
              <a:avLst/>
            </a:prstGeom>
            <a:ln w="434904" cap="flat">
              <a:solidFill>
                <a:srgbClr val="E6E3E3"/>
              </a:solidFill>
              <a:prstDash val="solid"/>
              <a:headEnd type="none" w="sm" len="sm"/>
              <a:tailEnd type="none" w="sm" len="sm"/>
            </a:ln>
          </p:spPr>
        </p:sp>
        <p:sp>
          <p:nvSpPr>
            <p:cNvPr id="13" name="AutoShape 13"/>
            <p:cNvSpPr/>
            <p:nvPr/>
          </p:nvSpPr>
          <p:spPr>
            <a:xfrm flipV="1">
              <a:off x="217452" y="217452"/>
              <a:ext cx="0" cy="2396640"/>
            </a:xfrm>
            <a:prstGeom prst="line">
              <a:avLst/>
            </a:prstGeom>
            <a:ln w="434904" cap="flat">
              <a:solidFill>
                <a:srgbClr val="E6E3E3"/>
              </a:solidFill>
              <a:prstDash val="solid"/>
              <a:headEnd type="none" w="sm" len="sm"/>
              <a:tailEnd type="none" w="sm" len="sm"/>
            </a:ln>
          </p:spPr>
        </p:sp>
      </p:grpSp>
      <p:sp>
        <p:nvSpPr>
          <p:cNvPr id="14" name="テキスト ボックス 13">
            <a:extLst>
              <a:ext uri="{FF2B5EF4-FFF2-40B4-BE49-F238E27FC236}">
                <a16:creationId xmlns:a16="http://schemas.microsoft.com/office/drawing/2014/main" id="{2163D2A1-0D31-4662-B853-3E244AAED481}"/>
              </a:ext>
            </a:extLst>
          </p:cNvPr>
          <p:cNvSpPr txBox="1"/>
          <p:nvPr/>
        </p:nvSpPr>
        <p:spPr>
          <a:xfrm>
            <a:off x="2956473" y="2706101"/>
            <a:ext cx="6128451" cy="1777410"/>
          </a:xfrm>
          <a:prstGeom prst="rect">
            <a:avLst/>
          </a:prstGeom>
          <a:noFill/>
        </p:spPr>
        <p:txBody>
          <a:bodyPr wrap="square" rtlCol="0">
            <a:spAutoFit/>
          </a:bodyPr>
          <a:lstStyle/>
          <a:p>
            <a:r>
              <a:rPr kumimoji="1" lang="ja-JP" altLang="en-US" sz="10950">
                <a:solidFill>
                  <a:schemeClr val="bg1"/>
                </a:solidFill>
                <a:latin typeface="セザンヌ Bold" panose="020B0600070205080204" charset="-128"/>
                <a:ea typeface="セザンヌ Bold" panose="020B0600070205080204" charset="-128"/>
              </a:rPr>
              <a:t>第九講</a:t>
            </a:r>
            <a:endParaRPr kumimoji="1" lang="ja-JP" altLang="en-US" sz="10950" dirty="0">
              <a:solidFill>
                <a:schemeClr val="bg1"/>
              </a:solidFill>
              <a:latin typeface="セザンヌ Bold" panose="020B0600070205080204" charset="-128"/>
              <a:ea typeface="セザンヌ Bold" panose="020B060007020508020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BB623DEC-4050-421A-84AD-FABECF83D85E}"/>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sp>
        <p:nvSpPr>
          <p:cNvPr id="3" name="TextBox 3"/>
          <p:cNvSpPr txBox="1"/>
          <p:nvPr/>
        </p:nvSpPr>
        <p:spPr>
          <a:xfrm>
            <a:off x="12772258" y="7312665"/>
            <a:ext cx="5052686" cy="887730"/>
          </a:xfrm>
          <a:prstGeom prst="rect">
            <a:avLst/>
          </a:prstGeom>
        </p:spPr>
        <p:txBody>
          <a:bodyPr lIns="0" tIns="0" rIns="0" bIns="0" rtlCol="0" anchor="t">
            <a:spAutoFit/>
          </a:bodyPr>
          <a:lstStyle/>
          <a:p>
            <a:pPr algn="ctr">
              <a:lnSpc>
                <a:spcPts val="4620"/>
              </a:lnSpc>
            </a:pPr>
            <a:r>
              <a:rPr lang="en-US" sz="3300" b="1" spc="42">
                <a:solidFill>
                  <a:srgbClr val="FFFFFF"/>
                </a:solidFill>
                <a:latin typeface="セザンヌ Bold"/>
                <a:ea typeface="セザンヌ Bold"/>
                <a:cs typeface="セザンヌ Bold"/>
                <a:sym typeface="セザンヌ Bold"/>
              </a:rPr>
              <a:t>フィードバックと改善</a:t>
            </a:r>
          </a:p>
        </p:txBody>
      </p:sp>
      <p:sp>
        <p:nvSpPr>
          <p:cNvPr id="4" name="TextBox 4"/>
          <p:cNvSpPr txBox="1"/>
          <p:nvPr/>
        </p:nvSpPr>
        <p:spPr>
          <a:xfrm>
            <a:off x="1028700" y="2065295"/>
            <a:ext cx="16478321" cy="7755393"/>
          </a:xfrm>
          <a:prstGeom prst="rect">
            <a:avLst/>
          </a:prstGeom>
        </p:spPr>
        <p:txBody>
          <a:bodyPr lIns="0" tIns="0" rIns="0" bIns="0" rtlCol="0" anchor="t">
            <a:spAutoFit/>
          </a:bodyPr>
          <a:lstStyle/>
          <a:p>
            <a:pPr algn="l">
              <a:lnSpc>
                <a:spcPts val="6999"/>
              </a:lnSpc>
            </a:pPr>
            <a:r>
              <a:rPr lang="en-US" sz="4999" spc="274" dirty="0">
                <a:solidFill>
                  <a:srgbClr val="737373"/>
                </a:solidFill>
                <a:latin typeface="さわらびゴシック"/>
                <a:ea typeface="さわらびゴシック"/>
                <a:cs typeface="さわらびゴシック"/>
                <a:sym typeface="さわらびゴシック"/>
              </a:rPr>
              <a:t>認知障害者向け</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シンプルな言葉遣いやイラストを多用した案内</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分かりやすい地図やルート案内</a:t>
            </a:r>
            <a:r>
              <a:rPr lang="ja-JP" altLang="en-US" sz="3600" spc="197" dirty="0">
                <a:solidFill>
                  <a:srgbClr val="737373"/>
                </a:solidFill>
                <a:latin typeface="さわらびゴシック"/>
                <a:ea typeface="さわらびゴシック"/>
                <a:cs typeface="さわらびゴシック"/>
                <a:sym typeface="さわらびゴシック"/>
              </a:rPr>
              <a:t>　・</a:t>
            </a:r>
            <a:r>
              <a:rPr lang="en-US" sz="3600" spc="197" dirty="0">
                <a:solidFill>
                  <a:srgbClr val="737373"/>
                </a:solidFill>
                <a:latin typeface="さわらびゴシック"/>
                <a:ea typeface="さわらびゴシック"/>
                <a:cs typeface="さわらびゴシック"/>
                <a:sym typeface="さわらびゴシック"/>
              </a:rPr>
              <a:t>多言語対応﻿﻿﻿</a:t>
            </a:r>
          </a:p>
          <a:p>
            <a:pPr algn="l">
              <a:lnSpc>
                <a:spcPts val="5040"/>
              </a:lnSpc>
            </a:pPr>
            <a:endParaRPr lang="en-US" sz="3600" spc="197" dirty="0">
              <a:solidFill>
                <a:srgbClr val="737373"/>
              </a:solidFill>
              <a:latin typeface="さわらびゴシック"/>
              <a:ea typeface="さわらびゴシック"/>
              <a:cs typeface="さわらびゴシック"/>
              <a:sym typeface="さわらびゴシック"/>
            </a:endParaRPr>
          </a:p>
          <a:p>
            <a:pPr algn="l">
              <a:lnSpc>
                <a:spcPts val="6999"/>
              </a:lnSpc>
            </a:pPr>
            <a:r>
              <a:rPr lang="en-US" sz="4999" spc="274" dirty="0">
                <a:solidFill>
                  <a:srgbClr val="737373"/>
                </a:solidFill>
                <a:latin typeface="さわらびゴシック"/>
                <a:ea typeface="さわらびゴシック"/>
                <a:cs typeface="さわらびゴシック"/>
                <a:sym typeface="さわらびゴシック"/>
              </a:rPr>
              <a:t>身体障害者向け</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車いす対応のトイレやエレベーター</a:t>
            </a:r>
            <a:r>
              <a:rPr lang="ja-JP" altLang="en-US" sz="3600" spc="197" dirty="0">
                <a:solidFill>
                  <a:srgbClr val="737373"/>
                </a:solidFill>
                <a:latin typeface="さわらびゴシック"/>
                <a:ea typeface="さわらびゴシック"/>
                <a:cs typeface="さわらびゴシック"/>
                <a:sym typeface="さわらびゴシック"/>
              </a:rPr>
              <a:t>　・</a:t>
            </a:r>
            <a:r>
              <a:rPr lang="en-US" sz="3600" spc="197" dirty="0">
                <a:solidFill>
                  <a:srgbClr val="737373"/>
                </a:solidFill>
                <a:latin typeface="さわらびゴシック"/>
                <a:ea typeface="さわらびゴシック"/>
                <a:cs typeface="さわらびゴシック"/>
                <a:sym typeface="さわらびゴシック"/>
              </a:rPr>
              <a:t>スロープや手すり</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自動ドア</a:t>
            </a:r>
            <a:r>
              <a:rPr lang="ja-JP" altLang="en-US" sz="3600" spc="197" dirty="0">
                <a:solidFill>
                  <a:srgbClr val="737373"/>
                </a:solidFill>
                <a:latin typeface="さわらびゴシック"/>
                <a:ea typeface="さわらびゴシック"/>
                <a:cs typeface="さわらびゴシック"/>
                <a:sym typeface="さわらびゴシック"/>
              </a:rPr>
              <a:t>　・</a:t>
            </a:r>
            <a:r>
              <a:rPr lang="en-US" sz="3600" spc="197" dirty="0">
                <a:solidFill>
                  <a:srgbClr val="737373"/>
                </a:solidFill>
                <a:latin typeface="さわらびゴシック"/>
                <a:ea typeface="さわらびゴシック"/>
                <a:cs typeface="さわらびゴシック"/>
                <a:sym typeface="さわらびゴシック"/>
              </a:rPr>
              <a:t>音声操作が可能な機器﻿﻿</a:t>
            </a:r>
          </a:p>
          <a:p>
            <a:pPr marL="777240" lvl="1" indent="-388620" algn="l">
              <a:lnSpc>
                <a:spcPts val="5040"/>
              </a:lnSpc>
              <a:buFont typeface="Arial"/>
              <a:buChar char="•"/>
            </a:pPr>
            <a:endParaRPr lang="en-US" sz="3600" spc="197" dirty="0">
              <a:solidFill>
                <a:srgbClr val="737373"/>
              </a:solidFill>
              <a:latin typeface="さわらびゴシック"/>
              <a:ea typeface="さわらびゴシック"/>
              <a:cs typeface="さわらびゴシック"/>
              <a:sym typeface="さわらびゴシック"/>
            </a:endParaRPr>
          </a:p>
          <a:p>
            <a:pPr algn="l">
              <a:lnSpc>
                <a:spcPts val="6999"/>
              </a:lnSpc>
            </a:pPr>
            <a:r>
              <a:rPr lang="ja-JP" altLang="en-US" sz="4999" spc="274" dirty="0">
                <a:solidFill>
                  <a:srgbClr val="737373"/>
                </a:solidFill>
                <a:latin typeface="さわらびゴシック"/>
                <a:ea typeface="さわらびゴシック"/>
                <a:cs typeface="さわらびゴシック"/>
                <a:sym typeface="さわらびゴシック"/>
              </a:rPr>
              <a:t>高齢者</a:t>
            </a:r>
            <a:r>
              <a:rPr lang="en-US" altLang="ja-JP" sz="4999" spc="274" dirty="0">
                <a:solidFill>
                  <a:srgbClr val="737373"/>
                </a:solidFill>
                <a:latin typeface="さわらびゴシック"/>
                <a:ea typeface="さわらびゴシック"/>
                <a:cs typeface="さわらびゴシック"/>
                <a:sym typeface="さわらびゴシック"/>
              </a:rPr>
              <a:t>向け</a:t>
            </a:r>
          </a:p>
          <a:p>
            <a:pPr marL="777240" lvl="1" indent="-388620" algn="l">
              <a:lnSpc>
                <a:spcPts val="5040"/>
              </a:lnSpc>
              <a:buFont typeface="Arial"/>
              <a:buChar char="•"/>
            </a:pPr>
            <a:r>
              <a:rPr lang="ja-JP" altLang="en-US" sz="3600" spc="197" dirty="0">
                <a:solidFill>
                  <a:srgbClr val="737373"/>
                </a:solidFill>
                <a:latin typeface="さわらびゴシック"/>
                <a:ea typeface="さわらびゴシック"/>
                <a:cs typeface="さわらびゴシック"/>
                <a:sym typeface="さわらびゴシック"/>
              </a:rPr>
              <a:t>文字の大きさや色の調整　・大型画面や高音量</a:t>
            </a:r>
            <a:endParaRPr lang="en-US" altLang="ja-JP" sz="3600" spc="197" dirty="0">
              <a:solidFill>
                <a:srgbClr val="737373"/>
              </a:solidFill>
              <a:latin typeface="さわらびゴシック"/>
              <a:ea typeface="さわらびゴシック"/>
              <a:cs typeface="さわらびゴシック"/>
              <a:sym typeface="さわらびゴシック"/>
            </a:endParaRPr>
          </a:p>
          <a:p>
            <a:pPr marL="777240" lvl="1" indent="-388620" algn="l">
              <a:lnSpc>
                <a:spcPts val="5040"/>
              </a:lnSpc>
              <a:buFont typeface="Arial"/>
              <a:buChar char="•"/>
            </a:pPr>
            <a:r>
              <a:rPr lang="ja-JP" altLang="en-US" sz="3600" spc="197" dirty="0">
                <a:solidFill>
                  <a:srgbClr val="737373"/>
                </a:solidFill>
                <a:latin typeface="さわらびゴシック"/>
                <a:ea typeface="さわらびゴシック"/>
                <a:cs typeface="さわらびゴシック"/>
                <a:sym typeface="さわらびゴシック"/>
              </a:rPr>
              <a:t>操作しやすいインターフェース　・日本語の簡略化</a:t>
            </a:r>
            <a:r>
              <a:rPr lang="en-US" altLang="ja-JP" sz="3600" spc="197" dirty="0">
                <a:solidFill>
                  <a:srgbClr val="737373"/>
                </a:solidFill>
                <a:latin typeface="さわらびゴシック"/>
                <a:ea typeface="さわらびゴシック"/>
                <a:cs typeface="さわらびゴシック"/>
                <a:sym typeface="さわらびゴシック"/>
              </a:rPr>
              <a:t>﻿﻿﻿</a:t>
            </a:r>
          </a:p>
        </p:txBody>
      </p:sp>
      <p:sp>
        <p:nvSpPr>
          <p:cNvPr id="5" name="TextBox 5"/>
          <p:cNvSpPr txBox="1"/>
          <p:nvPr/>
        </p:nvSpPr>
        <p:spPr>
          <a:xfrm>
            <a:off x="1028700" y="393562"/>
            <a:ext cx="4930280" cy="2136774"/>
          </a:xfrm>
          <a:prstGeom prst="rect">
            <a:avLst/>
          </a:prstGeom>
        </p:spPr>
        <p:txBody>
          <a:bodyPr lIns="0" tIns="0" rIns="0" bIns="0" rtlCol="0" anchor="t">
            <a:spAutoFit/>
          </a:bodyPr>
          <a:lstStyle/>
          <a:p>
            <a:pPr algn="l">
              <a:lnSpc>
                <a:spcPts val="11200"/>
              </a:lnSpc>
            </a:pPr>
            <a:r>
              <a:rPr lang="en-US" sz="8000" b="1" spc="104" dirty="0">
                <a:solidFill>
                  <a:srgbClr val="737373"/>
                </a:solidFill>
                <a:latin typeface="セザンヌ Bold"/>
                <a:ea typeface="セザンヌ Bold"/>
                <a:cs typeface="セザンヌ Bold"/>
                <a:sym typeface="セザンヌ Bold"/>
              </a:rPr>
              <a:t>身近な例</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7DA3D237-91C0-46EF-8563-FCBDB0AE2CAB}"/>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sp>
        <p:nvSpPr>
          <p:cNvPr id="3" name="TextBox 3"/>
          <p:cNvSpPr txBox="1"/>
          <p:nvPr/>
        </p:nvSpPr>
        <p:spPr>
          <a:xfrm>
            <a:off x="1309102" y="786383"/>
            <a:ext cx="3597013" cy="1616725"/>
          </a:xfrm>
          <a:prstGeom prst="rect">
            <a:avLst/>
          </a:prstGeom>
        </p:spPr>
        <p:txBody>
          <a:bodyPr lIns="0" tIns="0" rIns="0" bIns="0" rtlCol="0" anchor="t">
            <a:spAutoFit/>
          </a:bodyPr>
          <a:lstStyle/>
          <a:p>
            <a:pPr algn="ctr">
              <a:lnSpc>
                <a:spcPts val="13998"/>
              </a:lnSpc>
            </a:pPr>
            <a:r>
              <a:rPr lang="en-US" sz="9998" b="1" spc="1009" dirty="0">
                <a:latin typeface="セザンヌ Bold"/>
                <a:ea typeface="セザンヌ Bold"/>
                <a:cs typeface="セザンヌ Bold"/>
                <a:sym typeface="セザンヌ Bold"/>
              </a:rPr>
              <a:t>05.</a:t>
            </a:r>
          </a:p>
        </p:txBody>
      </p:sp>
      <p:sp>
        <p:nvSpPr>
          <p:cNvPr id="4" name="TextBox 4"/>
          <p:cNvSpPr txBox="1"/>
          <p:nvPr/>
        </p:nvSpPr>
        <p:spPr>
          <a:xfrm>
            <a:off x="4191000" y="876300"/>
            <a:ext cx="13508364" cy="2136774"/>
          </a:xfrm>
          <a:prstGeom prst="rect">
            <a:avLst/>
          </a:prstGeom>
        </p:spPr>
        <p:txBody>
          <a:bodyPr lIns="0" tIns="0" rIns="0" bIns="0" rtlCol="0" anchor="t">
            <a:spAutoFit/>
          </a:bodyPr>
          <a:lstStyle/>
          <a:p>
            <a:pPr algn="l">
              <a:lnSpc>
                <a:spcPts val="11200"/>
              </a:lnSpc>
            </a:pPr>
            <a:r>
              <a:rPr lang="en-US" sz="8000" b="1" spc="104" dirty="0">
                <a:solidFill>
                  <a:srgbClr val="737373"/>
                </a:solidFill>
                <a:latin typeface="セザンヌ Bold"/>
                <a:ea typeface="セザンヌ Bold"/>
                <a:cs typeface="セザンヌ Bold"/>
                <a:sym typeface="セザンヌ Bold"/>
              </a:rPr>
              <a:t>まとめ</a:t>
            </a:r>
          </a:p>
        </p:txBody>
      </p:sp>
      <p:sp>
        <p:nvSpPr>
          <p:cNvPr id="5" name="TextBox 5"/>
          <p:cNvSpPr txBox="1"/>
          <p:nvPr/>
        </p:nvSpPr>
        <p:spPr>
          <a:xfrm>
            <a:off x="1028700" y="3150746"/>
            <a:ext cx="16230600" cy="5926238"/>
          </a:xfrm>
          <a:prstGeom prst="rect">
            <a:avLst/>
          </a:prstGeom>
        </p:spPr>
        <p:txBody>
          <a:bodyPr lIns="0" tIns="0" rIns="0" bIns="0" rtlCol="0" anchor="t">
            <a:spAutoFit/>
          </a:bodyPr>
          <a:lstStyle/>
          <a:p>
            <a:pPr algn="l">
              <a:lnSpc>
                <a:spcPts val="6719"/>
              </a:lnSpc>
            </a:pPr>
            <a:r>
              <a:rPr lang="en-US" sz="4800" spc="264" dirty="0">
                <a:solidFill>
                  <a:srgbClr val="737373"/>
                </a:solidFill>
                <a:latin typeface="さわらびゴシック"/>
                <a:ea typeface="さわらびゴシック"/>
                <a:cs typeface="さわらびゴシック"/>
                <a:sym typeface="さわらびゴシック"/>
              </a:rPr>
              <a:t>・</a:t>
            </a:r>
            <a:r>
              <a:rPr lang="en-US" sz="5400" spc="264" dirty="0">
                <a:solidFill>
                  <a:srgbClr val="737373"/>
                </a:solidFill>
                <a:latin typeface="さわらびゴシック"/>
                <a:ea typeface="さわらびゴシック"/>
                <a:cs typeface="さわらびゴシック"/>
                <a:sym typeface="さわらびゴシック"/>
              </a:rPr>
              <a:t>バリアフリーは、社会の多様性を尊重し、</a:t>
            </a:r>
          </a:p>
          <a:p>
            <a:pPr algn="l">
              <a:lnSpc>
                <a:spcPts val="6719"/>
              </a:lnSpc>
            </a:pPr>
            <a:r>
              <a:rPr lang="ja-JP" altLang="en-US" sz="5400" spc="264" dirty="0">
                <a:solidFill>
                  <a:srgbClr val="737373"/>
                </a:solidFill>
                <a:latin typeface="さわらびゴシック"/>
                <a:ea typeface="さわらびゴシック"/>
                <a:cs typeface="さわらびゴシック"/>
                <a:sym typeface="さわらびゴシック"/>
              </a:rPr>
              <a:t>　</a:t>
            </a:r>
            <a:r>
              <a:rPr lang="en-US" sz="5400" spc="264" dirty="0">
                <a:solidFill>
                  <a:srgbClr val="737373"/>
                </a:solidFill>
                <a:latin typeface="さわらびゴシック"/>
                <a:ea typeface="さわらびゴシック"/>
                <a:cs typeface="さわらびゴシック"/>
                <a:sym typeface="さわらびゴシック"/>
              </a:rPr>
              <a:t>誰もが安心して暮らせる環境を整備するために</a:t>
            </a:r>
          </a:p>
          <a:p>
            <a:pPr algn="l">
              <a:lnSpc>
                <a:spcPts val="6719"/>
              </a:lnSpc>
            </a:pPr>
            <a:r>
              <a:rPr lang="ja-JP" altLang="en-US" sz="5400" spc="264" dirty="0">
                <a:solidFill>
                  <a:srgbClr val="737373"/>
                </a:solidFill>
                <a:latin typeface="さわらびゴシック"/>
                <a:ea typeface="さわらびゴシック"/>
                <a:cs typeface="さわらびゴシック"/>
                <a:sym typeface="さわらびゴシック"/>
              </a:rPr>
              <a:t>　</a:t>
            </a:r>
            <a:r>
              <a:rPr lang="en-US" sz="5400" spc="264" dirty="0">
                <a:solidFill>
                  <a:srgbClr val="737373"/>
                </a:solidFill>
                <a:latin typeface="さわらびゴシック"/>
                <a:ea typeface="さわらびゴシック"/>
                <a:cs typeface="さわらびゴシック"/>
                <a:sym typeface="さわらびゴシック"/>
              </a:rPr>
              <a:t>必要不可欠</a:t>
            </a:r>
          </a:p>
          <a:p>
            <a:pPr algn="l">
              <a:lnSpc>
                <a:spcPts val="6719"/>
              </a:lnSpc>
            </a:pPr>
            <a:endParaRPr lang="en-US" sz="5400" spc="264" dirty="0">
              <a:solidFill>
                <a:srgbClr val="737373"/>
              </a:solidFill>
              <a:latin typeface="さわらびゴシック"/>
              <a:ea typeface="さわらびゴシック"/>
              <a:cs typeface="さわらびゴシック"/>
              <a:sym typeface="さわらびゴシック"/>
            </a:endParaRPr>
          </a:p>
          <a:p>
            <a:pPr algn="l">
              <a:lnSpc>
                <a:spcPts val="6719"/>
              </a:lnSpc>
            </a:pPr>
            <a:r>
              <a:rPr lang="en-US" sz="5400" spc="264" dirty="0">
                <a:solidFill>
                  <a:srgbClr val="737373"/>
                </a:solidFill>
                <a:latin typeface="さわらびゴシック"/>
                <a:ea typeface="さわらびゴシック"/>
                <a:cs typeface="さわらびゴシック"/>
                <a:sym typeface="さわらびゴシック"/>
              </a:rPr>
              <a:t>・物理的な障害だけでなく、情報や</a:t>
            </a:r>
          </a:p>
          <a:p>
            <a:pPr algn="l">
              <a:lnSpc>
                <a:spcPts val="6719"/>
              </a:lnSpc>
            </a:pPr>
            <a:r>
              <a:rPr lang="en-US" sz="5400" spc="264" dirty="0">
                <a:solidFill>
                  <a:srgbClr val="737373"/>
                </a:solidFill>
                <a:latin typeface="さわらびゴシック"/>
                <a:ea typeface="さわらびゴシック"/>
                <a:cs typeface="さわらびゴシック"/>
                <a:sym typeface="さわらびゴシック"/>
              </a:rPr>
              <a:t>　コミュニケーションの障壁、心のバリアなど、</a:t>
            </a:r>
          </a:p>
          <a:p>
            <a:pPr algn="l">
              <a:lnSpc>
                <a:spcPts val="6719"/>
              </a:lnSpc>
            </a:pPr>
            <a:r>
              <a:rPr lang="en-US" sz="5400" spc="264" dirty="0">
                <a:solidFill>
                  <a:srgbClr val="737373"/>
                </a:solidFill>
                <a:latin typeface="さわらびゴシック"/>
                <a:ea typeface="さわらびゴシック"/>
                <a:cs typeface="さわらびゴシック"/>
                <a:sym typeface="さわらびゴシック"/>
              </a:rPr>
              <a:t>　様々な側面から取り組まれるべき</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23E45014-BF75-4165-A9C6-4A53282FFFA2}"/>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sp>
        <p:nvSpPr>
          <p:cNvPr id="3" name="TextBox 3"/>
          <p:cNvSpPr txBox="1"/>
          <p:nvPr/>
        </p:nvSpPr>
        <p:spPr>
          <a:xfrm>
            <a:off x="12772258" y="7312665"/>
            <a:ext cx="5052686" cy="887730"/>
          </a:xfrm>
          <a:prstGeom prst="rect">
            <a:avLst/>
          </a:prstGeom>
        </p:spPr>
        <p:txBody>
          <a:bodyPr lIns="0" tIns="0" rIns="0" bIns="0" rtlCol="0" anchor="t">
            <a:spAutoFit/>
          </a:bodyPr>
          <a:lstStyle/>
          <a:p>
            <a:pPr algn="ctr">
              <a:lnSpc>
                <a:spcPts val="4620"/>
              </a:lnSpc>
            </a:pPr>
            <a:r>
              <a:rPr lang="en-US" sz="3300" b="1" spc="42">
                <a:solidFill>
                  <a:srgbClr val="FFFFFF"/>
                </a:solidFill>
                <a:latin typeface="セザンヌ Bold"/>
                <a:ea typeface="セザンヌ Bold"/>
                <a:cs typeface="セザンヌ Bold"/>
                <a:sym typeface="セザンヌ Bold"/>
              </a:rPr>
              <a:t>フィードバックと改善</a:t>
            </a:r>
          </a:p>
        </p:txBody>
      </p:sp>
      <p:sp>
        <p:nvSpPr>
          <p:cNvPr id="4" name="TextBox 4"/>
          <p:cNvSpPr txBox="1"/>
          <p:nvPr/>
        </p:nvSpPr>
        <p:spPr>
          <a:xfrm>
            <a:off x="1028700" y="1790700"/>
            <a:ext cx="16478321" cy="7814512"/>
          </a:xfrm>
          <a:prstGeom prst="rect">
            <a:avLst/>
          </a:prstGeom>
        </p:spPr>
        <p:txBody>
          <a:bodyPr lIns="0" tIns="0" rIns="0" bIns="0" rtlCol="0" anchor="t">
            <a:spAutoFit/>
          </a:bodyPr>
          <a:lstStyle/>
          <a:p>
            <a:pPr>
              <a:lnSpc>
                <a:spcPts val="4480"/>
              </a:lnSpc>
            </a:pPr>
            <a:r>
              <a:rPr lang="ja-JP" altLang="en-US" sz="3200" spc="176" dirty="0">
                <a:solidFill>
                  <a:srgbClr val="737373"/>
                </a:solidFill>
                <a:latin typeface="さわらびゴシック"/>
                <a:ea typeface="さわらびゴシック"/>
                <a:cs typeface="さわらびゴシック"/>
                <a:sym typeface="さわらびゴシック"/>
              </a:rPr>
              <a:t>・知っていますか？街の中のバリアフリーと「心のバリアフリー」</a:t>
            </a:r>
            <a:r>
              <a:rPr lang="en-US" altLang="ja-JP" sz="3200" spc="176" dirty="0">
                <a:solidFill>
                  <a:srgbClr val="737373"/>
                </a:solidFill>
                <a:latin typeface="さわらびゴシック"/>
                <a:ea typeface="さわらびゴシック"/>
                <a:cs typeface="さわらびゴシック"/>
                <a:sym typeface="さわらびゴシック"/>
              </a:rPr>
              <a:t>／総務省／</a:t>
            </a:r>
          </a:p>
          <a:p>
            <a:pPr>
              <a:lnSpc>
                <a:spcPts val="4480"/>
              </a:lnSpc>
            </a:pPr>
            <a:r>
              <a:rPr lang="ja-JP" altLang="en-US" sz="3200" spc="176" dirty="0">
                <a:solidFill>
                  <a:srgbClr val="737373"/>
                </a:solidFill>
                <a:latin typeface="さわらびゴシック"/>
                <a:ea typeface="さわらびゴシック"/>
                <a:cs typeface="さわらびゴシック"/>
                <a:sym typeface="さわらびゴシック"/>
              </a:rPr>
              <a:t>　</a:t>
            </a:r>
            <a:r>
              <a:rPr lang="en-US" altLang="ja-JP" sz="3200" spc="176" dirty="0">
                <a:solidFill>
                  <a:srgbClr val="737373"/>
                </a:solidFill>
                <a:latin typeface="さわらびゴシック"/>
                <a:ea typeface="さわらびゴシック"/>
                <a:cs typeface="さわらびゴシック"/>
                <a:sym typeface="さわらびゴシック"/>
                <a:hlinkClick r:id="rId4"/>
              </a:rPr>
              <a:t>https://www.gov-online.go.jp/useful/article/201812/1.html</a:t>
            </a:r>
            <a:endParaRPr lang="en-US" altLang="ja-JP" sz="3200" spc="176" dirty="0">
              <a:solidFill>
                <a:srgbClr val="737373"/>
              </a:solidFill>
              <a:latin typeface="さわらびゴシック"/>
              <a:ea typeface="さわらびゴシック"/>
              <a:cs typeface="さわらびゴシック"/>
              <a:sym typeface="さわらびゴシック"/>
            </a:endParaRP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・バリアフリーとユニバーサルデザイン／総務省／</a:t>
            </a: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　</a:t>
            </a:r>
            <a:r>
              <a:rPr lang="en-US" sz="3200" u="sng" spc="176" dirty="0">
                <a:solidFill>
                  <a:srgbClr val="737373"/>
                </a:solidFill>
                <a:latin typeface="さわらびゴシック"/>
                <a:ea typeface="さわらびゴシック"/>
                <a:cs typeface="さわらびゴシック"/>
                <a:sym typeface="さわらびゴシック"/>
                <a:hlinkClick r:id="rId5" tooltip="https://www.soumu.go.jp/main_content/000546194.pdf"/>
              </a:rPr>
              <a:t>https://www.soumu.go.jp/main_content/000546194.pdf</a:t>
            </a: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・生活に身近なバリアフリーデザインの例まとめ／ホームプロ／</a:t>
            </a: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　</a:t>
            </a:r>
            <a:r>
              <a:rPr lang="en-US" sz="3200" u="sng" spc="176" dirty="0">
                <a:solidFill>
                  <a:srgbClr val="737373"/>
                </a:solidFill>
                <a:latin typeface="さわらびゴシック"/>
                <a:ea typeface="さわらびゴシック"/>
                <a:cs typeface="さわらびゴシック"/>
                <a:sym typeface="さわらびゴシック"/>
                <a:hlinkClick r:id="rId6" tooltip="https://www.homepro.jp/barrierfree/barrierfree-column/7082-pt"/>
              </a:rPr>
              <a:t>https://www.homepro.jp/barrierfree/barrierfree-column/7082-pt</a:t>
            </a: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・ユニバーサルデザインとバリアフリーの違いとは／ひかりノベ／</a:t>
            </a: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　</a:t>
            </a:r>
            <a:r>
              <a:rPr lang="en-US" sz="3200" u="sng" spc="176" dirty="0">
                <a:solidFill>
                  <a:srgbClr val="737373"/>
                </a:solidFill>
                <a:latin typeface="さわらびゴシック"/>
                <a:ea typeface="さわらびゴシック"/>
                <a:cs typeface="さわらびゴシック"/>
                <a:sym typeface="さわらびゴシック"/>
                <a:hlinkClick r:id="rId7" tooltip="https://hikarinobe.com/blog/15725/"/>
              </a:rPr>
              <a:t>https://hikarinobe.com/blog/15725/</a:t>
            </a: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・情報バリアフリー通信・放送サービス例／情報通信研究機関／</a:t>
            </a: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　</a:t>
            </a:r>
            <a:r>
              <a:rPr lang="en-US" sz="3200" u="sng" spc="176" dirty="0">
                <a:solidFill>
                  <a:srgbClr val="737373"/>
                </a:solidFill>
                <a:latin typeface="さわらびゴシック"/>
                <a:ea typeface="さわらびゴシック"/>
                <a:cs typeface="さわらびゴシック"/>
                <a:sym typeface="さわらびゴシック"/>
                <a:hlinkClick r:id="rId8" tooltip="https://barrierfree.nict.go.jp/service/"/>
              </a:rPr>
              <a:t>https://barrierfree.nict.go.jp/service/</a:t>
            </a:r>
          </a:p>
          <a:p>
            <a:pPr algn="l">
              <a:lnSpc>
                <a:spcPts val="3920"/>
              </a:lnSpc>
            </a:pPr>
            <a:r>
              <a:rPr lang="en-US" sz="2800" spc="154" dirty="0">
                <a:solidFill>
                  <a:srgbClr val="737373"/>
                </a:solidFill>
                <a:latin typeface="さわらびゴシック"/>
                <a:ea typeface="さわらびゴシック"/>
                <a:cs typeface="さわらびゴシック"/>
                <a:sym typeface="さわらびゴシック"/>
              </a:rPr>
              <a:t>・バリアフリーの身近な例24選！言葉の意味や4つのバリアについても解説／SDGｓコンパス／</a:t>
            </a:r>
          </a:p>
          <a:p>
            <a:pPr algn="l">
              <a:lnSpc>
                <a:spcPts val="4480"/>
              </a:lnSpc>
            </a:pPr>
            <a:r>
              <a:rPr lang="en-US" sz="3200" spc="176" dirty="0">
                <a:solidFill>
                  <a:srgbClr val="737373"/>
                </a:solidFill>
                <a:latin typeface="さわらびゴシック"/>
                <a:ea typeface="さわらびゴシック"/>
                <a:cs typeface="さわらびゴシック"/>
                <a:sym typeface="さわらびゴシック"/>
              </a:rPr>
              <a:t>　</a:t>
            </a:r>
            <a:r>
              <a:rPr lang="en-US" sz="3200" u="sng" spc="176" dirty="0">
                <a:solidFill>
                  <a:srgbClr val="737373"/>
                </a:solidFill>
                <a:latin typeface="さわらびゴシック"/>
                <a:ea typeface="さわらびゴシック"/>
                <a:cs typeface="さわらびゴシック"/>
                <a:sym typeface="さわらびゴシック"/>
                <a:hlinkClick r:id="rId9" tooltip="https://sdgs-compass.jp/column/5133"/>
              </a:rPr>
              <a:t>https://sdgs-compass.jp/column/5133</a:t>
            </a:r>
          </a:p>
          <a:p>
            <a:pPr algn="l">
              <a:lnSpc>
                <a:spcPts val="4060"/>
              </a:lnSpc>
            </a:pPr>
            <a:r>
              <a:rPr lang="en-US" sz="2900" spc="159" dirty="0">
                <a:solidFill>
                  <a:srgbClr val="737373"/>
                </a:solidFill>
                <a:latin typeface="さわらびゴシック"/>
                <a:ea typeface="さわらびゴシック"/>
                <a:cs typeface="さわらびゴシック"/>
                <a:sym typeface="さわらびゴシック"/>
              </a:rPr>
              <a:t>・平成15年版 情報通信白書 （7）障害者のインターネット活用とバリアフリー化／総務省／</a:t>
            </a:r>
          </a:p>
          <a:p>
            <a:pPr algn="l">
              <a:lnSpc>
                <a:spcPts val="3919"/>
              </a:lnSpc>
            </a:pPr>
            <a:r>
              <a:rPr lang="en-US" sz="2799" spc="153" dirty="0">
                <a:solidFill>
                  <a:srgbClr val="737373"/>
                </a:solidFill>
                <a:latin typeface="さわらびゴシック"/>
                <a:ea typeface="さわらびゴシック"/>
                <a:cs typeface="さわらびゴシック"/>
                <a:sym typeface="さわらびゴシック"/>
              </a:rPr>
              <a:t>　</a:t>
            </a:r>
            <a:r>
              <a:rPr lang="en-US" sz="2799" u="sng" spc="153" dirty="0">
                <a:solidFill>
                  <a:srgbClr val="737373"/>
                </a:solidFill>
                <a:latin typeface="さわらびゴシック"/>
                <a:ea typeface="さわらびゴシック"/>
                <a:cs typeface="さわらびゴシック"/>
                <a:sym typeface="さわらびゴシック"/>
                <a:hlinkClick r:id="rId10" tooltip="https://www.soumu.go.jp/johotsusintokei/whitepaper/ja/h15/html/F1303700.html"/>
              </a:rPr>
              <a:t>https://www.soumu.go.jp/johotsusintokei/whitepaper/ja/h15/html/F1303700</a:t>
            </a:r>
            <a:r>
              <a:rPr lang="en-US" sz="2799" u="sng" spc="153">
                <a:solidFill>
                  <a:srgbClr val="737373"/>
                </a:solidFill>
                <a:latin typeface="さわらびゴシック"/>
                <a:ea typeface="さわらびゴシック"/>
                <a:cs typeface="さわらびゴシック"/>
                <a:sym typeface="さわらびゴシック"/>
                <a:hlinkClick r:id="rId10" tooltip="https://www.soumu.go.jp/johotsusintokei/whitepaper/ja/h15/html/F1303700.html"/>
              </a:rPr>
              <a:t>.html</a:t>
            </a:r>
            <a:endParaRPr lang="en-US" sz="2799" u="sng" spc="153" dirty="0">
              <a:solidFill>
                <a:srgbClr val="737373"/>
              </a:solidFill>
              <a:latin typeface="さわらびゴシック"/>
              <a:ea typeface="さわらびゴシック"/>
              <a:cs typeface="さわらびゴシック"/>
              <a:sym typeface="さわらびゴシック"/>
              <a:hlinkClick r:id="rId10" tooltip="https://www.soumu.go.jp/johotsusintokei/whitepaper/ja/h15/html/F1303700.html"/>
            </a:endParaRPr>
          </a:p>
        </p:txBody>
      </p:sp>
      <p:sp>
        <p:nvSpPr>
          <p:cNvPr id="5" name="TextBox 5"/>
          <p:cNvSpPr txBox="1"/>
          <p:nvPr/>
        </p:nvSpPr>
        <p:spPr>
          <a:xfrm>
            <a:off x="1028700" y="342900"/>
            <a:ext cx="4930280" cy="1293431"/>
          </a:xfrm>
          <a:prstGeom prst="rect">
            <a:avLst/>
          </a:prstGeom>
        </p:spPr>
        <p:txBody>
          <a:bodyPr lIns="0" tIns="0" rIns="0" bIns="0" rtlCol="0" anchor="t">
            <a:spAutoFit/>
          </a:bodyPr>
          <a:lstStyle/>
          <a:p>
            <a:pPr algn="l">
              <a:lnSpc>
                <a:spcPts val="11200"/>
              </a:lnSpc>
            </a:pPr>
            <a:r>
              <a:rPr lang="en-US" sz="8000" b="1" spc="104" dirty="0">
                <a:solidFill>
                  <a:srgbClr val="737373"/>
                </a:solidFill>
                <a:latin typeface="セザンヌ Bold"/>
                <a:ea typeface="セザンヌ Bold"/>
                <a:cs typeface="セザンヌ Bold"/>
                <a:sym typeface="セザンヌ Bold"/>
              </a:rPr>
              <a:t>参考</a:t>
            </a:r>
            <a:r>
              <a:rPr lang="ja-JP" altLang="en-US" sz="8000" b="1" spc="104" dirty="0">
                <a:solidFill>
                  <a:srgbClr val="737373"/>
                </a:solidFill>
                <a:latin typeface="セザンヌ Bold"/>
                <a:ea typeface="セザンヌ Bold"/>
                <a:cs typeface="セザンヌ Bold"/>
                <a:sym typeface="セザンヌ Bold"/>
              </a:rPr>
              <a:t>資料</a:t>
            </a:r>
            <a:endParaRPr lang="en-US" sz="8000" b="1" spc="104" dirty="0">
              <a:solidFill>
                <a:srgbClr val="737373"/>
              </a:solidFill>
              <a:latin typeface="セザンヌ Bold"/>
              <a:ea typeface="セザンヌ Bold"/>
              <a:cs typeface="セザンヌ Bold"/>
              <a:sym typeface="セザンヌ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A760EB9-C6CC-4A23-880F-E70C04E9C7E3}"/>
              </a:ext>
            </a:extLst>
          </p:cNvPr>
          <p:cNvPicPr>
            <a:picLocks noChangeAspect="1"/>
          </p:cNvPicPr>
          <p:nvPr/>
        </p:nvPicPr>
        <p:blipFill>
          <a:blip r:embed="rId2"/>
          <a:stretch>
            <a:fillRect/>
          </a:stretch>
        </p:blipFill>
        <p:spPr>
          <a:xfrm>
            <a:off x="2708" y="0"/>
            <a:ext cx="18282583" cy="10287000"/>
          </a:xfrm>
          <a:prstGeom prst="rect">
            <a:avLst/>
          </a:prstGeom>
        </p:spPr>
      </p:pic>
      <p:sp>
        <p:nvSpPr>
          <p:cNvPr id="3" name="TextBox 3"/>
          <p:cNvSpPr txBox="1"/>
          <p:nvPr/>
        </p:nvSpPr>
        <p:spPr>
          <a:xfrm>
            <a:off x="4829352" y="2857847"/>
            <a:ext cx="8629296" cy="2113512"/>
          </a:xfrm>
          <a:prstGeom prst="rect">
            <a:avLst/>
          </a:prstGeom>
        </p:spPr>
        <p:txBody>
          <a:bodyPr lIns="0" tIns="0" rIns="0" bIns="0" rtlCol="0" anchor="t">
            <a:spAutoFit/>
          </a:bodyPr>
          <a:lstStyle/>
          <a:p>
            <a:pPr algn="ctr">
              <a:lnSpc>
                <a:spcPts val="11082"/>
              </a:lnSpc>
            </a:pPr>
            <a:r>
              <a:rPr lang="en-US" sz="7915" b="1" spc="799">
                <a:solidFill>
                  <a:srgbClr val="92BAC2"/>
                </a:solidFill>
                <a:latin typeface="セザンヌ Bold"/>
                <a:ea typeface="セザンヌ Bold"/>
                <a:cs typeface="セザンヌ Bold"/>
                <a:sym typeface="セザンヌ Bold"/>
              </a:rPr>
              <a:t>THANK YOU</a:t>
            </a:r>
          </a:p>
        </p:txBody>
      </p:sp>
      <p:grpSp>
        <p:nvGrpSpPr>
          <p:cNvPr id="4" name="Group 4"/>
          <p:cNvGrpSpPr/>
          <p:nvPr/>
        </p:nvGrpSpPr>
        <p:grpSpPr>
          <a:xfrm>
            <a:off x="-373978" y="5454075"/>
            <a:ext cx="19035956" cy="5481632"/>
            <a:chOff x="0" y="0"/>
            <a:chExt cx="5013585" cy="1443722"/>
          </a:xfrm>
        </p:grpSpPr>
        <p:sp>
          <p:nvSpPr>
            <p:cNvPr id="5" name="Freeform 5"/>
            <p:cNvSpPr/>
            <p:nvPr/>
          </p:nvSpPr>
          <p:spPr>
            <a:xfrm>
              <a:off x="0" y="0"/>
              <a:ext cx="5013585" cy="1443722"/>
            </a:xfrm>
            <a:custGeom>
              <a:avLst/>
              <a:gdLst/>
              <a:ahLst/>
              <a:cxnLst/>
              <a:rect l="l" t="t" r="r" b="b"/>
              <a:pathLst>
                <a:path w="5013585" h="1443722">
                  <a:moveTo>
                    <a:pt x="0" y="0"/>
                  </a:moveTo>
                  <a:lnTo>
                    <a:pt x="5013585" y="0"/>
                  </a:lnTo>
                  <a:lnTo>
                    <a:pt x="5013585" y="1443722"/>
                  </a:lnTo>
                  <a:lnTo>
                    <a:pt x="0" y="1443722"/>
                  </a:lnTo>
                  <a:close/>
                </a:path>
              </a:pathLst>
            </a:custGeom>
            <a:solidFill>
              <a:srgbClr val="92BAC2">
                <a:alpha val="74902"/>
              </a:srgbClr>
            </a:solidFill>
          </p:spPr>
        </p:sp>
        <p:sp>
          <p:nvSpPr>
            <p:cNvPr id="6" name="TextBox 6"/>
            <p:cNvSpPr txBox="1"/>
            <p:nvPr/>
          </p:nvSpPr>
          <p:spPr>
            <a:xfrm>
              <a:off x="0" y="-47625"/>
              <a:ext cx="5013585" cy="149134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5583529" y="7523868"/>
            <a:ext cx="2163607" cy="2199601"/>
          </a:xfrm>
          <a:custGeom>
            <a:avLst/>
            <a:gdLst/>
            <a:ahLst/>
            <a:cxnLst/>
            <a:rect l="l" t="t" r="r" b="b"/>
            <a:pathLst>
              <a:path w="2163607" h="2199601">
                <a:moveTo>
                  <a:pt x="0" y="0"/>
                </a:moveTo>
                <a:lnTo>
                  <a:pt x="2163607" y="0"/>
                </a:lnTo>
                <a:lnTo>
                  <a:pt x="2163607" y="2199600"/>
                </a:lnTo>
                <a:lnTo>
                  <a:pt x="0" y="219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2667000" y="6083903"/>
            <a:ext cx="13704170" cy="1289020"/>
          </a:xfrm>
          <a:prstGeom prst="rect">
            <a:avLst/>
          </a:prstGeom>
        </p:spPr>
        <p:txBody>
          <a:bodyPr lIns="0" tIns="0" rIns="0" bIns="0" rtlCol="0" anchor="t">
            <a:spAutoFit/>
          </a:bodyPr>
          <a:lstStyle/>
          <a:p>
            <a:pPr algn="ctr">
              <a:lnSpc>
                <a:spcPts val="6736"/>
              </a:lnSpc>
            </a:pPr>
            <a:r>
              <a:rPr lang="en-US" sz="4811" b="1" spc="485" dirty="0">
                <a:solidFill>
                  <a:srgbClr val="FFFFFF"/>
                </a:solidFill>
                <a:latin typeface="セザンヌ Bold"/>
                <a:ea typeface="セザンヌ Bold"/>
                <a:cs typeface="セザンヌ Bold"/>
                <a:sym typeface="セザンヌ Bold"/>
              </a:rPr>
              <a:t>ご視聴ありがとうございました</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grpSp>
        <p:nvGrpSpPr>
          <p:cNvPr id="3" name="Group 3"/>
          <p:cNvGrpSpPr/>
          <p:nvPr/>
        </p:nvGrpSpPr>
        <p:grpSpPr>
          <a:xfrm>
            <a:off x="728816" y="710934"/>
            <a:ext cx="5783751" cy="8865132"/>
            <a:chOff x="0" y="0"/>
            <a:chExt cx="1523293" cy="2334850"/>
          </a:xfrm>
        </p:grpSpPr>
        <p:sp>
          <p:nvSpPr>
            <p:cNvPr id="4" name="Freeform 4"/>
            <p:cNvSpPr/>
            <p:nvPr/>
          </p:nvSpPr>
          <p:spPr>
            <a:xfrm>
              <a:off x="0" y="0"/>
              <a:ext cx="1523292" cy="2334850"/>
            </a:xfrm>
            <a:custGeom>
              <a:avLst/>
              <a:gdLst/>
              <a:ahLst/>
              <a:cxnLst/>
              <a:rect l="l" t="t" r="r" b="b"/>
              <a:pathLst>
                <a:path w="1523292" h="2334850">
                  <a:moveTo>
                    <a:pt x="0" y="0"/>
                  </a:moveTo>
                  <a:lnTo>
                    <a:pt x="1523292" y="0"/>
                  </a:lnTo>
                  <a:lnTo>
                    <a:pt x="1523292" y="2334850"/>
                  </a:lnTo>
                  <a:lnTo>
                    <a:pt x="0" y="2334850"/>
                  </a:lnTo>
                  <a:close/>
                </a:path>
              </a:pathLst>
            </a:custGeom>
            <a:solidFill>
              <a:srgbClr val="92BAC2">
                <a:alpha val="83922"/>
              </a:srgbClr>
            </a:solidFill>
          </p:spPr>
        </p:sp>
        <p:sp>
          <p:nvSpPr>
            <p:cNvPr id="5" name="TextBox 5"/>
            <p:cNvSpPr txBox="1"/>
            <p:nvPr/>
          </p:nvSpPr>
          <p:spPr>
            <a:xfrm>
              <a:off x="0" y="-47625"/>
              <a:ext cx="1523293" cy="238247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807295" y="3470989"/>
            <a:ext cx="3626795" cy="2113439"/>
          </a:xfrm>
          <a:prstGeom prst="rect">
            <a:avLst/>
          </a:prstGeom>
        </p:spPr>
        <p:txBody>
          <a:bodyPr lIns="0" tIns="0" rIns="0" bIns="0" rtlCol="0" anchor="t">
            <a:spAutoFit/>
          </a:bodyPr>
          <a:lstStyle/>
          <a:p>
            <a:pPr algn="ctr">
              <a:lnSpc>
                <a:spcPts val="11082"/>
              </a:lnSpc>
            </a:pPr>
            <a:r>
              <a:rPr lang="en-US" sz="7915" b="1" spc="799">
                <a:solidFill>
                  <a:srgbClr val="FFFFFF"/>
                </a:solidFill>
                <a:latin typeface="セザンヌ Bold"/>
                <a:ea typeface="セザンヌ Bold"/>
                <a:cs typeface="セザンヌ Bold"/>
                <a:sym typeface="セザンヌ Bold"/>
              </a:rPr>
              <a:t>目次</a:t>
            </a:r>
          </a:p>
        </p:txBody>
      </p:sp>
      <p:sp>
        <p:nvSpPr>
          <p:cNvPr id="7" name="TextBox 7"/>
          <p:cNvSpPr txBox="1"/>
          <p:nvPr/>
        </p:nvSpPr>
        <p:spPr>
          <a:xfrm>
            <a:off x="6918012" y="945343"/>
            <a:ext cx="2908219" cy="1130951"/>
          </a:xfrm>
          <a:prstGeom prst="rect">
            <a:avLst/>
          </a:prstGeom>
        </p:spPr>
        <p:txBody>
          <a:bodyPr lIns="0" tIns="0" rIns="0" bIns="0" rtlCol="0" anchor="t">
            <a:spAutoFit/>
          </a:bodyPr>
          <a:lstStyle/>
          <a:p>
            <a:pPr algn="ctr">
              <a:lnSpc>
                <a:spcPts val="9759"/>
              </a:lnSpc>
            </a:pPr>
            <a:r>
              <a:rPr lang="en-US" sz="6970" b="1" spc="704" dirty="0">
                <a:latin typeface="セザンヌ Bold"/>
                <a:ea typeface="セザンヌ Bold"/>
                <a:cs typeface="セザンヌ Bold"/>
                <a:sym typeface="セザンヌ Bold"/>
              </a:rPr>
              <a:t>01.</a:t>
            </a:r>
          </a:p>
        </p:txBody>
      </p:sp>
      <p:sp>
        <p:nvSpPr>
          <p:cNvPr id="8" name="TextBox 8"/>
          <p:cNvSpPr txBox="1"/>
          <p:nvPr/>
        </p:nvSpPr>
        <p:spPr>
          <a:xfrm>
            <a:off x="6951951" y="2585414"/>
            <a:ext cx="2908219" cy="1155124"/>
          </a:xfrm>
          <a:prstGeom prst="rect">
            <a:avLst/>
          </a:prstGeom>
        </p:spPr>
        <p:txBody>
          <a:bodyPr lIns="0" tIns="0" rIns="0" bIns="0" rtlCol="0" anchor="t">
            <a:spAutoFit/>
          </a:bodyPr>
          <a:lstStyle/>
          <a:p>
            <a:pPr algn="ctr">
              <a:lnSpc>
                <a:spcPts val="10012"/>
              </a:lnSpc>
            </a:pPr>
            <a:r>
              <a:rPr lang="en-US" sz="7152" b="1" spc="722">
                <a:latin typeface="セザンヌ Bold"/>
                <a:ea typeface="セザンヌ Bold"/>
                <a:cs typeface="セザンヌ Bold"/>
                <a:sym typeface="セザンヌ Bold"/>
              </a:rPr>
              <a:t>02.</a:t>
            </a:r>
          </a:p>
        </p:txBody>
      </p:sp>
      <p:sp>
        <p:nvSpPr>
          <p:cNvPr id="9" name="TextBox 9"/>
          <p:cNvSpPr txBox="1"/>
          <p:nvPr/>
        </p:nvSpPr>
        <p:spPr>
          <a:xfrm>
            <a:off x="6951951" y="4155601"/>
            <a:ext cx="2908219" cy="1155124"/>
          </a:xfrm>
          <a:prstGeom prst="rect">
            <a:avLst/>
          </a:prstGeom>
        </p:spPr>
        <p:txBody>
          <a:bodyPr lIns="0" tIns="0" rIns="0" bIns="0" rtlCol="0" anchor="t">
            <a:spAutoFit/>
          </a:bodyPr>
          <a:lstStyle/>
          <a:p>
            <a:pPr algn="ctr">
              <a:lnSpc>
                <a:spcPts val="10012"/>
              </a:lnSpc>
            </a:pPr>
            <a:r>
              <a:rPr lang="en-US" sz="7152" b="1" spc="722">
                <a:latin typeface="セザンヌ Bold"/>
                <a:ea typeface="セザンヌ Bold"/>
                <a:cs typeface="セザンヌ Bold"/>
                <a:sym typeface="セザンヌ Bold"/>
              </a:rPr>
              <a:t>03.</a:t>
            </a:r>
          </a:p>
        </p:txBody>
      </p:sp>
      <p:sp>
        <p:nvSpPr>
          <p:cNvPr id="10" name="TextBox 10"/>
          <p:cNvSpPr txBox="1"/>
          <p:nvPr/>
        </p:nvSpPr>
        <p:spPr>
          <a:xfrm>
            <a:off x="6951951" y="5762054"/>
            <a:ext cx="2908219" cy="1155124"/>
          </a:xfrm>
          <a:prstGeom prst="rect">
            <a:avLst/>
          </a:prstGeom>
        </p:spPr>
        <p:txBody>
          <a:bodyPr lIns="0" tIns="0" rIns="0" bIns="0" rtlCol="0" anchor="t">
            <a:spAutoFit/>
          </a:bodyPr>
          <a:lstStyle/>
          <a:p>
            <a:pPr algn="ctr">
              <a:lnSpc>
                <a:spcPts val="10012"/>
              </a:lnSpc>
            </a:pPr>
            <a:r>
              <a:rPr lang="en-US" sz="7152" b="1" spc="722">
                <a:latin typeface="セザンヌ Bold"/>
                <a:ea typeface="セザンヌ Bold"/>
                <a:cs typeface="セザンヌ Bold"/>
                <a:sym typeface="セザンヌ Bold"/>
              </a:rPr>
              <a:t>04.</a:t>
            </a:r>
          </a:p>
        </p:txBody>
      </p:sp>
      <p:sp>
        <p:nvSpPr>
          <p:cNvPr id="11" name="TextBox 11"/>
          <p:cNvSpPr txBox="1"/>
          <p:nvPr/>
        </p:nvSpPr>
        <p:spPr>
          <a:xfrm>
            <a:off x="6951951" y="7317078"/>
            <a:ext cx="2908219" cy="1155124"/>
          </a:xfrm>
          <a:prstGeom prst="rect">
            <a:avLst/>
          </a:prstGeom>
        </p:spPr>
        <p:txBody>
          <a:bodyPr lIns="0" tIns="0" rIns="0" bIns="0" rtlCol="0" anchor="t">
            <a:spAutoFit/>
          </a:bodyPr>
          <a:lstStyle/>
          <a:p>
            <a:pPr algn="ctr">
              <a:lnSpc>
                <a:spcPts val="10012"/>
              </a:lnSpc>
            </a:pPr>
            <a:r>
              <a:rPr lang="en-US" sz="7152" b="1" spc="722" dirty="0">
                <a:latin typeface="セザンヌ Bold"/>
                <a:ea typeface="セザンヌ Bold"/>
                <a:cs typeface="セザンヌ Bold"/>
                <a:sym typeface="セザンヌ Bold"/>
              </a:rPr>
              <a:t>05.</a:t>
            </a:r>
          </a:p>
        </p:txBody>
      </p:sp>
      <p:sp>
        <p:nvSpPr>
          <p:cNvPr id="12" name="TextBox 12"/>
          <p:cNvSpPr txBox="1"/>
          <p:nvPr/>
        </p:nvSpPr>
        <p:spPr>
          <a:xfrm>
            <a:off x="9581462" y="1307449"/>
            <a:ext cx="8155987" cy="969645"/>
          </a:xfrm>
          <a:prstGeom prst="rect">
            <a:avLst/>
          </a:prstGeom>
        </p:spPr>
        <p:txBody>
          <a:bodyPr lIns="0" tIns="0" rIns="0" bIns="0" rtlCol="0" anchor="t">
            <a:spAutoFit/>
          </a:bodyPr>
          <a:lstStyle/>
          <a:p>
            <a:pPr algn="l">
              <a:lnSpc>
                <a:spcPts val="4639"/>
              </a:lnSpc>
            </a:pPr>
            <a:r>
              <a:rPr lang="en-US" sz="3999" b="1" spc="51" dirty="0">
                <a:solidFill>
                  <a:srgbClr val="737373"/>
                </a:solidFill>
                <a:latin typeface="セザンヌ Bold"/>
                <a:ea typeface="セザンヌ Bold"/>
                <a:cs typeface="セザンヌ Bold"/>
                <a:sym typeface="セザンヌ Bold"/>
              </a:rPr>
              <a:t>バリアフリーとは</a:t>
            </a:r>
          </a:p>
        </p:txBody>
      </p:sp>
      <p:sp>
        <p:nvSpPr>
          <p:cNvPr id="13" name="AutoShape 13"/>
          <p:cNvSpPr/>
          <p:nvPr/>
        </p:nvSpPr>
        <p:spPr>
          <a:xfrm flipV="1">
            <a:off x="2200470" y="5842358"/>
            <a:ext cx="2840444" cy="16391"/>
          </a:xfrm>
          <a:prstGeom prst="line">
            <a:avLst/>
          </a:prstGeom>
          <a:ln w="104775" cap="flat">
            <a:solidFill>
              <a:srgbClr val="FFFFFF"/>
            </a:solidFill>
            <a:prstDash val="sysDot"/>
            <a:headEnd type="none" w="sm" len="sm"/>
            <a:tailEnd type="none" w="sm" len="sm"/>
          </a:ln>
        </p:spPr>
      </p:sp>
      <p:sp>
        <p:nvSpPr>
          <p:cNvPr id="14" name="TextBox 14"/>
          <p:cNvSpPr txBox="1"/>
          <p:nvPr/>
        </p:nvSpPr>
        <p:spPr>
          <a:xfrm>
            <a:off x="9617513" y="2978517"/>
            <a:ext cx="7666440" cy="1066800"/>
          </a:xfrm>
          <a:prstGeom prst="rect">
            <a:avLst/>
          </a:prstGeom>
        </p:spPr>
        <p:txBody>
          <a:bodyPr lIns="0" tIns="0" rIns="0" bIns="0" rtlCol="0" anchor="t">
            <a:spAutoFit/>
          </a:bodyPr>
          <a:lstStyle/>
          <a:p>
            <a:pPr algn="l">
              <a:lnSpc>
                <a:spcPts val="5600"/>
              </a:lnSpc>
            </a:pPr>
            <a:r>
              <a:rPr lang="en-US" sz="4000" b="1" dirty="0">
                <a:solidFill>
                  <a:srgbClr val="737373"/>
                </a:solidFill>
                <a:latin typeface="セザンヌ Bold"/>
                <a:ea typeface="セザンヌ Bold"/>
                <a:cs typeface="セザンヌ Bold"/>
                <a:sym typeface="セザンヌ Bold"/>
              </a:rPr>
              <a:t>バリアフリーと似た言葉</a:t>
            </a:r>
          </a:p>
        </p:txBody>
      </p:sp>
      <p:sp>
        <p:nvSpPr>
          <p:cNvPr id="15" name="TextBox 15"/>
          <p:cNvSpPr txBox="1"/>
          <p:nvPr/>
        </p:nvSpPr>
        <p:spPr>
          <a:xfrm>
            <a:off x="9617513" y="4640281"/>
            <a:ext cx="7666440" cy="969645"/>
          </a:xfrm>
          <a:prstGeom prst="rect">
            <a:avLst/>
          </a:prstGeom>
        </p:spPr>
        <p:txBody>
          <a:bodyPr lIns="0" tIns="0" rIns="0" bIns="0" rtlCol="0" anchor="t">
            <a:spAutoFit/>
          </a:bodyPr>
          <a:lstStyle/>
          <a:p>
            <a:pPr algn="l">
              <a:lnSpc>
                <a:spcPts val="4640"/>
              </a:lnSpc>
            </a:pPr>
            <a:r>
              <a:rPr lang="en-US" sz="4000" b="1">
                <a:solidFill>
                  <a:srgbClr val="737373"/>
                </a:solidFill>
                <a:latin typeface="セザンヌ Bold"/>
                <a:ea typeface="セザンヌ Bold"/>
                <a:cs typeface="セザンヌ Bold"/>
                <a:sym typeface="セザンヌ Bold"/>
              </a:rPr>
              <a:t>高齢者・障害者とインターネット</a:t>
            </a:r>
          </a:p>
        </p:txBody>
      </p:sp>
      <p:sp>
        <p:nvSpPr>
          <p:cNvPr id="16" name="TextBox 16"/>
          <p:cNvSpPr txBox="1"/>
          <p:nvPr/>
        </p:nvSpPr>
        <p:spPr>
          <a:xfrm>
            <a:off x="9617513" y="6093776"/>
            <a:ext cx="7666440" cy="646716"/>
          </a:xfrm>
          <a:prstGeom prst="rect">
            <a:avLst/>
          </a:prstGeom>
        </p:spPr>
        <p:txBody>
          <a:bodyPr lIns="0" tIns="0" rIns="0" bIns="0" rtlCol="0" anchor="t">
            <a:spAutoFit/>
          </a:bodyPr>
          <a:lstStyle/>
          <a:p>
            <a:pPr algn="l">
              <a:lnSpc>
                <a:spcPts val="5600"/>
              </a:lnSpc>
            </a:pPr>
            <a:r>
              <a:rPr lang="ja-JP" altLang="en-US" sz="4000" b="1" dirty="0">
                <a:solidFill>
                  <a:srgbClr val="737373"/>
                </a:solidFill>
                <a:latin typeface="セザンヌ Bold"/>
                <a:ea typeface="セザンヌ Bold"/>
                <a:cs typeface="セザンヌ Bold"/>
                <a:sym typeface="セザンヌ Bold"/>
              </a:rPr>
              <a:t>情報バリアフリー</a:t>
            </a:r>
            <a:endParaRPr lang="en-US" sz="4000" b="1" dirty="0">
              <a:solidFill>
                <a:srgbClr val="737373"/>
              </a:solidFill>
              <a:latin typeface="セザンヌ Bold"/>
              <a:ea typeface="セザンヌ Bold"/>
              <a:cs typeface="セザンヌ Bold"/>
              <a:sym typeface="セザンヌ Bold"/>
            </a:endParaRPr>
          </a:p>
        </p:txBody>
      </p:sp>
      <p:sp>
        <p:nvSpPr>
          <p:cNvPr id="17" name="TextBox 17"/>
          <p:cNvSpPr txBox="1"/>
          <p:nvPr/>
        </p:nvSpPr>
        <p:spPr>
          <a:xfrm>
            <a:off x="9826235" y="7634130"/>
            <a:ext cx="7666440" cy="1069975"/>
          </a:xfrm>
          <a:prstGeom prst="rect">
            <a:avLst/>
          </a:prstGeom>
        </p:spPr>
        <p:txBody>
          <a:bodyPr lIns="0" tIns="0" rIns="0" bIns="0" rtlCol="0" anchor="t">
            <a:spAutoFit/>
          </a:bodyPr>
          <a:lstStyle/>
          <a:p>
            <a:pPr algn="l">
              <a:lnSpc>
                <a:spcPts val="5600"/>
              </a:lnSpc>
            </a:pPr>
            <a:r>
              <a:rPr lang="en-US" sz="4000" b="1" dirty="0">
                <a:solidFill>
                  <a:srgbClr val="737373"/>
                </a:solidFill>
                <a:latin typeface="セザンヌ Bold"/>
                <a:ea typeface="セザンヌ Bold"/>
                <a:cs typeface="セザンヌ Bold"/>
                <a:sym typeface="セザンヌ Bold"/>
              </a:rPr>
              <a:t>まとめ</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0C9FBFCD-52F6-48CB-AE36-3B5757B278FC}"/>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sp>
        <p:nvSpPr>
          <p:cNvPr id="3" name="TextBox 3"/>
          <p:cNvSpPr txBox="1"/>
          <p:nvPr/>
        </p:nvSpPr>
        <p:spPr>
          <a:xfrm>
            <a:off x="1741893" y="1306082"/>
            <a:ext cx="3597013" cy="1616725"/>
          </a:xfrm>
          <a:prstGeom prst="rect">
            <a:avLst/>
          </a:prstGeom>
        </p:spPr>
        <p:txBody>
          <a:bodyPr lIns="0" tIns="0" rIns="0" bIns="0" rtlCol="0" anchor="t">
            <a:spAutoFit/>
          </a:bodyPr>
          <a:lstStyle/>
          <a:p>
            <a:pPr algn="ctr">
              <a:lnSpc>
                <a:spcPts val="13998"/>
              </a:lnSpc>
            </a:pPr>
            <a:r>
              <a:rPr lang="en-US" sz="9998" b="1" spc="1009" dirty="0">
                <a:latin typeface="セザンヌ Bold"/>
                <a:ea typeface="セザンヌ Bold"/>
                <a:cs typeface="セザンヌ Bold"/>
                <a:sym typeface="セザンヌ Bold"/>
              </a:rPr>
              <a:t>01.</a:t>
            </a:r>
          </a:p>
        </p:txBody>
      </p:sp>
      <p:sp>
        <p:nvSpPr>
          <p:cNvPr id="4" name="TextBox 4"/>
          <p:cNvSpPr txBox="1"/>
          <p:nvPr/>
        </p:nvSpPr>
        <p:spPr>
          <a:xfrm>
            <a:off x="4920517" y="1632739"/>
            <a:ext cx="8446966" cy="1875160"/>
          </a:xfrm>
          <a:prstGeom prst="rect">
            <a:avLst/>
          </a:prstGeom>
        </p:spPr>
        <p:txBody>
          <a:bodyPr lIns="0" tIns="0" rIns="0" bIns="0" rtlCol="0" anchor="t">
            <a:spAutoFit/>
          </a:bodyPr>
          <a:lstStyle/>
          <a:p>
            <a:pPr algn="ctr">
              <a:lnSpc>
                <a:spcPts val="9869"/>
              </a:lnSpc>
            </a:pPr>
            <a:r>
              <a:rPr lang="en-US" sz="7049" b="1" spc="91" dirty="0">
                <a:solidFill>
                  <a:srgbClr val="737373"/>
                </a:solidFill>
                <a:latin typeface="セザンヌ Bold"/>
                <a:ea typeface="セザンヌ Bold"/>
                <a:cs typeface="セザンヌ Bold"/>
                <a:sym typeface="セザンヌ Bold"/>
              </a:rPr>
              <a:t>バリアフリーとは？</a:t>
            </a:r>
          </a:p>
        </p:txBody>
      </p:sp>
      <p:sp>
        <p:nvSpPr>
          <p:cNvPr id="5" name="TextBox 5"/>
          <p:cNvSpPr txBox="1"/>
          <p:nvPr/>
        </p:nvSpPr>
        <p:spPr>
          <a:xfrm>
            <a:off x="2425394" y="7530550"/>
            <a:ext cx="1316130" cy="1278507"/>
          </a:xfrm>
          <a:prstGeom prst="rect">
            <a:avLst/>
          </a:prstGeom>
        </p:spPr>
        <p:txBody>
          <a:bodyPr lIns="0" tIns="0" rIns="0" bIns="0" rtlCol="0" anchor="t">
            <a:spAutoFit/>
          </a:bodyPr>
          <a:lstStyle/>
          <a:p>
            <a:pPr algn="ctr">
              <a:lnSpc>
                <a:spcPts val="6706"/>
              </a:lnSpc>
            </a:pPr>
            <a:r>
              <a:rPr lang="en-US" sz="4790" b="1" spc="483">
                <a:solidFill>
                  <a:srgbClr val="FFFFFF"/>
                </a:solidFill>
                <a:latin typeface="セザンヌ Bold"/>
                <a:ea typeface="セザンヌ Bold"/>
                <a:cs typeface="セザンヌ Bold"/>
                <a:sym typeface="セザンヌ Bold"/>
              </a:rPr>
              <a:t>4</a:t>
            </a:r>
          </a:p>
        </p:txBody>
      </p:sp>
      <p:sp>
        <p:nvSpPr>
          <p:cNvPr id="6" name="TextBox 6"/>
          <p:cNvSpPr txBox="1"/>
          <p:nvPr/>
        </p:nvSpPr>
        <p:spPr>
          <a:xfrm>
            <a:off x="2827206" y="4108280"/>
            <a:ext cx="12655002" cy="4633849"/>
          </a:xfrm>
          <a:prstGeom prst="rect">
            <a:avLst/>
          </a:prstGeom>
        </p:spPr>
        <p:txBody>
          <a:bodyPr lIns="0" tIns="0" rIns="0" bIns="0" rtlCol="0" anchor="t">
            <a:spAutoFit/>
          </a:bodyPr>
          <a:lstStyle/>
          <a:p>
            <a:pPr marL="0" lvl="0" indent="0" algn="l">
              <a:lnSpc>
                <a:spcPts val="8140"/>
              </a:lnSpc>
              <a:spcBef>
                <a:spcPct val="0"/>
              </a:spcBef>
            </a:pPr>
            <a:r>
              <a:rPr lang="en-US" sz="5814" b="1" u="none" strike="noStrike" spc="75" dirty="0">
                <a:solidFill>
                  <a:srgbClr val="737373"/>
                </a:solidFill>
                <a:latin typeface="セザンヌ Bold"/>
                <a:ea typeface="セザンヌ Bold"/>
                <a:cs typeface="セザンヌ Bold"/>
                <a:sym typeface="セザンヌ Bold"/>
              </a:rPr>
              <a:t>高齢者や障害者などが社会生活に</a:t>
            </a:r>
          </a:p>
          <a:p>
            <a:pPr marL="0" lvl="0" indent="0" algn="l">
              <a:lnSpc>
                <a:spcPts val="8140"/>
              </a:lnSpc>
              <a:spcBef>
                <a:spcPct val="0"/>
              </a:spcBef>
            </a:pPr>
            <a:r>
              <a:rPr lang="en-US" sz="5814" b="1" u="none" strike="noStrike" spc="75" dirty="0">
                <a:solidFill>
                  <a:srgbClr val="737373"/>
                </a:solidFill>
                <a:latin typeface="セザンヌ Bold"/>
                <a:ea typeface="セザンヌ Bold"/>
                <a:cs typeface="セザンヌ Bold"/>
                <a:sym typeface="セザンヌ Bold"/>
              </a:rPr>
              <a:t>おいて不便や障壁を感じることなく暮らせるよう、バリア（障壁）を</a:t>
            </a:r>
          </a:p>
          <a:p>
            <a:pPr marL="0" lvl="0" indent="0" algn="l">
              <a:lnSpc>
                <a:spcPts val="8140"/>
              </a:lnSpc>
              <a:spcBef>
                <a:spcPct val="0"/>
              </a:spcBef>
            </a:pPr>
            <a:r>
              <a:rPr lang="en-US" sz="5814" b="1" u="none" strike="noStrike" spc="75" dirty="0">
                <a:solidFill>
                  <a:srgbClr val="737373"/>
                </a:solidFill>
                <a:latin typeface="セザンヌ Bold"/>
                <a:ea typeface="セザンヌ Bold"/>
                <a:cs typeface="セザンヌ Bold"/>
                <a:sym typeface="セザンヌ Bold"/>
              </a:rPr>
              <a:t>取り除くこと</a:t>
            </a:r>
          </a:p>
        </p:txBody>
      </p:sp>
      <p:grpSp>
        <p:nvGrpSpPr>
          <p:cNvPr id="7" name="Group 7"/>
          <p:cNvGrpSpPr/>
          <p:nvPr/>
        </p:nvGrpSpPr>
        <p:grpSpPr>
          <a:xfrm>
            <a:off x="2425394" y="3781143"/>
            <a:ext cx="12708760" cy="5059556"/>
            <a:chOff x="0" y="0"/>
            <a:chExt cx="3575251" cy="1423363"/>
          </a:xfrm>
        </p:grpSpPr>
        <p:sp>
          <p:nvSpPr>
            <p:cNvPr id="8" name="Freeform 8"/>
            <p:cNvSpPr/>
            <p:nvPr/>
          </p:nvSpPr>
          <p:spPr>
            <a:xfrm>
              <a:off x="0" y="0"/>
              <a:ext cx="3575251" cy="1423364"/>
            </a:xfrm>
            <a:custGeom>
              <a:avLst/>
              <a:gdLst/>
              <a:ahLst/>
              <a:cxnLst/>
              <a:rect l="l" t="t" r="r" b="b"/>
              <a:pathLst>
                <a:path w="3575251" h="1423364">
                  <a:moveTo>
                    <a:pt x="0" y="0"/>
                  </a:moveTo>
                  <a:lnTo>
                    <a:pt x="3575251" y="0"/>
                  </a:lnTo>
                  <a:lnTo>
                    <a:pt x="3575251" y="1423364"/>
                  </a:lnTo>
                  <a:lnTo>
                    <a:pt x="0" y="1423364"/>
                  </a:lnTo>
                  <a:close/>
                </a:path>
              </a:pathLst>
            </a:custGeom>
            <a:solidFill>
              <a:srgbClr val="000000">
                <a:alpha val="0"/>
              </a:srgbClr>
            </a:solidFill>
            <a:ln w="190500" cap="sq">
              <a:solidFill>
                <a:srgbClr val="92BAC2">
                  <a:alpha val="74902"/>
                </a:srgbClr>
              </a:solidFill>
              <a:prstDash val="solid"/>
              <a:miter/>
            </a:ln>
          </p:spPr>
        </p:sp>
        <p:sp>
          <p:nvSpPr>
            <p:cNvPr id="9" name="TextBox 9"/>
            <p:cNvSpPr txBox="1"/>
            <p:nvPr/>
          </p:nvSpPr>
          <p:spPr>
            <a:xfrm>
              <a:off x="0" y="-47625"/>
              <a:ext cx="3575251" cy="1470988"/>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7B64279D-D0C7-46E0-A68E-B819CEB43D39}"/>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grpSp>
        <p:nvGrpSpPr>
          <p:cNvPr id="3" name="Group 3"/>
          <p:cNvGrpSpPr/>
          <p:nvPr/>
        </p:nvGrpSpPr>
        <p:grpSpPr>
          <a:xfrm>
            <a:off x="1513866" y="494916"/>
            <a:ext cx="5560758" cy="1145464"/>
            <a:chOff x="0" y="0"/>
            <a:chExt cx="1464562" cy="301686"/>
          </a:xfrm>
        </p:grpSpPr>
        <p:sp>
          <p:nvSpPr>
            <p:cNvPr id="4" name="Freeform 4"/>
            <p:cNvSpPr/>
            <p:nvPr/>
          </p:nvSpPr>
          <p:spPr>
            <a:xfrm>
              <a:off x="0" y="0"/>
              <a:ext cx="1464562" cy="301686"/>
            </a:xfrm>
            <a:custGeom>
              <a:avLst/>
              <a:gdLst/>
              <a:ahLst/>
              <a:cxnLst/>
              <a:rect l="l" t="t" r="r" b="b"/>
              <a:pathLst>
                <a:path w="1464562" h="301686">
                  <a:moveTo>
                    <a:pt x="0" y="0"/>
                  </a:moveTo>
                  <a:lnTo>
                    <a:pt x="1464562" y="0"/>
                  </a:lnTo>
                  <a:lnTo>
                    <a:pt x="1464562" y="301686"/>
                  </a:lnTo>
                  <a:lnTo>
                    <a:pt x="0" y="301686"/>
                  </a:lnTo>
                  <a:close/>
                </a:path>
              </a:pathLst>
            </a:custGeom>
            <a:solidFill>
              <a:srgbClr val="000000">
                <a:alpha val="0"/>
              </a:srgbClr>
            </a:solidFill>
            <a:ln w="28575" cap="sq">
              <a:solidFill>
                <a:srgbClr val="000000">
                  <a:alpha val="76863"/>
                </a:srgbClr>
              </a:solidFill>
              <a:prstDash val="solid"/>
              <a:miter/>
            </a:ln>
          </p:spPr>
        </p:sp>
        <p:sp>
          <p:nvSpPr>
            <p:cNvPr id="5" name="TextBox 5"/>
            <p:cNvSpPr txBox="1"/>
            <p:nvPr/>
          </p:nvSpPr>
          <p:spPr>
            <a:xfrm>
              <a:off x="0" y="-47625"/>
              <a:ext cx="1464562" cy="34931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83476" y="2041044"/>
            <a:ext cx="5599606" cy="3086100"/>
            <a:chOff x="0" y="0"/>
            <a:chExt cx="1474793" cy="812800"/>
          </a:xfrm>
        </p:grpSpPr>
        <p:sp>
          <p:nvSpPr>
            <p:cNvPr id="7" name="Freeform 7"/>
            <p:cNvSpPr/>
            <p:nvPr/>
          </p:nvSpPr>
          <p:spPr>
            <a:xfrm>
              <a:off x="0" y="0"/>
              <a:ext cx="1474793" cy="812800"/>
            </a:xfrm>
            <a:custGeom>
              <a:avLst/>
              <a:gdLst/>
              <a:ahLst/>
              <a:cxnLst/>
              <a:rect l="l" t="t" r="r" b="b"/>
              <a:pathLst>
                <a:path w="1474793" h="812800">
                  <a:moveTo>
                    <a:pt x="70512" y="0"/>
                  </a:moveTo>
                  <a:lnTo>
                    <a:pt x="1404282" y="0"/>
                  </a:lnTo>
                  <a:cubicBezTo>
                    <a:pt x="1422982" y="0"/>
                    <a:pt x="1440917" y="7429"/>
                    <a:pt x="1454141" y="20652"/>
                  </a:cubicBezTo>
                  <a:cubicBezTo>
                    <a:pt x="1467364" y="33876"/>
                    <a:pt x="1474793" y="51811"/>
                    <a:pt x="1474793" y="70512"/>
                  </a:cubicBezTo>
                  <a:lnTo>
                    <a:pt x="1474793" y="742288"/>
                  </a:lnTo>
                  <a:cubicBezTo>
                    <a:pt x="1474793" y="760989"/>
                    <a:pt x="1467364" y="778924"/>
                    <a:pt x="1454141" y="792148"/>
                  </a:cubicBezTo>
                  <a:cubicBezTo>
                    <a:pt x="1440917" y="805371"/>
                    <a:pt x="1422982" y="812800"/>
                    <a:pt x="1404282" y="812800"/>
                  </a:cubicBezTo>
                  <a:lnTo>
                    <a:pt x="70512" y="812800"/>
                  </a:lnTo>
                  <a:cubicBezTo>
                    <a:pt x="51811" y="812800"/>
                    <a:pt x="33876" y="805371"/>
                    <a:pt x="20652" y="792148"/>
                  </a:cubicBezTo>
                  <a:cubicBezTo>
                    <a:pt x="7429" y="778924"/>
                    <a:pt x="0" y="760989"/>
                    <a:pt x="0" y="742288"/>
                  </a:cubicBezTo>
                  <a:lnTo>
                    <a:pt x="0" y="70512"/>
                  </a:lnTo>
                  <a:cubicBezTo>
                    <a:pt x="0" y="51811"/>
                    <a:pt x="7429" y="33876"/>
                    <a:pt x="20652" y="20652"/>
                  </a:cubicBezTo>
                  <a:cubicBezTo>
                    <a:pt x="33876" y="7429"/>
                    <a:pt x="51811" y="0"/>
                    <a:pt x="70512" y="0"/>
                  </a:cubicBezTo>
                  <a:close/>
                </a:path>
              </a:pathLst>
            </a:custGeom>
            <a:solidFill>
              <a:srgbClr val="92BAC2">
                <a:alpha val="69804"/>
              </a:srgbClr>
            </a:solidFill>
          </p:spPr>
        </p:sp>
        <p:sp>
          <p:nvSpPr>
            <p:cNvPr id="8" name="TextBox 8"/>
            <p:cNvSpPr txBox="1"/>
            <p:nvPr/>
          </p:nvSpPr>
          <p:spPr>
            <a:xfrm>
              <a:off x="0" y="-47625"/>
              <a:ext cx="1474793" cy="8604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438400" y="3146245"/>
            <a:ext cx="5644682" cy="716543"/>
          </a:xfrm>
          <a:prstGeom prst="rect">
            <a:avLst/>
          </a:prstGeom>
        </p:spPr>
        <p:txBody>
          <a:bodyPr lIns="0" tIns="0" rIns="0" bIns="0" rtlCol="0" anchor="t">
            <a:spAutoFit/>
          </a:bodyPr>
          <a:lstStyle/>
          <a:p>
            <a:pPr algn="ctr">
              <a:lnSpc>
                <a:spcPts val="6229"/>
              </a:lnSpc>
            </a:pPr>
            <a:r>
              <a:rPr lang="ja-JP" altLang="en-US" sz="4449" b="1" spc="57" dirty="0">
                <a:solidFill>
                  <a:srgbClr val="737373"/>
                </a:solidFill>
                <a:latin typeface="セザンヌ Bold"/>
                <a:ea typeface="セザンヌ Bold"/>
                <a:cs typeface="セザンヌ Bold"/>
                <a:sym typeface="セザンヌ Bold"/>
              </a:rPr>
              <a:t>物理的なバリア</a:t>
            </a:r>
            <a:endParaRPr lang="en-US" sz="4449" b="1" spc="57" dirty="0">
              <a:solidFill>
                <a:srgbClr val="737373"/>
              </a:solidFill>
              <a:latin typeface="セザンヌ Bold"/>
              <a:ea typeface="セザンヌ Bold"/>
              <a:cs typeface="セザンヌ Bold"/>
              <a:sym typeface="セザンヌ Bold"/>
            </a:endParaRPr>
          </a:p>
        </p:txBody>
      </p:sp>
      <p:grpSp>
        <p:nvGrpSpPr>
          <p:cNvPr id="10" name="Group 10"/>
          <p:cNvGrpSpPr/>
          <p:nvPr/>
        </p:nvGrpSpPr>
        <p:grpSpPr>
          <a:xfrm>
            <a:off x="2483476" y="5870094"/>
            <a:ext cx="5599606" cy="3086100"/>
            <a:chOff x="0" y="0"/>
            <a:chExt cx="1474793" cy="812800"/>
          </a:xfrm>
        </p:grpSpPr>
        <p:sp>
          <p:nvSpPr>
            <p:cNvPr id="11" name="Freeform 11"/>
            <p:cNvSpPr/>
            <p:nvPr/>
          </p:nvSpPr>
          <p:spPr>
            <a:xfrm>
              <a:off x="0" y="0"/>
              <a:ext cx="1474793" cy="812800"/>
            </a:xfrm>
            <a:custGeom>
              <a:avLst/>
              <a:gdLst/>
              <a:ahLst/>
              <a:cxnLst/>
              <a:rect l="l" t="t" r="r" b="b"/>
              <a:pathLst>
                <a:path w="1474793" h="812800">
                  <a:moveTo>
                    <a:pt x="70512" y="0"/>
                  </a:moveTo>
                  <a:lnTo>
                    <a:pt x="1404282" y="0"/>
                  </a:lnTo>
                  <a:cubicBezTo>
                    <a:pt x="1422982" y="0"/>
                    <a:pt x="1440917" y="7429"/>
                    <a:pt x="1454141" y="20652"/>
                  </a:cubicBezTo>
                  <a:cubicBezTo>
                    <a:pt x="1467364" y="33876"/>
                    <a:pt x="1474793" y="51811"/>
                    <a:pt x="1474793" y="70512"/>
                  </a:cubicBezTo>
                  <a:lnTo>
                    <a:pt x="1474793" y="742288"/>
                  </a:lnTo>
                  <a:cubicBezTo>
                    <a:pt x="1474793" y="760989"/>
                    <a:pt x="1467364" y="778924"/>
                    <a:pt x="1454141" y="792148"/>
                  </a:cubicBezTo>
                  <a:cubicBezTo>
                    <a:pt x="1440917" y="805371"/>
                    <a:pt x="1422982" y="812800"/>
                    <a:pt x="1404282" y="812800"/>
                  </a:cubicBezTo>
                  <a:lnTo>
                    <a:pt x="70512" y="812800"/>
                  </a:lnTo>
                  <a:cubicBezTo>
                    <a:pt x="51811" y="812800"/>
                    <a:pt x="33876" y="805371"/>
                    <a:pt x="20652" y="792148"/>
                  </a:cubicBezTo>
                  <a:cubicBezTo>
                    <a:pt x="7429" y="778924"/>
                    <a:pt x="0" y="760989"/>
                    <a:pt x="0" y="742288"/>
                  </a:cubicBezTo>
                  <a:lnTo>
                    <a:pt x="0" y="70512"/>
                  </a:lnTo>
                  <a:cubicBezTo>
                    <a:pt x="0" y="51811"/>
                    <a:pt x="7429" y="33876"/>
                    <a:pt x="20652" y="20652"/>
                  </a:cubicBezTo>
                  <a:cubicBezTo>
                    <a:pt x="33876" y="7429"/>
                    <a:pt x="51811" y="0"/>
                    <a:pt x="70512" y="0"/>
                  </a:cubicBezTo>
                  <a:close/>
                </a:path>
              </a:pathLst>
            </a:custGeom>
            <a:solidFill>
              <a:srgbClr val="92BAC2">
                <a:alpha val="69804"/>
              </a:srgbClr>
            </a:solidFill>
          </p:spPr>
        </p:sp>
        <p:sp>
          <p:nvSpPr>
            <p:cNvPr id="12" name="TextBox 12"/>
            <p:cNvSpPr txBox="1"/>
            <p:nvPr/>
          </p:nvSpPr>
          <p:spPr>
            <a:xfrm>
              <a:off x="0" y="-47625"/>
              <a:ext cx="1474793" cy="8604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56303" y="2041044"/>
            <a:ext cx="5599606" cy="3086100"/>
            <a:chOff x="0" y="0"/>
            <a:chExt cx="1474793" cy="812800"/>
          </a:xfrm>
        </p:grpSpPr>
        <p:sp>
          <p:nvSpPr>
            <p:cNvPr id="14" name="Freeform 14"/>
            <p:cNvSpPr/>
            <p:nvPr/>
          </p:nvSpPr>
          <p:spPr>
            <a:xfrm>
              <a:off x="0" y="0"/>
              <a:ext cx="1474793" cy="812800"/>
            </a:xfrm>
            <a:custGeom>
              <a:avLst/>
              <a:gdLst/>
              <a:ahLst/>
              <a:cxnLst/>
              <a:rect l="l" t="t" r="r" b="b"/>
              <a:pathLst>
                <a:path w="1474793" h="812800">
                  <a:moveTo>
                    <a:pt x="70512" y="0"/>
                  </a:moveTo>
                  <a:lnTo>
                    <a:pt x="1404282" y="0"/>
                  </a:lnTo>
                  <a:cubicBezTo>
                    <a:pt x="1422982" y="0"/>
                    <a:pt x="1440917" y="7429"/>
                    <a:pt x="1454141" y="20652"/>
                  </a:cubicBezTo>
                  <a:cubicBezTo>
                    <a:pt x="1467364" y="33876"/>
                    <a:pt x="1474793" y="51811"/>
                    <a:pt x="1474793" y="70512"/>
                  </a:cubicBezTo>
                  <a:lnTo>
                    <a:pt x="1474793" y="742288"/>
                  </a:lnTo>
                  <a:cubicBezTo>
                    <a:pt x="1474793" y="760989"/>
                    <a:pt x="1467364" y="778924"/>
                    <a:pt x="1454141" y="792148"/>
                  </a:cubicBezTo>
                  <a:cubicBezTo>
                    <a:pt x="1440917" y="805371"/>
                    <a:pt x="1422982" y="812800"/>
                    <a:pt x="1404282" y="812800"/>
                  </a:cubicBezTo>
                  <a:lnTo>
                    <a:pt x="70512" y="812800"/>
                  </a:lnTo>
                  <a:cubicBezTo>
                    <a:pt x="51811" y="812800"/>
                    <a:pt x="33876" y="805371"/>
                    <a:pt x="20652" y="792148"/>
                  </a:cubicBezTo>
                  <a:cubicBezTo>
                    <a:pt x="7429" y="778924"/>
                    <a:pt x="0" y="760989"/>
                    <a:pt x="0" y="742288"/>
                  </a:cubicBezTo>
                  <a:lnTo>
                    <a:pt x="0" y="70512"/>
                  </a:lnTo>
                  <a:cubicBezTo>
                    <a:pt x="0" y="51811"/>
                    <a:pt x="7429" y="33876"/>
                    <a:pt x="20652" y="20652"/>
                  </a:cubicBezTo>
                  <a:cubicBezTo>
                    <a:pt x="33876" y="7429"/>
                    <a:pt x="51811" y="0"/>
                    <a:pt x="70512" y="0"/>
                  </a:cubicBezTo>
                  <a:close/>
                </a:path>
              </a:pathLst>
            </a:custGeom>
            <a:solidFill>
              <a:srgbClr val="92BAC2">
                <a:alpha val="69804"/>
              </a:srgbClr>
            </a:solidFill>
          </p:spPr>
        </p:sp>
        <p:sp>
          <p:nvSpPr>
            <p:cNvPr id="15" name="TextBox 15"/>
            <p:cNvSpPr txBox="1"/>
            <p:nvPr/>
          </p:nvSpPr>
          <p:spPr>
            <a:xfrm>
              <a:off x="0" y="-47625"/>
              <a:ext cx="1474793" cy="8604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256303" y="5870094"/>
            <a:ext cx="5599606" cy="3086100"/>
            <a:chOff x="0" y="0"/>
            <a:chExt cx="1474793" cy="812800"/>
          </a:xfrm>
        </p:grpSpPr>
        <p:sp>
          <p:nvSpPr>
            <p:cNvPr id="17" name="Freeform 17"/>
            <p:cNvSpPr/>
            <p:nvPr/>
          </p:nvSpPr>
          <p:spPr>
            <a:xfrm>
              <a:off x="0" y="0"/>
              <a:ext cx="1474793" cy="812800"/>
            </a:xfrm>
            <a:custGeom>
              <a:avLst/>
              <a:gdLst/>
              <a:ahLst/>
              <a:cxnLst/>
              <a:rect l="l" t="t" r="r" b="b"/>
              <a:pathLst>
                <a:path w="1474793" h="812800">
                  <a:moveTo>
                    <a:pt x="70512" y="0"/>
                  </a:moveTo>
                  <a:lnTo>
                    <a:pt x="1404282" y="0"/>
                  </a:lnTo>
                  <a:cubicBezTo>
                    <a:pt x="1422982" y="0"/>
                    <a:pt x="1440917" y="7429"/>
                    <a:pt x="1454141" y="20652"/>
                  </a:cubicBezTo>
                  <a:cubicBezTo>
                    <a:pt x="1467364" y="33876"/>
                    <a:pt x="1474793" y="51811"/>
                    <a:pt x="1474793" y="70512"/>
                  </a:cubicBezTo>
                  <a:lnTo>
                    <a:pt x="1474793" y="742288"/>
                  </a:lnTo>
                  <a:cubicBezTo>
                    <a:pt x="1474793" y="760989"/>
                    <a:pt x="1467364" y="778924"/>
                    <a:pt x="1454141" y="792148"/>
                  </a:cubicBezTo>
                  <a:cubicBezTo>
                    <a:pt x="1440917" y="805371"/>
                    <a:pt x="1422982" y="812800"/>
                    <a:pt x="1404282" y="812800"/>
                  </a:cubicBezTo>
                  <a:lnTo>
                    <a:pt x="70512" y="812800"/>
                  </a:lnTo>
                  <a:cubicBezTo>
                    <a:pt x="51811" y="812800"/>
                    <a:pt x="33876" y="805371"/>
                    <a:pt x="20652" y="792148"/>
                  </a:cubicBezTo>
                  <a:cubicBezTo>
                    <a:pt x="7429" y="778924"/>
                    <a:pt x="0" y="760989"/>
                    <a:pt x="0" y="742288"/>
                  </a:cubicBezTo>
                  <a:lnTo>
                    <a:pt x="0" y="70512"/>
                  </a:lnTo>
                  <a:cubicBezTo>
                    <a:pt x="0" y="51811"/>
                    <a:pt x="7429" y="33876"/>
                    <a:pt x="20652" y="20652"/>
                  </a:cubicBezTo>
                  <a:cubicBezTo>
                    <a:pt x="33876" y="7429"/>
                    <a:pt x="51811" y="0"/>
                    <a:pt x="70512" y="0"/>
                  </a:cubicBezTo>
                  <a:close/>
                </a:path>
              </a:pathLst>
            </a:custGeom>
            <a:solidFill>
              <a:srgbClr val="92BAC2">
                <a:alpha val="69804"/>
              </a:srgbClr>
            </a:solidFill>
          </p:spPr>
        </p:sp>
        <p:sp>
          <p:nvSpPr>
            <p:cNvPr id="18" name="TextBox 18"/>
            <p:cNvSpPr txBox="1"/>
            <p:nvPr/>
          </p:nvSpPr>
          <p:spPr>
            <a:xfrm>
              <a:off x="0" y="-47625"/>
              <a:ext cx="1474793" cy="86042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483476" y="6657326"/>
            <a:ext cx="5644682" cy="1511632"/>
          </a:xfrm>
          <a:prstGeom prst="rect">
            <a:avLst/>
          </a:prstGeom>
        </p:spPr>
        <p:txBody>
          <a:bodyPr lIns="0" tIns="0" rIns="0" bIns="0" rtlCol="0" anchor="t">
            <a:spAutoFit/>
          </a:bodyPr>
          <a:lstStyle/>
          <a:p>
            <a:pPr algn="ctr">
              <a:lnSpc>
                <a:spcPts val="6229"/>
              </a:lnSpc>
            </a:pPr>
            <a:r>
              <a:rPr lang="ja-JP" altLang="en-US" sz="4449" b="1" spc="57" dirty="0">
                <a:solidFill>
                  <a:srgbClr val="737373"/>
                </a:solidFill>
                <a:latin typeface="セザンヌ Bold"/>
                <a:ea typeface="セザンヌ Bold"/>
                <a:cs typeface="セザンヌ Bold"/>
                <a:sym typeface="セザンヌ Bold"/>
              </a:rPr>
              <a:t>文化・情報面の</a:t>
            </a:r>
            <a:endParaRPr lang="en-US" altLang="ja-JP" sz="4449" b="1" spc="57" dirty="0">
              <a:solidFill>
                <a:srgbClr val="737373"/>
              </a:solidFill>
              <a:latin typeface="セザンヌ Bold"/>
              <a:ea typeface="セザンヌ Bold"/>
              <a:cs typeface="セザンヌ Bold"/>
              <a:sym typeface="セザンヌ Bold"/>
            </a:endParaRPr>
          </a:p>
          <a:p>
            <a:pPr algn="ctr">
              <a:lnSpc>
                <a:spcPts val="6229"/>
              </a:lnSpc>
            </a:pPr>
            <a:r>
              <a:rPr lang="ja-JP" altLang="en-US" sz="4449" b="1" spc="57" dirty="0">
                <a:solidFill>
                  <a:srgbClr val="737373"/>
                </a:solidFill>
                <a:latin typeface="セザンヌ Bold"/>
                <a:ea typeface="セザンヌ Bold"/>
                <a:cs typeface="セザンヌ Bold"/>
                <a:sym typeface="セザンヌ Bold"/>
              </a:rPr>
              <a:t>バリア</a:t>
            </a:r>
            <a:endParaRPr lang="en-US" sz="4449" b="1" spc="57" dirty="0">
              <a:solidFill>
                <a:srgbClr val="737373"/>
              </a:solidFill>
              <a:latin typeface="セザンヌ Bold"/>
              <a:ea typeface="セザンヌ Bold"/>
              <a:cs typeface="セザンヌ Bold"/>
              <a:sym typeface="セザンヌ Bold"/>
            </a:endParaRPr>
          </a:p>
        </p:txBody>
      </p:sp>
      <p:sp>
        <p:nvSpPr>
          <p:cNvPr id="20" name="TextBox 20"/>
          <p:cNvSpPr txBox="1"/>
          <p:nvPr/>
        </p:nvSpPr>
        <p:spPr>
          <a:xfrm>
            <a:off x="10211227" y="3114603"/>
            <a:ext cx="5644682" cy="716543"/>
          </a:xfrm>
          <a:prstGeom prst="rect">
            <a:avLst/>
          </a:prstGeom>
        </p:spPr>
        <p:txBody>
          <a:bodyPr lIns="0" tIns="0" rIns="0" bIns="0" rtlCol="0" anchor="t">
            <a:spAutoFit/>
          </a:bodyPr>
          <a:lstStyle/>
          <a:p>
            <a:pPr algn="ctr">
              <a:lnSpc>
                <a:spcPts val="6229"/>
              </a:lnSpc>
            </a:pPr>
            <a:r>
              <a:rPr lang="ja-JP" altLang="en-US" sz="4449" b="1" spc="57" dirty="0">
                <a:solidFill>
                  <a:srgbClr val="737373"/>
                </a:solidFill>
                <a:latin typeface="セザンヌ Bold"/>
                <a:ea typeface="セザンヌ Bold"/>
                <a:cs typeface="セザンヌ Bold"/>
                <a:sym typeface="セザンヌ Bold"/>
              </a:rPr>
              <a:t>制度的なバリア</a:t>
            </a:r>
            <a:endParaRPr lang="en-US" sz="4449" b="1" spc="57" dirty="0">
              <a:solidFill>
                <a:srgbClr val="737373"/>
              </a:solidFill>
              <a:latin typeface="セザンヌ Bold"/>
              <a:ea typeface="セザンヌ Bold"/>
              <a:cs typeface="セザンヌ Bold"/>
              <a:sym typeface="セザンヌ Bold"/>
            </a:endParaRPr>
          </a:p>
        </p:txBody>
      </p:sp>
      <p:sp>
        <p:nvSpPr>
          <p:cNvPr id="21" name="TextBox 21"/>
          <p:cNvSpPr txBox="1"/>
          <p:nvPr/>
        </p:nvSpPr>
        <p:spPr>
          <a:xfrm>
            <a:off x="10256303" y="6818781"/>
            <a:ext cx="5644682" cy="716543"/>
          </a:xfrm>
          <a:prstGeom prst="rect">
            <a:avLst/>
          </a:prstGeom>
        </p:spPr>
        <p:txBody>
          <a:bodyPr lIns="0" tIns="0" rIns="0" bIns="0" rtlCol="0" anchor="t">
            <a:spAutoFit/>
          </a:bodyPr>
          <a:lstStyle/>
          <a:p>
            <a:pPr algn="ctr">
              <a:lnSpc>
                <a:spcPts val="6229"/>
              </a:lnSpc>
            </a:pPr>
            <a:r>
              <a:rPr lang="ja-JP" altLang="en-US" sz="4449" b="1" spc="57" dirty="0">
                <a:solidFill>
                  <a:srgbClr val="737373"/>
                </a:solidFill>
                <a:latin typeface="セザンヌ Bold"/>
                <a:ea typeface="セザンヌ Bold"/>
                <a:cs typeface="セザンヌ Bold"/>
                <a:sym typeface="セザンヌ Bold"/>
              </a:rPr>
              <a:t>意識上のバリア</a:t>
            </a:r>
            <a:endParaRPr lang="en-US" sz="4449" b="1" spc="57" dirty="0">
              <a:solidFill>
                <a:srgbClr val="737373"/>
              </a:solidFill>
              <a:latin typeface="セザンヌ Bold"/>
              <a:ea typeface="セザンヌ Bold"/>
              <a:cs typeface="セザンヌ Bold"/>
              <a:sym typeface="セザンヌ Bold"/>
            </a:endParaRPr>
          </a:p>
        </p:txBody>
      </p:sp>
      <p:grpSp>
        <p:nvGrpSpPr>
          <p:cNvPr id="22" name="Group 22"/>
          <p:cNvGrpSpPr/>
          <p:nvPr/>
        </p:nvGrpSpPr>
        <p:grpSpPr>
          <a:xfrm>
            <a:off x="1684863" y="635291"/>
            <a:ext cx="5560758" cy="1145464"/>
            <a:chOff x="0" y="0"/>
            <a:chExt cx="1464562" cy="301686"/>
          </a:xfrm>
        </p:grpSpPr>
        <p:sp>
          <p:nvSpPr>
            <p:cNvPr id="23" name="Freeform 23"/>
            <p:cNvSpPr/>
            <p:nvPr/>
          </p:nvSpPr>
          <p:spPr>
            <a:xfrm>
              <a:off x="0" y="0"/>
              <a:ext cx="1464562" cy="301686"/>
            </a:xfrm>
            <a:custGeom>
              <a:avLst/>
              <a:gdLst/>
              <a:ahLst/>
              <a:cxnLst/>
              <a:rect l="l" t="t" r="r" b="b"/>
              <a:pathLst>
                <a:path w="1464562" h="301686">
                  <a:moveTo>
                    <a:pt x="0" y="0"/>
                  </a:moveTo>
                  <a:lnTo>
                    <a:pt x="1464562" y="0"/>
                  </a:lnTo>
                  <a:lnTo>
                    <a:pt x="1464562" y="301686"/>
                  </a:lnTo>
                  <a:lnTo>
                    <a:pt x="0" y="301686"/>
                  </a:lnTo>
                  <a:close/>
                </a:path>
              </a:pathLst>
            </a:custGeom>
            <a:solidFill>
              <a:srgbClr val="737373">
                <a:alpha val="76863"/>
              </a:srgbClr>
            </a:solidFill>
          </p:spPr>
        </p:sp>
        <p:sp>
          <p:nvSpPr>
            <p:cNvPr id="24" name="TextBox 24"/>
            <p:cNvSpPr txBox="1"/>
            <p:nvPr/>
          </p:nvSpPr>
          <p:spPr>
            <a:xfrm>
              <a:off x="0" y="-47625"/>
              <a:ext cx="1464562" cy="349311"/>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537853" y="858772"/>
            <a:ext cx="5707768" cy="588046"/>
          </a:xfrm>
          <a:prstGeom prst="rect">
            <a:avLst/>
          </a:prstGeom>
        </p:spPr>
        <p:txBody>
          <a:bodyPr lIns="0" tIns="0" rIns="0" bIns="0" rtlCol="0" anchor="t">
            <a:spAutoFit/>
          </a:bodyPr>
          <a:lstStyle/>
          <a:p>
            <a:pPr algn="ctr">
              <a:lnSpc>
                <a:spcPts val="5249"/>
              </a:lnSpc>
            </a:pPr>
            <a:r>
              <a:rPr lang="ja-JP" altLang="en-US" sz="3749" spc="206" dirty="0">
                <a:solidFill>
                  <a:srgbClr val="FFFFFF"/>
                </a:solidFill>
                <a:latin typeface="さわらびゴシック"/>
                <a:ea typeface="さわらびゴシック"/>
                <a:cs typeface="さわらびゴシック"/>
                <a:sym typeface="さわらびゴシック"/>
              </a:rPr>
              <a:t>バリアフリーの種類</a:t>
            </a:r>
            <a:endParaRPr lang="en-US" sz="3749" spc="206" dirty="0">
              <a:solidFill>
                <a:srgbClr val="FFFFFF"/>
              </a:solidFill>
              <a:latin typeface="さわらびゴシック"/>
              <a:ea typeface="さわらびゴシック"/>
              <a:cs typeface="さわらびゴシック"/>
              <a:sym typeface="さわらびゴシック"/>
            </a:endParaRPr>
          </a:p>
        </p:txBody>
      </p:sp>
      <p:sp>
        <p:nvSpPr>
          <p:cNvPr id="26" name="TextBox 9">
            <a:extLst>
              <a:ext uri="{FF2B5EF4-FFF2-40B4-BE49-F238E27FC236}">
                <a16:creationId xmlns:a16="http://schemas.microsoft.com/office/drawing/2014/main" id="{E8D8F066-5595-4C1F-824E-1E963E0157BC}"/>
              </a:ext>
            </a:extLst>
          </p:cNvPr>
          <p:cNvSpPr txBox="1"/>
          <p:nvPr/>
        </p:nvSpPr>
        <p:spPr>
          <a:xfrm>
            <a:off x="152400" y="9321216"/>
            <a:ext cx="18059400" cy="704424"/>
          </a:xfrm>
          <a:prstGeom prst="rect">
            <a:avLst/>
          </a:prstGeom>
        </p:spPr>
        <p:txBody>
          <a:bodyPr wrap="square" lIns="0" tIns="0" rIns="0" bIns="0" rtlCol="0" anchor="t">
            <a:spAutoFit/>
          </a:bodyPr>
          <a:lstStyle/>
          <a:p>
            <a:pPr algn="ctr">
              <a:lnSpc>
                <a:spcPts val="6229"/>
              </a:lnSpc>
            </a:pPr>
            <a:r>
              <a:rPr lang="en-US" altLang="ja-JP" sz="4000" b="1" spc="57" dirty="0">
                <a:solidFill>
                  <a:srgbClr val="737373"/>
                </a:solidFill>
                <a:latin typeface="セザンヌ Bold"/>
                <a:ea typeface="セザンヌ Bold"/>
                <a:cs typeface="セザンヌ Bold"/>
                <a:sym typeface="セザンヌ Bold"/>
              </a:rPr>
              <a:t>4</a:t>
            </a:r>
            <a:r>
              <a:rPr lang="ja-JP" altLang="en-US" sz="4000" b="1" spc="57" dirty="0">
                <a:solidFill>
                  <a:srgbClr val="737373"/>
                </a:solidFill>
                <a:latin typeface="セザンヌ Bold"/>
                <a:ea typeface="セザンヌ Bold"/>
                <a:cs typeface="セザンヌ Bold"/>
                <a:sym typeface="セザンヌ Bold"/>
              </a:rPr>
              <a:t>つのバリアをなくし、誰もが安心して生活できる社会を目指す取り組み</a:t>
            </a:r>
            <a:endParaRPr lang="en-US" sz="4000" b="1" spc="57" dirty="0">
              <a:solidFill>
                <a:srgbClr val="737373"/>
              </a:solidFill>
              <a:latin typeface="セザンヌ Bold"/>
              <a:ea typeface="セザンヌ Bold"/>
              <a:cs typeface="セザンヌ Bold"/>
              <a:sym typeface="セザンヌ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8F151A38-4532-4648-AA45-C2DC36803185}"/>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grpSp>
        <p:nvGrpSpPr>
          <p:cNvPr id="3" name="Group 3"/>
          <p:cNvGrpSpPr/>
          <p:nvPr/>
        </p:nvGrpSpPr>
        <p:grpSpPr>
          <a:xfrm>
            <a:off x="2389818" y="3179300"/>
            <a:ext cx="5783751" cy="6079000"/>
            <a:chOff x="0" y="0"/>
            <a:chExt cx="1523293" cy="1601054"/>
          </a:xfrm>
        </p:grpSpPr>
        <p:sp>
          <p:nvSpPr>
            <p:cNvPr id="4" name="Freeform 4"/>
            <p:cNvSpPr/>
            <p:nvPr/>
          </p:nvSpPr>
          <p:spPr>
            <a:xfrm>
              <a:off x="0" y="0"/>
              <a:ext cx="1523292" cy="1601054"/>
            </a:xfrm>
            <a:custGeom>
              <a:avLst/>
              <a:gdLst/>
              <a:ahLst/>
              <a:cxnLst/>
              <a:rect l="l" t="t" r="r" b="b"/>
              <a:pathLst>
                <a:path w="1523292" h="1601054">
                  <a:moveTo>
                    <a:pt x="0" y="0"/>
                  </a:moveTo>
                  <a:lnTo>
                    <a:pt x="1523292" y="0"/>
                  </a:lnTo>
                  <a:lnTo>
                    <a:pt x="1523292" y="1601054"/>
                  </a:lnTo>
                  <a:lnTo>
                    <a:pt x="0" y="1601054"/>
                  </a:lnTo>
                  <a:close/>
                </a:path>
              </a:pathLst>
            </a:custGeom>
            <a:solidFill>
              <a:srgbClr val="92BAC2">
                <a:alpha val="83922"/>
              </a:srgbClr>
            </a:solidFill>
          </p:spPr>
        </p:sp>
        <p:sp>
          <p:nvSpPr>
            <p:cNvPr id="5" name="TextBox 5"/>
            <p:cNvSpPr txBox="1"/>
            <p:nvPr/>
          </p:nvSpPr>
          <p:spPr>
            <a:xfrm>
              <a:off x="0" y="-47625"/>
              <a:ext cx="1523293" cy="164867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762451" y="3179300"/>
            <a:ext cx="6345202" cy="6079000"/>
            <a:chOff x="0" y="0"/>
            <a:chExt cx="1671164" cy="1601054"/>
          </a:xfrm>
        </p:grpSpPr>
        <p:sp>
          <p:nvSpPr>
            <p:cNvPr id="7" name="Freeform 7"/>
            <p:cNvSpPr/>
            <p:nvPr/>
          </p:nvSpPr>
          <p:spPr>
            <a:xfrm>
              <a:off x="0" y="0"/>
              <a:ext cx="1671164" cy="1601054"/>
            </a:xfrm>
            <a:custGeom>
              <a:avLst/>
              <a:gdLst/>
              <a:ahLst/>
              <a:cxnLst/>
              <a:rect l="l" t="t" r="r" b="b"/>
              <a:pathLst>
                <a:path w="1671164" h="1601054">
                  <a:moveTo>
                    <a:pt x="0" y="0"/>
                  </a:moveTo>
                  <a:lnTo>
                    <a:pt x="1671164" y="0"/>
                  </a:lnTo>
                  <a:lnTo>
                    <a:pt x="1671164" y="1601054"/>
                  </a:lnTo>
                  <a:lnTo>
                    <a:pt x="0" y="1601054"/>
                  </a:lnTo>
                  <a:close/>
                </a:path>
              </a:pathLst>
            </a:custGeom>
            <a:solidFill>
              <a:srgbClr val="92BAC2">
                <a:alpha val="83922"/>
              </a:srgbClr>
            </a:solidFill>
          </p:spPr>
        </p:sp>
        <p:sp>
          <p:nvSpPr>
            <p:cNvPr id="8" name="TextBox 8"/>
            <p:cNvSpPr txBox="1"/>
            <p:nvPr/>
          </p:nvSpPr>
          <p:spPr>
            <a:xfrm>
              <a:off x="0" y="-47625"/>
              <a:ext cx="1671164" cy="1648679"/>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485174" y="272566"/>
            <a:ext cx="3597013" cy="1616725"/>
          </a:xfrm>
          <a:prstGeom prst="rect">
            <a:avLst/>
          </a:prstGeom>
        </p:spPr>
        <p:txBody>
          <a:bodyPr lIns="0" tIns="0" rIns="0" bIns="0" rtlCol="0" anchor="t">
            <a:spAutoFit/>
          </a:bodyPr>
          <a:lstStyle/>
          <a:p>
            <a:pPr algn="ctr">
              <a:lnSpc>
                <a:spcPts val="13998"/>
              </a:lnSpc>
            </a:pPr>
            <a:r>
              <a:rPr lang="en-US" sz="9998" b="1" spc="1009" dirty="0">
                <a:latin typeface="セザンヌ Bold"/>
                <a:ea typeface="セザンヌ Bold"/>
                <a:cs typeface="セザンヌ Bold"/>
                <a:sym typeface="セザンヌ Bold"/>
              </a:rPr>
              <a:t>02.</a:t>
            </a:r>
          </a:p>
        </p:txBody>
      </p:sp>
      <p:sp>
        <p:nvSpPr>
          <p:cNvPr id="10" name="TextBox 10"/>
          <p:cNvSpPr txBox="1"/>
          <p:nvPr/>
        </p:nvSpPr>
        <p:spPr>
          <a:xfrm>
            <a:off x="2599289" y="705756"/>
            <a:ext cx="13508364" cy="1344933"/>
          </a:xfrm>
          <a:prstGeom prst="rect">
            <a:avLst/>
          </a:prstGeom>
        </p:spPr>
        <p:txBody>
          <a:bodyPr lIns="0" tIns="0" rIns="0" bIns="0" rtlCol="0" anchor="t">
            <a:spAutoFit/>
          </a:bodyPr>
          <a:lstStyle/>
          <a:p>
            <a:pPr algn="ctr">
              <a:lnSpc>
                <a:spcPts val="7069"/>
              </a:lnSpc>
            </a:pPr>
            <a:r>
              <a:rPr lang="en-US" sz="5049" b="1" spc="65" dirty="0">
                <a:solidFill>
                  <a:srgbClr val="737373"/>
                </a:solidFill>
                <a:latin typeface="セザンヌ Bold"/>
                <a:ea typeface="セザンヌ Bold"/>
                <a:cs typeface="セザンヌ Bold"/>
                <a:sym typeface="セザンヌ Bold"/>
              </a:rPr>
              <a:t>バリアフリーと似た言葉</a:t>
            </a:r>
          </a:p>
        </p:txBody>
      </p:sp>
      <p:grpSp>
        <p:nvGrpSpPr>
          <p:cNvPr id="11" name="Group 11"/>
          <p:cNvGrpSpPr/>
          <p:nvPr/>
        </p:nvGrpSpPr>
        <p:grpSpPr>
          <a:xfrm>
            <a:off x="2827206" y="2606568"/>
            <a:ext cx="4917336" cy="1145464"/>
            <a:chOff x="0" y="0"/>
            <a:chExt cx="1295101" cy="301686"/>
          </a:xfrm>
        </p:grpSpPr>
        <p:sp>
          <p:nvSpPr>
            <p:cNvPr id="12" name="Freeform 12"/>
            <p:cNvSpPr/>
            <p:nvPr/>
          </p:nvSpPr>
          <p:spPr>
            <a:xfrm>
              <a:off x="0" y="0"/>
              <a:ext cx="1295101" cy="301686"/>
            </a:xfrm>
            <a:custGeom>
              <a:avLst/>
              <a:gdLst/>
              <a:ahLst/>
              <a:cxnLst/>
              <a:rect l="l" t="t" r="r" b="b"/>
              <a:pathLst>
                <a:path w="1295101" h="301686">
                  <a:moveTo>
                    <a:pt x="0" y="0"/>
                  </a:moveTo>
                  <a:lnTo>
                    <a:pt x="1295101" y="0"/>
                  </a:lnTo>
                  <a:lnTo>
                    <a:pt x="1295101" y="301686"/>
                  </a:lnTo>
                  <a:lnTo>
                    <a:pt x="0" y="301686"/>
                  </a:lnTo>
                  <a:close/>
                </a:path>
              </a:pathLst>
            </a:custGeom>
            <a:solidFill>
              <a:srgbClr val="737373">
                <a:alpha val="76863"/>
              </a:srgbClr>
            </a:solidFill>
          </p:spPr>
        </p:sp>
        <p:sp>
          <p:nvSpPr>
            <p:cNvPr id="13" name="TextBox 13"/>
            <p:cNvSpPr txBox="1"/>
            <p:nvPr/>
          </p:nvSpPr>
          <p:spPr>
            <a:xfrm>
              <a:off x="0" y="-47625"/>
              <a:ext cx="1295101" cy="34931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465801" y="2839573"/>
            <a:ext cx="5707768" cy="584202"/>
          </a:xfrm>
          <a:prstGeom prst="rect">
            <a:avLst/>
          </a:prstGeom>
        </p:spPr>
        <p:txBody>
          <a:bodyPr lIns="0" tIns="0" rIns="0" bIns="0" rtlCol="0" anchor="t">
            <a:spAutoFit/>
          </a:bodyPr>
          <a:lstStyle/>
          <a:p>
            <a:pPr algn="ctr">
              <a:lnSpc>
                <a:spcPts val="4549"/>
              </a:lnSpc>
            </a:pPr>
            <a:r>
              <a:rPr lang="en-US" sz="3249" spc="178">
                <a:solidFill>
                  <a:srgbClr val="FFFFFF"/>
                </a:solidFill>
                <a:latin typeface="さわらびゴシック"/>
                <a:ea typeface="さわらびゴシック"/>
                <a:cs typeface="さわらびゴシック"/>
                <a:sym typeface="さわらびゴシック"/>
              </a:rPr>
              <a:t>ユニバーサルデザイン</a:t>
            </a:r>
          </a:p>
        </p:txBody>
      </p:sp>
      <p:sp>
        <p:nvSpPr>
          <p:cNvPr id="15" name="TextBox 15"/>
          <p:cNvSpPr txBox="1"/>
          <p:nvPr/>
        </p:nvSpPr>
        <p:spPr>
          <a:xfrm>
            <a:off x="2827206" y="4200576"/>
            <a:ext cx="4917336" cy="4366660"/>
          </a:xfrm>
          <a:prstGeom prst="rect">
            <a:avLst/>
          </a:prstGeom>
        </p:spPr>
        <p:txBody>
          <a:bodyPr lIns="0" tIns="0" rIns="0" bIns="0" rtlCol="0" anchor="t">
            <a:spAutoFit/>
          </a:bodyPr>
          <a:lstStyle/>
          <a:p>
            <a:pPr algn="l">
              <a:lnSpc>
                <a:spcPts val="5766"/>
              </a:lnSpc>
            </a:pPr>
            <a:r>
              <a:rPr lang="en-US" sz="3818" spc="210" dirty="0">
                <a:solidFill>
                  <a:srgbClr val="FFFFFF"/>
                </a:solidFill>
                <a:latin typeface="さわらびゴシック"/>
                <a:ea typeface="さわらびゴシック"/>
                <a:cs typeface="さわらびゴシック"/>
                <a:sym typeface="さわらびゴシック"/>
              </a:rPr>
              <a:t>障害の有無や年齢、性別、人種などに</a:t>
            </a:r>
          </a:p>
          <a:p>
            <a:pPr algn="l">
              <a:lnSpc>
                <a:spcPts val="5766"/>
              </a:lnSpc>
            </a:pPr>
            <a:r>
              <a:rPr lang="en-US" sz="3818" spc="210" dirty="0">
                <a:solidFill>
                  <a:srgbClr val="FFFFFF"/>
                </a:solidFill>
                <a:latin typeface="さわらびゴシック"/>
                <a:ea typeface="さわらびゴシック"/>
                <a:cs typeface="さわらびゴシック"/>
                <a:sym typeface="さわらびゴシック"/>
              </a:rPr>
              <a:t>かかわらず、多様な人々が利用しやすいように生活環境を</a:t>
            </a:r>
          </a:p>
          <a:p>
            <a:pPr algn="l">
              <a:lnSpc>
                <a:spcPts val="5766"/>
              </a:lnSpc>
            </a:pPr>
            <a:r>
              <a:rPr lang="en-US" sz="3818" spc="210" dirty="0">
                <a:solidFill>
                  <a:srgbClr val="FFFFFF"/>
                </a:solidFill>
                <a:latin typeface="さわらびゴシック"/>
                <a:ea typeface="さわらびゴシック"/>
                <a:cs typeface="さわらびゴシック"/>
                <a:sym typeface="さわらびゴシック"/>
              </a:rPr>
              <a:t>デザインする考え方﻿</a:t>
            </a:r>
          </a:p>
        </p:txBody>
      </p:sp>
      <p:grpSp>
        <p:nvGrpSpPr>
          <p:cNvPr id="16" name="Group 16"/>
          <p:cNvGrpSpPr/>
          <p:nvPr/>
        </p:nvGrpSpPr>
        <p:grpSpPr>
          <a:xfrm>
            <a:off x="10633364" y="2606568"/>
            <a:ext cx="4835792" cy="1145464"/>
            <a:chOff x="0" y="0"/>
            <a:chExt cx="1273624" cy="301686"/>
          </a:xfrm>
        </p:grpSpPr>
        <p:sp>
          <p:nvSpPr>
            <p:cNvPr id="17" name="Freeform 17"/>
            <p:cNvSpPr/>
            <p:nvPr/>
          </p:nvSpPr>
          <p:spPr>
            <a:xfrm>
              <a:off x="0" y="0"/>
              <a:ext cx="1273624" cy="301686"/>
            </a:xfrm>
            <a:custGeom>
              <a:avLst/>
              <a:gdLst/>
              <a:ahLst/>
              <a:cxnLst/>
              <a:rect l="l" t="t" r="r" b="b"/>
              <a:pathLst>
                <a:path w="1273624" h="301686">
                  <a:moveTo>
                    <a:pt x="0" y="0"/>
                  </a:moveTo>
                  <a:lnTo>
                    <a:pt x="1273624" y="0"/>
                  </a:lnTo>
                  <a:lnTo>
                    <a:pt x="1273624" y="301686"/>
                  </a:lnTo>
                  <a:lnTo>
                    <a:pt x="0" y="301686"/>
                  </a:lnTo>
                  <a:close/>
                </a:path>
              </a:pathLst>
            </a:custGeom>
            <a:solidFill>
              <a:srgbClr val="737373">
                <a:alpha val="76863"/>
              </a:srgbClr>
            </a:solidFill>
          </p:spPr>
        </p:sp>
        <p:sp>
          <p:nvSpPr>
            <p:cNvPr id="18" name="TextBox 18"/>
            <p:cNvSpPr txBox="1"/>
            <p:nvPr/>
          </p:nvSpPr>
          <p:spPr>
            <a:xfrm>
              <a:off x="0" y="-47625"/>
              <a:ext cx="1273624" cy="349311"/>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190415" y="2839573"/>
            <a:ext cx="5707768" cy="584202"/>
          </a:xfrm>
          <a:prstGeom prst="rect">
            <a:avLst/>
          </a:prstGeom>
        </p:spPr>
        <p:txBody>
          <a:bodyPr lIns="0" tIns="0" rIns="0" bIns="0" rtlCol="0" anchor="t">
            <a:spAutoFit/>
          </a:bodyPr>
          <a:lstStyle/>
          <a:p>
            <a:pPr algn="ctr">
              <a:lnSpc>
                <a:spcPts val="4549"/>
              </a:lnSpc>
            </a:pPr>
            <a:r>
              <a:rPr lang="en-US" sz="3249" spc="178">
                <a:solidFill>
                  <a:srgbClr val="FFFFFF"/>
                </a:solidFill>
                <a:latin typeface="さわらびゴシック"/>
                <a:ea typeface="さわらびゴシック"/>
                <a:cs typeface="さわらびゴシック"/>
                <a:sym typeface="さわらびゴシック"/>
              </a:rPr>
              <a:t>ノーマライゼーション</a:t>
            </a:r>
          </a:p>
        </p:txBody>
      </p:sp>
      <p:sp>
        <p:nvSpPr>
          <p:cNvPr id="20" name="TextBox 20"/>
          <p:cNvSpPr txBox="1"/>
          <p:nvPr/>
        </p:nvSpPr>
        <p:spPr>
          <a:xfrm>
            <a:off x="10190415" y="3891453"/>
            <a:ext cx="5707768" cy="4994432"/>
          </a:xfrm>
          <a:prstGeom prst="rect">
            <a:avLst/>
          </a:prstGeom>
        </p:spPr>
        <p:txBody>
          <a:bodyPr lIns="0" tIns="0" rIns="0" bIns="0" rtlCol="0" anchor="t">
            <a:spAutoFit/>
          </a:bodyPr>
          <a:lstStyle/>
          <a:p>
            <a:pPr algn="l">
              <a:lnSpc>
                <a:spcPts val="5660"/>
              </a:lnSpc>
            </a:pPr>
            <a:r>
              <a:rPr lang="en-US" sz="3748" spc="206" dirty="0">
                <a:solidFill>
                  <a:srgbClr val="FFFFFF"/>
                </a:solidFill>
                <a:latin typeface="さわらびゴシック"/>
                <a:ea typeface="さわらびゴシック"/>
                <a:cs typeface="さわらびゴシック"/>
                <a:sym typeface="さわらびゴシック"/>
              </a:rPr>
              <a:t>高齢者や障がい者などを排除するのではなく、</a:t>
            </a:r>
          </a:p>
          <a:p>
            <a:pPr algn="l">
              <a:lnSpc>
                <a:spcPts val="5660"/>
              </a:lnSpc>
            </a:pPr>
            <a:r>
              <a:rPr lang="en-US" sz="3748" spc="206" dirty="0">
                <a:solidFill>
                  <a:srgbClr val="FFFFFF"/>
                </a:solidFill>
                <a:latin typeface="さわらびゴシック"/>
                <a:ea typeface="さわらびゴシック"/>
                <a:cs typeface="さわらびゴシック"/>
                <a:sym typeface="さわらびゴシック"/>
              </a:rPr>
              <a:t>健常者と同等に当たり</a:t>
            </a:r>
          </a:p>
          <a:p>
            <a:pPr algn="l">
              <a:lnSpc>
                <a:spcPts val="5660"/>
              </a:lnSpc>
            </a:pPr>
            <a:r>
              <a:rPr lang="en-US" sz="3748" spc="206" dirty="0">
                <a:solidFill>
                  <a:srgbClr val="FFFFFF"/>
                </a:solidFill>
                <a:latin typeface="さわらびゴシック"/>
                <a:ea typeface="さわらびゴシック"/>
                <a:cs typeface="さわらびゴシック"/>
                <a:sym typeface="さわらびゴシック"/>
              </a:rPr>
              <a:t>前に生活できるような</a:t>
            </a:r>
          </a:p>
          <a:p>
            <a:pPr algn="l">
              <a:lnSpc>
                <a:spcPts val="5660"/>
              </a:lnSpc>
            </a:pPr>
            <a:r>
              <a:rPr lang="en-US" sz="3748" spc="206" dirty="0">
                <a:solidFill>
                  <a:srgbClr val="FFFFFF"/>
                </a:solidFill>
                <a:latin typeface="さわらびゴシック"/>
                <a:ea typeface="さわらびゴシック"/>
                <a:cs typeface="さわらびゴシック"/>
                <a:sym typeface="さわらびゴシック"/>
              </a:rPr>
              <a:t>社会こそが、正常</a:t>
            </a:r>
          </a:p>
          <a:p>
            <a:pPr algn="l">
              <a:lnSpc>
                <a:spcPts val="5660"/>
              </a:lnSpc>
            </a:pPr>
            <a:r>
              <a:rPr lang="en-US" sz="3748" spc="206" dirty="0">
                <a:solidFill>
                  <a:srgbClr val="FFFFFF"/>
                </a:solidFill>
                <a:latin typeface="さわらびゴシック"/>
                <a:ea typeface="さわらびゴシック"/>
                <a:cs typeface="さわらびゴシック"/>
                <a:sym typeface="さわらびゴシック"/>
              </a:rPr>
              <a:t>（ノーマル）な社会で</a:t>
            </a:r>
          </a:p>
          <a:p>
            <a:pPr algn="l">
              <a:lnSpc>
                <a:spcPts val="5660"/>
              </a:lnSpc>
            </a:pPr>
            <a:r>
              <a:rPr lang="en-US" sz="3748" spc="206" dirty="0">
                <a:solidFill>
                  <a:srgbClr val="FFFFFF"/>
                </a:solidFill>
                <a:latin typeface="さわらびゴシック"/>
                <a:ea typeface="さわらびゴシック"/>
                <a:cs typeface="さわらびゴシック"/>
                <a:sym typeface="さわらびゴシック"/>
              </a:rPr>
              <a:t>あるという考え方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977590AF-D9E5-4A1E-8F9D-92553B4BD2CC}"/>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sp>
        <p:nvSpPr>
          <p:cNvPr id="3" name="Freeform 3"/>
          <p:cNvSpPr/>
          <p:nvPr/>
        </p:nvSpPr>
        <p:spPr>
          <a:xfrm>
            <a:off x="9450348" y="4067381"/>
            <a:ext cx="8138513" cy="5392592"/>
          </a:xfrm>
          <a:custGeom>
            <a:avLst/>
            <a:gdLst/>
            <a:ahLst/>
            <a:cxnLst/>
            <a:rect l="l" t="t" r="r" b="b"/>
            <a:pathLst>
              <a:path w="8138513" h="5392592">
                <a:moveTo>
                  <a:pt x="0" y="0"/>
                </a:moveTo>
                <a:lnTo>
                  <a:pt x="8138513" y="0"/>
                </a:lnTo>
                <a:lnTo>
                  <a:pt x="8138513" y="5392592"/>
                </a:lnTo>
                <a:lnTo>
                  <a:pt x="0" y="5392592"/>
                </a:lnTo>
                <a:lnTo>
                  <a:pt x="0" y="0"/>
                </a:lnTo>
                <a:close/>
              </a:path>
            </a:pathLst>
          </a:custGeom>
          <a:blipFill>
            <a:blip r:embed="rId4"/>
            <a:stretch>
              <a:fillRect/>
            </a:stretch>
          </a:blipFill>
        </p:spPr>
      </p:sp>
      <p:sp>
        <p:nvSpPr>
          <p:cNvPr id="4" name="Freeform 4"/>
          <p:cNvSpPr/>
          <p:nvPr/>
        </p:nvSpPr>
        <p:spPr>
          <a:xfrm>
            <a:off x="393918" y="4067381"/>
            <a:ext cx="8261943" cy="5392592"/>
          </a:xfrm>
          <a:custGeom>
            <a:avLst/>
            <a:gdLst/>
            <a:ahLst/>
            <a:cxnLst/>
            <a:rect l="l" t="t" r="r" b="b"/>
            <a:pathLst>
              <a:path w="8261943" h="5392592">
                <a:moveTo>
                  <a:pt x="0" y="0"/>
                </a:moveTo>
                <a:lnTo>
                  <a:pt x="8261942" y="0"/>
                </a:lnTo>
                <a:lnTo>
                  <a:pt x="8261942" y="5392592"/>
                </a:lnTo>
                <a:lnTo>
                  <a:pt x="0" y="5392592"/>
                </a:lnTo>
                <a:lnTo>
                  <a:pt x="0" y="0"/>
                </a:lnTo>
                <a:close/>
              </a:path>
            </a:pathLst>
          </a:custGeom>
          <a:blipFill>
            <a:blip r:embed="rId5"/>
            <a:stretch>
              <a:fillRect/>
            </a:stretch>
          </a:blipFill>
        </p:spPr>
      </p:sp>
      <p:sp>
        <p:nvSpPr>
          <p:cNvPr id="5" name="TextBox 5"/>
          <p:cNvSpPr txBox="1"/>
          <p:nvPr/>
        </p:nvSpPr>
        <p:spPr>
          <a:xfrm>
            <a:off x="2590800" y="-70764"/>
            <a:ext cx="3597013" cy="1616725"/>
          </a:xfrm>
          <a:prstGeom prst="rect">
            <a:avLst/>
          </a:prstGeom>
        </p:spPr>
        <p:txBody>
          <a:bodyPr lIns="0" tIns="0" rIns="0" bIns="0" rtlCol="0" anchor="t">
            <a:spAutoFit/>
          </a:bodyPr>
          <a:lstStyle/>
          <a:p>
            <a:pPr algn="ctr">
              <a:lnSpc>
                <a:spcPts val="13998"/>
              </a:lnSpc>
            </a:pPr>
            <a:r>
              <a:rPr lang="en-US" sz="9998" b="1" spc="1009" dirty="0">
                <a:latin typeface="セザンヌ Bold"/>
                <a:ea typeface="セザンヌ Bold"/>
                <a:cs typeface="セザンヌ Bold"/>
                <a:sym typeface="セザンヌ Bold"/>
              </a:rPr>
              <a:t>03.</a:t>
            </a:r>
          </a:p>
        </p:txBody>
      </p:sp>
      <p:sp>
        <p:nvSpPr>
          <p:cNvPr id="6" name="TextBox 6"/>
          <p:cNvSpPr txBox="1"/>
          <p:nvPr/>
        </p:nvSpPr>
        <p:spPr>
          <a:xfrm>
            <a:off x="3750936" y="325532"/>
            <a:ext cx="13508364" cy="1292863"/>
          </a:xfrm>
          <a:prstGeom prst="rect">
            <a:avLst/>
          </a:prstGeom>
        </p:spPr>
        <p:txBody>
          <a:bodyPr lIns="0" tIns="0" rIns="0" bIns="0" rtlCol="0" anchor="t">
            <a:spAutoFit/>
          </a:bodyPr>
          <a:lstStyle/>
          <a:p>
            <a:pPr algn="ctr">
              <a:lnSpc>
                <a:spcPts val="6789"/>
              </a:lnSpc>
            </a:pPr>
            <a:r>
              <a:rPr lang="en-US" sz="4849" b="1" spc="63">
                <a:solidFill>
                  <a:srgbClr val="737373"/>
                </a:solidFill>
                <a:latin typeface="セザンヌ Bold"/>
                <a:ea typeface="セザンヌ Bold"/>
                <a:cs typeface="セザンヌ Bold"/>
                <a:sym typeface="セザンヌ Bold"/>
              </a:rPr>
              <a:t>高齢者・障害者とインターネット</a:t>
            </a:r>
          </a:p>
        </p:txBody>
      </p:sp>
      <p:sp>
        <p:nvSpPr>
          <p:cNvPr id="7" name="TextBox 7"/>
          <p:cNvSpPr txBox="1"/>
          <p:nvPr/>
        </p:nvSpPr>
        <p:spPr>
          <a:xfrm>
            <a:off x="5100430" y="1832566"/>
            <a:ext cx="8087140" cy="762958"/>
          </a:xfrm>
          <a:prstGeom prst="rect">
            <a:avLst/>
          </a:prstGeom>
        </p:spPr>
        <p:txBody>
          <a:bodyPr lIns="0" tIns="0" rIns="0" bIns="0" rtlCol="0" anchor="t">
            <a:spAutoFit/>
          </a:bodyPr>
          <a:lstStyle/>
          <a:p>
            <a:pPr algn="l">
              <a:lnSpc>
                <a:spcPts val="5947"/>
              </a:lnSpc>
            </a:pPr>
            <a:r>
              <a:rPr lang="en-US" sz="4248" spc="233">
                <a:solidFill>
                  <a:srgbClr val="737373"/>
                </a:solidFill>
                <a:latin typeface="さわらびゴシック"/>
                <a:ea typeface="さわらびゴシック"/>
                <a:cs typeface="さわらびゴシック"/>
                <a:sym typeface="さわらびゴシック"/>
              </a:rPr>
              <a:t>高齢者のインターネット利用率</a:t>
            </a:r>
          </a:p>
        </p:txBody>
      </p:sp>
      <p:sp>
        <p:nvSpPr>
          <p:cNvPr id="8" name="TextBox 8"/>
          <p:cNvSpPr txBox="1"/>
          <p:nvPr/>
        </p:nvSpPr>
        <p:spPr>
          <a:xfrm>
            <a:off x="0" y="9679048"/>
            <a:ext cx="18288000" cy="363882"/>
          </a:xfrm>
          <a:prstGeom prst="rect">
            <a:avLst/>
          </a:prstGeom>
        </p:spPr>
        <p:txBody>
          <a:bodyPr wrap="square" lIns="0" tIns="0" rIns="0" bIns="0" rtlCol="0" anchor="t">
            <a:spAutoFit/>
          </a:bodyPr>
          <a:lstStyle/>
          <a:p>
            <a:pPr algn="ctr">
              <a:lnSpc>
                <a:spcPts val="2990"/>
              </a:lnSpc>
              <a:spcBef>
                <a:spcPct val="0"/>
              </a:spcBef>
            </a:pPr>
            <a:r>
              <a:rPr lang="ja-JP" altLang="en-US" sz="2135" dirty="0">
                <a:solidFill>
                  <a:srgbClr val="000000"/>
                </a:solidFill>
                <a:latin typeface="Rounded M+"/>
                <a:ea typeface="Rounded M+"/>
                <a:cs typeface="Rounded M+"/>
                <a:sym typeface="Rounded M+"/>
              </a:rPr>
              <a:t>高齢者のインターネット利用率／情報バリアフリーのための情報提供サイト／</a:t>
            </a:r>
            <a:r>
              <a:rPr lang="en-US" sz="2135" dirty="0">
                <a:solidFill>
                  <a:srgbClr val="000000"/>
                </a:solidFill>
                <a:latin typeface="Rounded M+"/>
                <a:ea typeface="Rounded M+"/>
                <a:cs typeface="Rounded M+"/>
                <a:sym typeface="Rounded M+"/>
                <a:hlinkClick r:id="rId6"/>
              </a:rPr>
              <a:t>https://barrierfree.nict.go.jp/relate/statistics/elder_net.html</a:t>
            </a:r>
            <a:endParaRPr lang="en-US" sz="2135" dirty="0">
              <a:solidFill>
                <a:srgbClr val="000000"/>
              </a:solidFill>
              <a:latin typeface="Rounded M+"/>
              <a:ea typeface="Rounded M+"/>
              <a:cs typeface="Rounded M+"/>
              <a:sym typeface="Rounded M+"/>
            </a:endParaRPr>
          </a:p>
        </p:txBody>
      </p:sp>
      <p:sp>
        <p:nvSpPr>
          <p:cNvPr id="9" name="TextBox 9"/>
          <p:cNvSpPr txBox="1"/>
          <p:nvPr/>
        </p:nvSpPr>
        <p:spPr>
          <a:xfrm>
            <a:off x="2706566" y="2707545"/>
            <a:ext cx="3636646" cy="1076364"/>
          </a:xfrm>
          <a:prstGeom prst="rect">
            <a:avLst/>
          </a:prstGeom>
        </p:spPr>
        <p:txBody>
          <a:bodyPr lIns="0" tIns="0" rIns="0" bIns="0" rtlCol="0" anchor="t">
            <a:spAutoFit/>
          </a:bodyPr>
          <a:lstStyle/>
          <a:p>
            <a:pPr algn="ctr">
              <a:lnSpc>
                <a:spcPts val="8397"/>
              </a:lnSpc>
              <a:spcBef>
                <a:spcPct val="0"/>
              </a:spcBef>
            </a:pPr>
            <a:r>
              <a:rPr lang="en-US" sz="5998">
                <a:solidFill>
                  <a:srgbClr val="737373"/>
                </a:solidFill>
                <a:latin typeface="さわらびゴシック"/>
                <a:ea typeface="さわらびゴシック"/>
                <a:cs typeface="さわらびゴシック"/>
                <a:sym typeface="さわらびゴシック"/>
              </a:rPr>
              <a:t>2013年</a:t>
            </a:r>
          </a:p>
        </p:txBody>
      </p:sp>
      <p:sp>
        <p:nvSpPr>
          <p:cNvPr id="10" name="TextBox 10"/>
          <p:cNvSpPr txBox="1"/>
          <p:nvPr/>
        </p:nvSpPr>
        <p:spPr>
          <a:xfrm>
            <a:off x="11369247" y="2707545"/>
            <a:ext cx="3636646" cy="1076364"/>
          </a:xfrm>
          <a:prstGeom prst="rect">
            <a:avLst/>
          </a:prstGeom>
        </p:spPr>
        <p:txBody>
          <a:bodyPr lIns="0" tIns="0" rIns="0" bIns="0" rtlCol="0" anchor="t">
            <a:spAutoFit/>
          </a:bodyPr>
          <a:lstStyle/>
          <a:p>
            <a:pPr algn="ctr">
              <a:lnSpc>
                <a:spcPts val="8397"/>
              </a:lnSpc>
              <a:spcBef>
                <a:spcPct val="0"/>
              </a:spcBef>
            </a:pPr>
            <a:r>
              <a:rPr lang="en-US" sz="5998">
                <a:solidFill>
                  <a:srgbClr val="737373"/>
                </a:solidFill>
                <a:latin typeface="さわらびゴシック"/>
                <a:ea typeface="さわらびゴシック"/>
                <a:cs typeface="さわらびゴシック"/>
                <a:sym typeface="さわらびゴシック"/>
              </a:rPr>
              <a:t>2023年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4382438C-034C-486A-8A4F-B0287C040702}"/>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sp>
        <p:nvSpPr>
          <p:cNvPr id="3" name="Freeform 3"/>
          <p:cNvSpPr/>
          <p:nvPr/>
        </p:nvSpPr>
        <p:spPr>
          <a:xfrm>
            <a:off x="2971802" y="2024243"/>
            <a:ext cx="11853177" cy="6238514"/>
          </a:xfrm>
          <a:custGeom>
            <a:avLst/>
            <a:gdLst/>
            <a:ahLst/>
            <a:cxnLst/>
            <a:rect l="l" t="t" r="r" b="b"/>
            <a:pathLst>
              <a:path w="11853177" h="6238514">
                <a:moveTo>
                  <a:pt x="0" y="0"/>
                </a:moveTo>
                <a:lnTo>
                  <a:pt x="11853177" y="0"/>
                </a:lnTo>
                <a:lnTo>
                  <a:pt x="11853177" y="6238514"/>
                </a:lnTo>
                <a:lnTo>
                  <a:pt x="0" y="6238514"/>
                </a:lnTo>
                <a:lnTo>
                  <a:pt x="0" y="0"/>
                </a:lnTo>
                <a:close/>
              </a:path>
            </a:pathLst>
          </a:custGeom>
          <a:blipFill>
            <a:blip r:embed="rId4"/>
            <a:stretch>
              <a:fillRect/>
            </a:stretch>
          </a:blipFill>
        </p:spPr>
      </p:sp>
      <p:sp>
        <p:nvSpPr>
          <p:cNvPr id="4" name="TextBox 4"/>
          <p:cNvSpPr txBox="1"/>
          <p:nvPr/>
        </p:nvSpPr>
        <p:spPr>
          <a:xfrm>
            <a:off x="4535765" y="885825"/>
            <a:ext cx="9216470" cy="868680"/>
          </a:xfrm>
          <a:prstGeom prst="rect">
            <a:avLst/>
          </a:prstGeom>
        </p:spPr>
        <p:txBody>
          <a:bodyPr lIns="0" tIns="0" rIns="0" bIns="0" rtlCol="0" anchor="t">
            <a:spAutoFit/>
          </a:bodyPr>
          <a:lstStyle/>
          <a:p>
            <a:pPr algn="ctr">
              <a:lnSpc>
                <a:spcPts val="6719"/>
              </a:lnSpc>
            </a:pPr>
            <a:r>
              <a:rPr lang="en-US" sz="4800" spc="264">
                <a:solidFill>
                  <a:srgbClr val="737373"/>
                </a:solidFill>
                <a:latin typeface="さわらびゴシック"/>
                <a:ea typeface="さわらびゴシック"/>
                <a:cs typeface="さわらびゴシック"/>
                <a:sym typeface="さわらびゴシック"/>
              </a:rPr>
              <a:t>障害者のインターネット利用率</a:t>
            </a:r>
          </a:p>
        </p:txBody>
      </p:sp>
      <p:sp>
        <p:nvSpPr>
          <p:cNvPr id="5" name="TextBox 5"/>
          <p:cNvSpPr txBox="1"/>
          <p:nvPr/>
        </p:nvSpPr>
        <p:spPr>
          <a:xfrm>
            <a:off x="381000" y="8764349"/>
            <a:ext cx="18288000" cy="459869"/>
          </a:xfrm>
          <a:prstGeom prst="rect">
            <a:avLst/>
          </a:prstGeom>
        </p:spPr>
        <p:txBody>
          <a:bodyPr wrap="square" lIns="0" tIns="0" rIns="0" bIns="0" rtlCol="0" anchor="t">
            <a:spAutoFit/>
          </a:bodyPr>
          <a:lstStyle/>
          <a:p>
            <a:pPr algn="l">
              <a:lnSpc>
                <a:spcPts val="4051"/>
              </a:lnSpc>
            </a:pPr>
            <a:r>
              <a:rPr lang="ja-JP" altLang="en-US" sz="2000" dirty="0">
                <a:solidFill>
                  <a:srgbClr val="000000"/>
                </a:solidFill>
                <a:latin typeface="Rounded M+"/>
                <a:ea typeface="Rounded M+"/>
                <a:cs typeface="Rounded M+"/>
                <a:sym typeface="Rounded M+"/>
              </a:rPr>
              <a:t>障害者のインターネット利用率／情報バリアフリーのための情報提供サイト／ </a:t>
            </a:r>
            <a:r>
              <a:rPr lang="en-US" sz="2000" spc="159" dirty="0">
                <a:solidFill>
                  <a:srgbClr val="737373"/>
                </a:solidFill>
                <a:latin typeface="さわらびゴシック"/>
                <a:ea typeface="さわらびゴシック"/>
                <a:cs typeface="さわらびゴシック"/>
                <a:sym typeface="さわらびゴシック"/>
                <a:hlinkClick r:id="rId5"/>
              </a:rPr>
              <a:t>https://barrierfree.nict.go.jp/relate/statistics/hc_internet.html</a:t>
            </a:r>
            <a:endParaRPr lang="en-US" sz="2000" spc="159" dirty="0">
              <a:solidFill>
                <a:srgbClr val="737373"/>
              </a:solidFill>
              <a:latin typeface="さわらびゴシック"/>
              <a:ea typeface="さわらびゴシック"/>
              <a:cs typeface="さわらびゴシック"/>
              <a:sym typeface="さわらびゴシック"/>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F11E9FC2-FDF9-42B7-8B3B-4B5177C85E99}"/>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sp>
        <p:nvSpPr>
          <p:cNvPr id="3" name="TextBox 3"/>
          <p:cNvSpPr txBox="1"/>
          <p:nvPr/>
        </p:nvSpPr>
        <p:spPr>
          <a:xfrm>
            <a:off x="1219200" y="342900"/>
            <a:ext cx="3597013" cy="1616725"/>
          </a:xfrm>
          <a:prstGeom prst="rect">
            <a:avLst/>
          </a:prstGeom>
        </p:spPr>
        <p:txBody>
          <a:bodyPr lIns="0" tIns="0" rIns="0" bIns="0" rtlCol="0" anchor="t">
            <a:spAutoFit/>
          </a:bodyPr>
          <a:lstStyle/>
          <a:p>
            <a:pPr algn="ctr">
              <a:lnSpc>
                <a:spcPts val="13998"/>
              </a:lnSpc>
            </a:pPr>
            <a:r>
              <a:rPr lang="en-US" sz="9998" b="1" spc="1009" dirty="0">
                <a:latin typeface="セザンヌ Bold"/>
                <a:ea typeface="セザンヌ Bold"/>
                <a:cs typeface="セザンヌ Bold"/>
                <a:sym typeface="セザンヌ Bold"/>
              </a:rPr>
              <a:t>04.</a:t>
            </a:r>
          </a:p>
        </p:txBody>
      </p:sp>
      <p:sp>
        <p:nvSpPr>
          <p:cNvPr id="4" name="TextBox 4"/>
          <p:cNvSpPr txBox="1"/>
          <p:nvPr/>
        </p:nvSpPr>
        <p:spPr>
          <a:xfrm>
            <a:off x="4303665" y="709031"/>
            <a:ext cx="13508364" cy="901529"/>
          </a:xfrm>
          <a:prstGeom prst="rect">
            <a:avLst/>
          </a:prstGeom>
        </p:spPr>
        <p:txBody>
          <a:bodyPr lIns="0" tIns="0" rIns="0" bIns="0" rtlCol="0" anchor="t">
            <a:spAutoFit/>
          </a:bodyPr>
          <a:lstStyle/>
          <a:p>
            <a:pPr algn="l">
              <a:lnSpc>
                <a:spcPts val="7840"/>
              </a:lnSpc>
            </a:pPr>
            <a:r>
              <a:rPr lang="ja-JP" altLang="en-US" sz="5600" b="1" spc="72" dirty="0">
                <a:solidFill>
                  <a:srgbClr val="737373"/>
                </a:solidFill>
                <a:latin typeface="セザンヌ Bold"/>
                <a:ea typeface="セザンヌ Bold"/>
                <a:cs typeface="セザンヌ Bold"/>
                <a:sym typeface="セザンヌ Bold"/>
              </a:rPr>
              <a:t>情報バリアフリー</a:t>
            </a:r>
          </a:p>
        </p:txBody>
      </p:sp>
      <p:sp>
        <p:nvSpPr>
          <p:cNvPr id="5" name="TextBox 5"/>
          <p:cNvSpPr txBox="1"/>
          <p:nvPr/>
        </p:nvSpPr>
        <p:spPr>
          <a:xfrm>
            <a:off x="12772258" y="7312665"/>
            <a:ext cx="5052686" cy="887730"/>
          </a:xfrm>
          <a:prstGeom prst="rect">
            <a:avLst/>
          </a:prstGeom>
        </p:spPr>
        <p:txBody>
          <a:bodyPr lIns="0" tIns="0" rIns="0" bIns="0" rtlCol="0" anchor="t">
            <a:spAutoFit/>
          </a:bodyPr>
          <a:lstStyle/>
          <a:p>
            <a:pPr algn="ctr">
              <a:lnSpc>
                <a:spcPts val="4620"/>
              </a:lnSpc>
            </a:pPr>
            <a:r>
              <a:rPr lang="en-US" sz="3300" b="1" spc="42">
                <a:solidFill>
                  <a:srgbClr val="FFFFFF"/>
                </a:solidFill>
                <a:latin typeface="セザンヌ Bold"/>
                <a:ea typeface="セザンヌ Bold"/>
                <a:cs typeface="セザンヌ Bold"/>
                <a:sym typeface="セザンヌ Bold"/>
              </a:rPr>
              <a:t>フィードバックと改善</a:t>
            </a:r>
          </a:p>
        </p:txBody>
      </p:sp>
      <p:sp>
        <p:nvSpPr>
          <p:cNvPr id="6" name="TextBox 6"/>
          <p:cNvSpPr txBox="1"/>
          <p:nvPr/>
        </p:nvSpPr>
        <p:spPr>
          <a:xfrm>
            <a:off x="1109800" y="2495015"/>
            <a:ext cx="16478321" cy="5955030"/>
          </a:xfrm>
          <a:prstGeom prst="rect">
            <a:avLst/>
          </a:prstGeom>
        </p:spPr>
        <p:txBody>
          <a:bodyPr lIns="0" tIns="0" rIns="0" bIns="0" rtlCol="0" anchor="t">
            <a:spAutoFit/>
          </a:bodyPr>
          <a:lstStyle/>
          <a:p>
            <a:pPr algn="l">
              <a:lnSpc>
                <a:spcPts val="6719"/>
              </a:lnSpc>
            </a:pPr>
            <a:r>
              <a:rPr lang="en-US" sz="4800" spc="264" dirty="0">
                <a:solidFill>
                  <a:srgbClr val="737373"/>
                </a:solidFill>
                <a:latin typeface="さわらびゴシック"/>
                <a:ea typeface="さわらびゴシック"/>
                <a:cs typeface="さわらびゴシック"/>
                <a:sym typeface="さわらびゴシック"/>
              </a:rPr>
              <a:t>・</a:t>
            </a:r>
            <a:r>
              <a:rPr lang="ja-JP" altLang="en-US" sz="4800" spc="264" dirty="0">
                <a:solidFill>
                  <a:srgbClr val="737373"/>
                </a:solidFill>
                <a:latin typeface="さわらびゴシック"/>
                <a:ea typeface="さわらびゴシック"/>
                <a:cs typeface="さわらびゴシック"/>
                <a:sym typeface="さわらびゴシック"/>
              </a:rPr>
              <a:t>身体障害を含むすべての人が情報通信を円滑に</a:t>
            </a:r>
            <a:endParaRPr lang="en-US" altLang="ja-JP" sz="4800" spc="264" dirty="0">
              <a:solidFill>
                <a:srgbClr val="737373"/>
              </a:solidFill>
              <a:latin typeface="さわらびゴシック"/>
              <a:ea typeface="さわらびゴシック"/>
              <a:cs typeface="さわらびゴシック"/>
              <a:sym typeface="さわらびゴシック"/>
            </a:endParaRPr>
          </a:p>
          <a:p>
            <a:pPr algn="l">
              <a:lnSpc>
                <a:spcPts val="6719"/>
              </a:lnSpc>
            </a:pPr>
            <a:r>
              <a:rPr lang="ja-JP" altLang="en-US" sz="4800" spc="264" dirty="0">
                <a:solidFill>
                  <a:srgbClr val="737373"/>
                </a:solidFill>
                <a:latin typeface="さわらびゴシック"/>
                <a:ea typeface="さわらびゴシック"/>
                <a:cs typeface="さわらびゴシック"/>
                <a:sym typeface="さわらびゴシック"/>
              </a:rPr>
              <a:t>　利用できるよう、情報へのアクセスや利用を支障なく</a:t>
            </a:r>
            <a:endParaRPr lang="en-US" altLang="ja-JP" sz="4800" spc="264" dirty="0">
              <a:solidFill>
                <a:srgbClr val="737373"/>
              </a:solidFill>
              <a:latin typeface="さわらびゴシック"/>
              <a:ea typeface="さわらびゴシック"/>
              <a:cs typeface="さわらびゴシック"/>
              <a:sym typeface="さわらびゴシック"/>
            </a:endParaRPr>
          </a:p>
          <a:p>
            <a:pPr algn="l">
              <a:lnSpc>
                <a:spcPts val="6719"/>
              </a:lnSpc>
            </a:pPr>
            <a:r>
              <a:rPr lang="ja-JP" altLang="en-US" sz="4800" spc="264" dirty="0">
                <a:solidFill>
                  <a:srgbClr val="737373"/>
                </a:solidFill>
                <a:latin typeface="さわらびゴシック"/>
                <a:ea typeface="さわらびゴシック"/>
                <a:cs typeface="さわらびゴシック"/>
                <a:sym typeface="さわらびゴシック"/>
              </a:rPr>
              <a:t>　行うための取り組み</a:t>
            </a:r>
            <a:endParaRPr lang="en-US" altLang="ja-JP" sz="4800" spc="264" dirty="0">
              <a:solidFill>
                <a:srgbClr val="737373"/>
              </a:solidFill>
              <a:latin typeface="さわらびゴシック"/>
              <a:ea typeface="さわらびゴシック"/>
              <a:cs typeface="さわらびゴシック"/>
              <a:sym typeface="さわらびゴシック"/>
            </a:endParaRPr>
          </a:p>
          <a:p>
            <a:pPr algn="l">
              <a:lnSpc>
                <a:spcPts val="6719"/>
              </a:lnSpc>
            </a:pPr>
            <a:r>
              <a:rPr lang="en-US" sz="4800" spc="264" dirty="0">
                <a:solidFill>
                  <a:srgbClr val="737373"/>
                </a:solidFill>
                <a:latin typeface="さわらびゴシック"/>
                <a:ea typeface="さわらびゴシック"/>
                <a:cs typeface="さわらびゴシック"/>
                <a:sym typeface="さわらびゴシック"/>
              </a:rPr>
              <a:t>・誰もがインターネットを平等に利用できる環境を</a:t>
            </a:r>
          </a:p>
          <a:p>
            <a:pPr algn="l">
              <a:lnSpc>
                <a:spcPts val="6719"/>
              </a:lnSpc>
            </a:pPr>
            <a:r>
              <a:rPr lang="en-US" sz="4800" spc="264" dirty="0">
                <a:solidFill>
                  <a:srgbClr val="737373"/>
                </a:solidFill>
                <a:latin typeface="さわらびゴシック"/>
                <a:ea typeface="さわらびゴシック"/>
                <a:cs typeface="さわらびゴシック"/>
                <a:sym typeface="さわらびゴシック"/>
              </a:rPr>
              <a:t>　整備することで、情報格差を解消し、より多くの人が</a:t>
            </a:r>
          </a:p>
          <a:p>
            <a:pPr algn="l">
              <a:lnSpc>
                <a:spcPts val="6719"/>
              </a:lnSpc>
            </a:pPr>
            <a:r>
              <a:rPr lang="en-US" sz="4800" spc="264" dirty="0">
                <a:solidFill>
                  <a:srgbClr val="737373"/>
                </a:solidFill>
                <a:latin typeface="さわらびゴシック"/>
                <a:ea typeface="さわらびゴシック"/>
                <a:cs typeface="さわらびゴシック"/>
                <a:sym typeface="さわらびゴシック"/>
              </a:rPr>
              <a:t>　インターネットの恩恵を受けられるようにすることを</a:t>
            </a:r>
          </a:p>
          <a:p>
            <a:pPr algn="l">
              <a:lnSpc>
                <a:spcPts val="6719"/>
              </a:lnSpc>
            </a:pPr>
            <a:r>
              <a:rPr lang="en-US" sz="4800" spc="264" dirty="0">
                <a:solidFill>
                  <a:srgbClr val="737373"/>
                </a:solidFill>
                <a:latin typeface="さわらびゴシック"/>
                <a:ea typeface="さわらびゴシック"/>
                <a:cs typeface="さわらびゴシック"/>
                <a:sym typeface="さわらびゴシック"/>
              </a:rPr>
              <a:t>　目指す</a:t>
            </a:r>
          </a:p>
        </p:txBody>
      </p:sp>
      <p:grpSp>
        <p:nvGrpSpPr>
          <p:cNvPr id="8" name="Group 7">
            <a:extLst>
              <a:ext uri="{FF2B5EF4-FFF2-40B4-BE49-F238E27FC236}">
                <a16:creationId xmlns:a16="http://schemas.microsoft.com/office/drawing/2014/main" id="{3675B7E9-2677-4FC8-9C3F-0CCCED88D269}"/>
              </a:ext>
            </a:extLst>
          </p:cNvPr>
          <p:cNvGrpSpPr/>
          <p:nvPr/>
        </p:nvGrpSpPr>
        <p:grpSpPr>
          <a:xfrm>
            <a:off x="512132" y="2086605"/>
            <a:ext cx="17336059" cy="7606438"/>
            <a:chOff x="-194770" y="-241172"/>
            <a:chExt cx="3770021" cy="1664535"/>
          </a:xfrm>
        </p:grpSpPr>
        <p:sp>
          <p:nvSpPr>
            <p:cNvPr id="9" name="Freeform 8">
              <a:extLst>
                <a:ext uri="{FF2B5EF4-FFF2-40B4-BE49-F238E27FC236}">
                  <a16:creationId xmlns:a16="http://schemas.microsoft.com/office/drawing/2014/main" id="{1ADEC079-0F7D-42FA-8E36-71B715AA900A}"/>
                </a:ext>
              </a:extLst>
            </p:cNvPr>
            <p:cNvSpPr/>
            <p:nvPr/>
          </p:nvSpPr>
          <p:spPr>
            <a:xfrm>
              <a:off x="-194770" y="-241172"/>
              <a:ext cx="3770021" cy="1526752"/>
            </a:xfrm>
            <a:custGeom>
              <a:avLst/>
              <a:gdLst/>
              <a:ahLst/>
              <a:cxnLst/>
              <a:rect l="l" t="t" r="r" b="b"/>
              <a:pathLst>
                <a:path w="3575251" h="1423364">
                  <a:moveTo>
                    <a:pt x="0" y="0"/>
                  </a:moveTo>
                  <a:lnTo>
                    <a:pt x="3575251" y="0"/>
                  </a:lnTo>
                  <a:lnTo>
                    <a:pt x="3575251" y="1423364"/>
                  </a:lnTo>
                  <a:lnTo>
                    <a:pt x="0" y="1423364"/>
                  </a:lnTo>
                  <a:close/>
                </a:path>
              </a:pathLst>
            </a:custGeom>
            <a:solidFill>
              <a:srgbClr val="000000">
                <a:alpha val="0"/>
              </a:srgbClr>
            </a:solidFill>
            <a:ln w="190500" cap="sq">
              <a:solidFill>
                <a:srgbClr val="92BAC2">
                  <a:alpha val="74902"/>
                </a:srgbClr>
              </a:solidFill>
              <a:prstDash val="solid"/>
              <a:miter/>
            </a:ln>
          </p:spPr>
          <p:txBody>
            <a:bodyPr/>
            <a:lstStyle/>
            <a:p>
              <a:endParaRPr lang="ja-JP" altLang="en-US" dirty="0"/>
            </a:p>
          </p:txBody>
        </p:sp>
        <p:sp>
          <p:nvSpPr>
            <p:cNvPr id="10" name="TextBox 9">
              <a:extLst>
                <a:ext uri="{FF2B5EF4-FFF2-40B4-BE49-F238E27FC236}">
                  <a16:creationId xmlns:a16="http://schemas.microsoft.com/office/drawing/2014/main" id="{D562FDD8-D936-43F3-BB11-F05CFB95A8F0}"/>
                </a:ext>
              </a:extLst>
            </p:cNvPr>
            <p:cNvSpPr txBox="1"/>
            <p:nvPr/>
          </p:nvSpPr>
          <p:spPr>
            <a:xfrm>
              <a:off x="0" y="-47625"/>
              <a:ext cx="3575251" cy="1470988"/>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848C6A40-6811-4E3C-A3E0-6F02158EC4AB}"/>
              </a:ext>
            </a:extLst>
          </p:cNvPr>
          <p:cNvSpPr/>
          <p:nvPr/>
        </p:nvSpPr>
        <p:spPr>
          <a:xfrm>
            <a:off x="0" y="1"/>
            <a:ext cx="18288000" cy="10287000"/>
          </a:xfrm>
          <a:custGeom>
            <a:avLst/>
            <a:gdLst/>
            <a:ahLst/>
            <a:cxnLst/>
            <a:rect l="l" t="t" r="r" b="b"/>
            <a:pathLst>
              <a:path w="20028323" h="20028323">
                <a:moveTo>
                  <a:pt x="0" y="0"/>
                </a:moveTo>
                <a:lnTo>
                  <a:pt x="20028324" y="0"/>
                </a:lnTo>
                <a:lnTo>
                  <a:pt x="20028324" y="20028324"/>
                </a:lnTo>
                <a:lnTo>
                  <a:pt x="0" y="20028324"/>
                </a:lnTo>
                <a:lnTo>
                  <a:pt x="0" y="0"/>
                </a:lnTo>
                <a:close/>
              </a:path>
            </a:pathLst>
          </a:custGeom>
          <a:blipFill>
            <a:blip r:embed="rId2">
              <a:alphaModFix amt="40000"/>
              <a:extLst>
                <a:ext uri="{96DAC541-7B7A-43D3-8B79-37D633B846F1}">
                  <asvg:svgBlip xmlns:asvg="http://schemas.microsoft.com/office/drawing/2016/SVG/main" r:embed="rId3"/>
                </a:ext>
              </a:extLst>
            </a:blip>
            <a:stretch>
              <a:fillRect l="-1376" t="-7348" r="-8140" b="-87347"/>
            </a:stretch>
          </a:blipFill>
        </p:spPr>
      </p:sp>
      <p:sp>
        <p:nvSpPr>
          <p:cNvPr id="3" name="TextBox 3"/>
          <p:cNvSpPr txBox="1"/>
          <p:nvPr/>
        </p:nvSpPr>
        <p:spPr>
          <a:xfrm>
            <a:off x="12772258" y="7312665"/>
            <a:ext cx="5052686" cy="887730"/>
          </a:xfrm>
          <a:prstGeom prst="rect">
            <a:avLst/>
          </a:prstGeom>
        </p:spPr>
        <p:txBody>
          <a:bodyPr lIns="0" tIns="0" rIns="0" bIns="0" rtlCol="0" anchor="t">
            <a:spAutoFit/>
          </a:bodyPr>
          <a:lstStyle/>
          <a:p>
            <a:pPr algn="ctr">
              <a:lnSpc>
                <a:spcPts val="4620"/>
              </a:lnSpc>
            </a:pPr>
            <a:r>
              <a:rPr lang="en-US" sz="3300" b="1" spc="42">
                <a:solidFill>
                  <a:srgbClr val="FFFFFF"/>
                </a:solidFill>
                <a:latin typeface="セザンヌ Bold"/>
                <a:ea typeface="セザンヌ Bold"/>
                <a:cs typeface="セザンヌ Bold"/>
                <a:sym typeface="セザンヌ Bold"/>
              </a:rPr>
              <a:t>フィードバックと改善</a:t>
            </a:r>
          </a:p>
        </p:txBody>
      </p:sp>
      <p:sp>
        <p:nvSpPr>
          <p:cNvPr id="4" name="TextBox 4"/>
          <p:cNvSpPr txBox="1"/>
          <p:nvPr/>
        </p:nvSpPr>
        <p:spPr>
          <a:xfrm>
            <a:off x="1028700" y="2138045"/>
            <a:ext cx="16478321" cy="7120255"/>
          </a:xfrm>
          <a:prstGeom prst="rect">
            <a:avLst/>
          </a:prstGeom>
        </p:spPr>
        <p:txBody>
          <a:bodyPr lIns="0" tIns="0" rIns="0" bIns="0" rtlCol="0" anchor="t">
            <a:spAutoFit/>
          </a:bodyPr>
          <a:lstStyle/>
          <a:p>
            <a:pPr algn="l">
              <a:lnSpc>
                <a:spcPts val="6999"/>
              </a:lnSpc>
            </a:pPr>
            <a:r>
              <a:rPr lang="en-US" sz="4999" spc="274" dirty="0">
                <a:solidFill>
                  <a:srgbClr val="737373"/>
                </a:solidFill>
                <a:latin typeface="さわらびゴシック"/>
                <a:ea typeface="さわらびゴシック"/>
                <a:cs typeface="さわらびゴシック"/>
                <a:sym typeface="さわらびゴシック"/>
              </a:rPr>
              <a:t>視覚障害者向け</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点字ブロックや点字付きの案内看板</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音声案内システム</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拡大表示や音声による読上げ機能が搭載されたウェブサイトやアプリ﻿﻿</a:t>
            </a:r>
          </a:p>
          <a:p>
            <a:pPr algn="l">
              <a:lnSpc>
                <a:spcPts val="6719"/>
              </a:lnSpc>
            </a:pPr>
            <a:endParaRPr lang="en-US" sz="3600" spc="197" dirty="0">
              <a:solidFill>
                <a:srgbClr val="737373"/>
              </a:solidFill>
              <a:latin typeface="さわらびゴシック"/>
              <a:ea typeface="さわらびゴシック"/>
              <a:cs typeface="さわらびゴシック"/>
              <a:sym typeface="さわらびゴシック"/>
            </a:endParaRPr>
          </a:p>
          <a:p>
            <a:pPr algn="l">
              <a:lnSpc>
                <a:spcPts val="6999"/>
              </a:lnSpc>
            </a:pPr>
            <a:r>
              <a:rPr lang="en-US" sz="4999" spc="274" dirty="0">
                <a:solidFill>
                  <a:srgbClr val="737373"/>
                </a:solidFill>
                <a:latin typeface="さわらびゴシック"/>
                <a:ea typeface="さわらびゴシック"/>
                <a:cs typeface="さわらびゴシック"/>
                <a:sym typeface="さわらびゴシック"/>
              </a:rPr>
              <a:t>聴覚障害者向け</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手話通訳</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字幕付きの映像</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文字表示機能付きの公共交通機関の案内</a:t>
            </a:r>
          </a:p>
          <a:p>
            <a:pPr marL="777240" lvl="1" indent="-388620" algn="l">
              <a:lnSpc>
                <a:spcPts val="5040"/>
              </a:lnSpc>
              <a:buFont typeface="Arial"/>
              <a:buChar char="•"/>
            </a:pPr>
            <a:r>
              <a:rPr lang="en-US" sz="3600" spc="197" dirty="0">
                <a:solidFill>
                  <a:srgbClr val="737373"/>
                </a:solidFill>
                <a:latin typeface="さわらびゴシック"/>
                <a:ea typeface="さわらびゴシック"/>
                <a:cs typeface="さわらびゴシック"/>
                <a:sym typeface="さわらびゴシック"/>
              </a:rPr>
              <a:t>状況に応じて手話や筆談でコミュニケーションを図る﻿</a:t>
            </a:r>
          </a:p>
        </p:txBody>
      </p:sp>
      <p:sp>
        <p:nvSpPr>
          <p:cNvPr id="5" name="TextBox 5"/>
          <p:cNvSpPr txBox="1"/>
          <p:nvPr/>
        </p:nvSpPr>
        <p:spPr>
          <a:xfrm>
            <a:off x="1028700" y="419100"/>
            <a:ext cx="4930280" cy="2136774"/>
          </a:xfrm>
          <a:prstGeom prst="rect">
            <a:avLst/>
          </a:prstGeom>
        </p:spPr>
        <p:txBody>
          <a:bodyPr lIns="0" tIns="0" rIns="0" bIns="0" rtlCol="0" anchor="t">
            <a:spAutoFit/>
          </a:bodyPr>
          <a:lstStyle/>
          <a:p>
            <a:pPr algn="l">
              <a:lnSpc>
                <a:spcPts val="11200"/>
              </a:lnSpc>
            </a:pPr>
            <a:r>
              <a:rPr lang="en-US" sz="8000" b="1" spc="104" dirty="0">
                <a:solidFill>
                  <a:srgbClr val="737373"/>
                </a:solidFill>
                <a:latin typeface="セザンヌ Bold"/>
                <a:ea typeface="セザンヌ Bold"/>
                <a:cs typeface="セザンヌ Bold"/>
                <a:sym typeface="セザンヌ Bold"/>
              </a:rPr>
              <a:t>身近な例</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547</Words>
  <Application>Microsoft Macintosh PowerPoint</Application>
  <PresentationFormat>ユーザー設定</PresentationFormat>
  <Paragraphs>109</Paragraphs>
  <Slides>13</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13</vt:i4>
      </vt:variant>
    </vt:vector>
  </HeadingPairs>
  <TitlesOfParts>
    <vt:vector size="19" baseType="lpstr">
      <vt:lpstr>Arial</vt:lpstr>
      <vt:lpstr>Calibri</vt:lpstr>
      <vt:lpstr>Rounded M+</vt:lpstr>
      <vt:lpstr>さわらびゴシック</vt:lpstr>
      <vt:lpstr>セザンヌ Bold</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白 くすみブルー おしゃれ マーケティングリサーチ プレゼンテーション</dc:title>
  <dc:creator>admin</dc:creator>
  <cp:lastModifiedBy>Microsoft Office User</cp:lastModifiedBy>
  <cp:revision>19</cp:revision>
  <dcterms:created xsi:type="dcterms:W3CDTF">2006-08-16T00:00:00Z</dcterms:created>
  <dcterms:modified xsi:type="dcterms:W3CDTF">2025-06-10T06:24:21Z</dcterms:modified>
  <dc:identifier>DAGkSgRYIkU</dc:identifier>
</cp:coreProperties>
</file>