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7" r:id="rId5"/>
    <p:sldId id="268" r:id="rId6"/>
    <p:sldId id="269" r:id="rId7"/>
    <p:sldId id="259" r:id="rId8"/>
    <p:sldId id="272" r:id="rId9"/>
    <p:sldId id="262" r:id="rId10"/>
    <p:sldId id="273" r:id="rId11"/>
    <p:sldId id="276" r:id="rId12"/>
    <p:sldId id="277" r:id="rId13"/>
    <p:sldId id="278" r:id="rId14"/>
  </p:sldIdLst>
  <p:sldSz cx="12188825" cy="6858000"/>
  <p:notesSz cx="6858000" cy="9144000"/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78422" autoAdjust="0"/>
  </p:normalViewPr>
  <p:slideViewPr>
    <p:cSldViewPr>
      <p:cViewPr varScale="1">
        <p:scale>
          <a:sx n="51" d="100"/>
          <a:sy n="51" d="100"/>
        </p:scale>
        <p:origin x="634" y="3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2976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2D2B530F-0CC1-4874-8C8E-583ECD06D0D7}" type="datetime1">
              <a:rPr lang="ja-JP" altLang="en-US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2025/4/12</a:t>
            </a:fld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9429053-DC2A-4342-ADD4-2FD729D91E2C}" type="slidenum">
              <a:rPr lang="en-US" altLang="ja-JP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‹#›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37165343-859F-4143-8972-D138C517BA87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dirty="0"/>
              <a:t>マスター テキストの書式設定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3EBA5BD7-F043-4D1B-AA17-CD412FC534DE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noProof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3EBA5BD7-F043-4D1B-AA17-CD412FC534DE}" type="slidenum"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1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7912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noProof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3EBA5BD7-F043-4D1B-AA17-CD412FC534DE}" type="slidenum"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2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4255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noProof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3EBA5BD7-F043-4D1B-AA17-CD412FC534DE}" type="slidenum"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3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9720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noProof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3EBA5BD7-F043-4D1B-AA17-CD412FC534DE}" type="slidenum"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4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7308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noProof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3EBA5BD7-F043-4D1B-AA17-CD412FC534DE}" type="slidenum"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6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277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分割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直線​​コネクタ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直線​​コネクタ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下の行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フリーフォーム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ja-JP" altLang="en-US" dirty="0"/>
            </a:p>
          </p:txBody>
        </p:sp>
        <p:sp>
          <p:nvSpPr>
            <p:cNvPr id="10" name="フリーフォーム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ja-JP" altLang="en-US" dirty="0"/>
            </a:p>
          </p:txBody>
        </p:sp>
        <p:sp>
          <p:nvSpPr>
            <p:cNvPr id="11" name="フリーフォーム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ja-JP" altLang="en-US" dirty="0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22" name="日付プレースホルダー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B8BDBCF-2245-4FCB-9DDE-432CD8FA8E0A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23" name="フッター プレースホルダー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24" name="スライド番号プレースホルダー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C014DD1E-5D91-48A3-AD6D-45FBA980D106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E2695C8-689F-41E2-801C-EC2626087B1A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C014DD1E-5D91-48A3-AD6D-45FBA980D106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61217A4-CAA8-44F2-8FF7-C615B184E281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014DD1E-5D91-48A3-AD6D-45FBA980D106}" type="slidenum">
              <a:rPr lang="en-US" altLang="ja-JP" smtClean="0"/>
              <a:pPr algn="r"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CBF1506-F1B8-4806-9D73-EF91A452CC85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014DD1E-5D91-48A3-AD6D-45FBA980D106}" type="slidenum">
              <a:rPr lang="en-US" altLang="ja-JP" smtClean="0"/>
              <a:pPr algn="r"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分割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直線​​コネクタ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直線​​コネクタ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直線​​コネクタ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428F437-7555-47DD-B668-A6054E2B6526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014DD1E-5D91-48A3-AD6D-45FBA980D106}" type="slidenum">
              <a:rPr lang="en-US" altLang="ja-JP" smtClean="0"/>
              <a:pPr algn="r"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AFA1F1E-07BA-4BD1-9D0B-52CCAAB6E57E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014DD1E-5D91-48A3-AD6D-45FBA980D106}" type="slidenum">
              <a:rPr lang="en-US" altLang="ja-JP" smtClean="0"/>
              <a:pPr algn="r"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27E2E48-3F71-4060-AD47-6D35A162C236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014DD1E-5D91-48A3-AD6D-45FBA980D106}" type="slidenum">
              <a:rPr lang="en-US" altLang="ja-JP" smtClean="0"/>
              <a:pPr algn="r"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6800D23-6458-42C6-B818-E75CC448B4DB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014DD1E-5D91-48A3-AD6D-45FBA980D106}" type="slidenum">
              <a:rPr lang="en-US" altLang="ja-JP" smtClean="0"/>
              <a:pPr algn="r"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89347AB-B18F-4EC7-9B2B-0B9F65F4923C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014DD1E-5D91-48A3-AD6D-45FBA980D106}" type="slidenum">
              <a:rPr lang="en-US" altLang="ja-JP" smtClean="0"/>
              <a:pPr algn="r"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746CB98-8F1C-469F-A210-693DC87B2CEB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014DD1E-5D91-48A3-AD6D-45FBA980D106}" type="slidenum">
              <a:rPr lang="en-US" altLang="ja-JP" smtClean="0"/>
              <a:pPr algn="r"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キャプション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。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ja-JP" altLang="en-US"/>
              <a:t>図を追加</a:t>
            </a:r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A88E3EC-CE02-4F26-BBD8-264DBE926D7A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C014DD1E-5D91-48A3-AD6D-45FBA980D106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左側の行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フリーフォーム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1" name="フリーフォーム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4" name="フリーフォーム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dirty="0"/>
              <a:t>クリックしてマスター タイトルのスタイルを編集する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dirty="0"/>
              <a:t>マスター テキストのスタイルを編集する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5F1C1D98-9737-459D-9F09-105F0595AFC8}" type="datetime1">
              <a:rPr lang="ja-JP" altLang="en-US" smtClean="0"/>
              <a:pPr/>
              <a:t>2025/4/12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algn="r"/>
            <a:fld id="{C014DD1E-5D91-48A3-AD6D-45FBA980D106}" type="slidenum">
              <a:rPr lang="en-US" altLang="ja-JP" smtClean="0"/>
              <a:pPr algn="r"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kumimoji="1" sz="36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sym typeface="ＭＳ Ｐゴシック" panose="020B0600070205080204" pitchFamily="50" charset="-128"/>
              </a:rPr>
              <a:t>身の回りの情報化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  <a:sym typeface="ＭＳ Ｐゴシック" panose="020B060007020508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  <a:sym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B190C2-C2A2-F82D-E3C1-FED2676A2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ご清聴ありがとうございました</a:t>
            </a:r>
          </a:p>
        </p:txBody>
      </p:sp>
    </p:spTree>
    <p:extLst>
      <p:ext uri="{BB962C8B-B14F-4D97-AF65-F5344CB8AC3E}">
        <p14:creationId xmlns:p14="http://schemas.microsoft.com/office/powerpoint/2010/main" val="80014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sym typeface="ＭＳ Ｐゴシック" panose="020B0600070205080204" pitchFamily="50" charset="-128"/>
              </a:rPr>
              <a:t>目次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  <a:sym typeface="ＭＳ Ｐゴシック" panose="020B0600070205080204" pitchFamily="50" charset="-128"/>
            </a:endParaRP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sym typeface="ＭＳ Ｐゴシック" panose="020B0600070205080204" pitchFamily="50" charset="-128"/>
              </a:rPr>
              <a:t>年代別インターネットの普及率</a:t>
            </a:r>
            <a:endParaRPr lang="en-US" altLang="ja-JP" dirty="0">
              <a:sym typeface="ＭＳ Ｐゴシック" panose="020B0600070205080204" pitchFamily="50" charset="-128"/>
            </a:endParaRPr>
          </a:p>
          <a:p>
            <a:pPr rtl="0"/>
            <a:r>
              <a:rPr lang="ja-JP" altLang="en-US" dirty="0">
                <a:sym typeface="ＭＳ Ｐゴシック" panose="020B0600070205080204" pitchFamily="50" charset="-128"/>
              </a:rPr>
              <a:t>ブロードバンドについて</a:t>
            </a:r>
            <a:endParaRPr lang="en-US" altLang="ja-JP" dirty="0">
              <a:sym typeface="ＭＳ Ｐゴシック" panose="020B0600070205080204" pitchFamily="50" charset="-128"/>
            </a:endParaRPr>
          </a:p>
          <a:p>
            <a:pPr rtl="0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sym typeface="ＭＳ Ｐゴシック" panose="020B0600070205080204" pitchFamily="50" charset="-128"/>
              </a:rPr>
              <a:t>ムーアの法則とは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  <a:sym typeface="ＭＳ Ｐゴシック" panose="020B0600070205080204" pitchFamily="50" charset="-128"/>
            </a:endParaRPr>
          </a:p>
          <a:p>
            <a:pPr rtl="0"/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  <a:sym typeface="ＭＳ Ｐゴシック" panose="020B0600070205080204" pitchFamily="50" charset="-128"/>
              </a:rPr>
              <a:t>CPU</a:t>
            </a:r>
            <a:r>
              <a:rPr lang="ja-JP" altLang="en-US" dirty="0">
                <a:sym typeface="ＭＳ Ｐゴシック" panose="020B0600070205080204" pitchFamily="50" charset="-128"/>
              </a:rPr>
              <a:t>と</a:t>
            </a:r>
            <a:r>
              <a:rPr lang="en-US" altLang="ja-JP" dirty="0">
                <a:sym typeface="ＭＳ Ｐゴシック" panose="020B0600070205080204" pitchFamily="50" charset="-128"/>
              </a:rPr>
              <a:t>GPU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  <a:sym typeface="ＭＳ Ｐゴシック" panose="020B0600070205080204" pitchFamily="50" charset="-128"/>
            </a:endParaRPr>
          </a:p>
          <a:p>
            <a:pPr rtl="0"/>
            <a:r>
              <a:rPr lang="ja-JP" altLang="en-US" dirty="0">
                <a:sym typeface="ＭＳ Ｐゴシック" panose="020B0600070205080204" pitchFamily="50" charset="-128"/>
              </a:rPr>
              <a:t>まとめ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  <a:sym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sz="2500" dirty="0"/>
              <a:t>年代別</a:t>
            </a:r>
            <a:br>
              <a:rPr lang="en-US" altLang="ja-JP" sz="2500" dirty="0"/>
            </a:br>
            <a:r>
              <a:rPr lang="ja-JP" altLang="en-US" sz="2500" dirty="0"/>
              <a:t>個人のインターネット利用者の割合の推移　</a:t>
            </a:r>
            <a:br>
              <a:rPr lang="en-US" altLang="ja-JP" sz="2500" dirty="0"/>
            </a:br>
            <a:r>
              <a:rPr lang="ja-JP" altLang="en-US" sz="2500" dirty="0"/>
              <a:t>（総務省令和</a:t>
            </a:r>
            <a:r>
              <a:rPr lang="en-US" altLang="ja-JP" sz="2500" dirty="0"/>
              <a:t>4</a:t>
            </a:r>
            <a:r>
              <a:rPr lang="ja-JP" altLang="en-US" sz="2500" dirty="0"/>
              <a:t>年度版　情報白書より引用）</a:t>
            </a:r>
          </a:p>
        </p:txBody>
      </p:sp>
      <p:pic>
        <p:nvPicPr>
          <p:cNvPr id="11" name="コンテンツ プレースホルダー 10" descr="グラフ, 折れ線グラフ, 散布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F15AED2-BD1B-DDAA-2EC8-25EB71C4DB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80573" y="1701797"/>
            <a:ext cx="7437120" cy="4462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19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sym typeface="ＭＳ Ｐゴシック" panose="020B0600070205080204" pitchFamily="50" charset="-128"/>
              </a:rPr>
              <a:t>ムーアの法則とは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  <a:sym typeface="ＭＳ Ｐゴシック" panose="020B060007020508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  <a:sym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497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876F3A1-F742-CCAE-E648-6549E0C38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anchor="b">
            <a:normAutofit/>
          </a:bodyPr>
          <a:lstStyle/>
          <a:p>
            <a:r>
              <a:rPr lang="ja-JP" altLang="en-US" dirty="0"/>
              <a:t>ムーアの法則＝</a:t>
            </a:r>
            <a:r>
              <a:rPr lang="en-US" altLang="ja-JP" dirty="0"/>
              <a:t>CPU</a:t>
            </a:r>
            <a:r>
              <a:rPr lang="ja-JP" altLang="en-US" dirty="0"/>
              <a:t>の情報処理性能の予測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D0CBF5B-253D-178A-7070-B3A7491EC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23969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ja-JP" altLang="en-US" sz="2600" dirty="0"/>
              <a:t>　米　インテル社の共同創業者　ゴードン・ムーア氏（享年</a:t>
            </a:r>
            <a:r>
              <a:rPr lang="en-US" altLang="ja-JP" sz="2600" dirty="0"/>
              <a:t>94</a:t>
            </a:r>
            <a:r>
              <a:rPr lang="ja-JP" altLang="en-US" sz="2600" dirty="0"/>
              <a:t>）が提唱。</a:t>
            </a:r>
            <a:endParaRPr lang="en-US" altLang="ja-JP" sz="2600" dirty="0"/>
          </a:p>
          <a:p>
            <a:pPr>
              <a:spcAft>
                <a:spcPts val="600"/>
              </a:spcAft>
            </a:pPr>
            <a:endParaRPr lang="en-US" altLang="ja-JP" sz="2600" dirty="0"/>
          </a:p>
          <a:p>
            <a:pPr>
              <a:spcAft>
                <a:spcPts val="600"/>
              </a:spcAft>
            </a:pPr>
            <a:r>
              <a:rPr lang="ja-JP" altLang="en-US" sz="2600" dirty="0"/>
              <a:t>半導体産業のガイドラインとなり、コンピューター内の半導体（</a:t>
            </a:r>
            <a:r>
              <a:rPr lang="en-US" altLang="ja-JP" sz="2600" dirty="0"/>
              <a:t>CPU</a:t>
            </a:r>
            <a:r>
              <a:rPr lang="ja-JP" altLang="en-US" sz="2600" dirty="0"/>
              <a:t>）の小型化・低電力高速化が実現した。</a:t>
            </a:r>
            <a:endParaRPr lang="en-US" altLang="ja-JP" sz="2600" dirty="0"/>
          </a:p>
          <a:p>
            <a:pPr marL="0" indent="0">
              <a:spcAft>
                <a:spcPts val="600"/>
              </a:spcAft>
              <a:buNone/>
            </a:pPr>
            <a:endParaRPr lang="en-US" altLang="ja-JP" sz="2600" dirty="0"/>
          </a:p>
          <a:p>
            <a:pPr>
              <a:spcAft>
                <a:spcPts val="600"/>
              </a:spcAft>
            </a:pPr>
            <a:endParaRPr lang="ja-JP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22120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u="sng" dirty="0">
                <a:solidFill>
                  <a:schemeClr val="bg2">
                    <a:lumMod val="40000"/>
                    <a:lumOff val="6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ＭＳ Ｐゴシック" panose="020B0600070205080204" pitchFamily="50" charset="-128"/>
              </a:rPr>
              <a:t>ブロードバンド</a:t>
            </a:r>
            <a:endParaRPr lang="en-US" altLang="ja-JP" u="sng" dirty="0">
              <a:solidFill>
                <a:schemeClr val="bg2">
                  <a:lumMod val="40000"/>
                  <a:lumOff val="6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ＭＳ Ｐゴシック" panose="020B0600070205080204" pitchFamily="50" charset="-128"/>
            </a:endParaRPr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DFD113C-3D4C-498D-19AD-80A9E927B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860" y="1844824"/>
            <a:ext cx="10360501" cy="4462272"/>
          </a:xfrm>
        </p:spPr>
        <p:txBody>
          <a:bodyPr>
            <a:normAutofit/>
          </a:bodyPr>
          <a:lstStyle/>
          <a:p>
            <a:r>
              <a:rPr lang="ja-JP" altLang="en-US" dirty="0"/>
              <a:t>　高速で大量のデータ通信が可能なインターネット回線の総称。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映像や音楽などのコンテンツを快適に楽しむことができる。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身近なもの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光回線（光ブロードバンド）、</a:t>
            </a:r>
            <a:r>
              <a:rPr lang="en-US" altLang="ja-JP" dirty="0"/>
              <a:t>ADSL</a:t>
            </a:r>
            <a:r>
              <a:rPr lang="ja-JP" altLang="en-US" dirty="0"/>
              <a:t>、ケーブルテレビ、無線</a:t>
            </a:r>
            <a:r>
              <a:rPr lang="en-US" altLang="ja-JP" dirty="0"/>
              <a:t>LAN</a:t>
            </a:r>
            <a:r>
              <a:rPr lang="ja-JP" altLang="en-US" dirty="0"/>
              <a:t>（</a:t>
            </a:r>
            <a:r>
              <a:rPr lang="en-US" altLang="ja-JP" dirty="0"/>
              <a:t>Wi-Fi</a:t>
            </a:r>
            <a:r>
              <a:rPr lang="ja-JP" altLang="en-US" dirty="0"/>
              <a:t>）、</a:t>
            </a:r>
            <a:r>
              <a:rPr lang="en-US" altLang="ja-JP" dirty="0"/>
              <a:t>4G</a:t>
            </a:r>
            <a:r>
              <a:rPr lang="ja-JP" altLang="en-US" dirty="0"/>
              <a:t>（</a:t>
            </a:r>
            <a:r>
              <a:rPr lang="en-US" altLang="ja-JP" dirty="0"/>
              <a:t>LTE/LTE-Advanced</a:t>
            </a:r>
            <a:r>
              <a:rPr lang="ja-JP" altLang="en-US" dirty="0"/>
              <a:t>）以降のデータ通信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A9241-FEE3-921F-4897-7A41AE2E6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472" y="260648"/>
            <a:ext cx="10360501" cy="1223963"/>
          </a:xfrm>
        </p:spPr>
        <p:txBody>
          <a:bodyPr anchor="b">
            <a:normAutofit/>
          </a:bodyPr>
          <a:lstStyle/>
          <a:p>
            <a:r>
              <a:rPr kumimoji="1" lang="en-US" altLang="ja-JP" u="sng" spc="600" dirty="0"/>
              <a:t>CPU</a:t>
            </a:r>
            <a:r>
              <a:rPr lang="ja-JP" altLang="en-US" u="sng" spc="600" dirty="0"/>
              <a:t>と</a:t>
            </a:r>
            <a:r>
              <a:rPr lang="en-US" altLang="ja-JP" u="sng" spc="600" dirty="0"/>
              <a:t>GPU</a:t>
            </a:r>
            <a:endParaRPr kumimoji="1" lang="ja-JP" altLang="en-US" u="sng" spc="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E2851F-3D0A-2FDD-BED8-5A60822B5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701797"/>
            <a:ext cx="10360501" cy="44622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pc="300" dirty="0"/>
              <a:t>インテルとライゼンの</a:t>
            </a:r>
            <a:r>
              <a:rPr kumimoji="1" lang="en-US" altLang="ja-JP" spc="3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2</a:t>
            </a:r>
            <a:r>
              <a:rPr kumimoji="1" lang="ja-JP" altLang="en-US" spc="3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種類</a:t>
            </a:r>
            <a:r>
              <a:rPr kumimoji="1" lang="ja-JP" altLang="en-US" spc="300" dirty="0"/>
              <a:t>に分けられる</a:t>
            </a:r>
            <a:endParaRPr kumimoji="1" lang="en-US" altLang="ja-JP" spc="300" dirty="0"/>
          </a:p>
          <a:p>
            <a:pPr>
              <a:spcAft>
                <a:spcPts val="600"/>
              </a:spcAft>
            </a:pPr>
            <a:r>
              <a:rPr lang="en-US" altLang="ja-JP" spc="300" dirty="0"/>
              <a:t>CPU</a:t>
            </a:r>
            <a:r>
              <a:rPr lang="ja-JP" altLang="en-US" spc="300" dirty="0"/>
              <a:t>は</a:t>
            </a:r>
            <a:r>
              <a:rPr lang="ja-JP" altLang="en-US" spc="3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全体の動作</a:t>
            </a:r>
            <a:r>
              <a:rPr lang="ja-JP" altLang="en-US" spc="300" dirty="0"/>
              <a:t>。</a:t>
            </a:r>
            <a:r>
              <a:rPr lang="en-US" altLang="ja-JP" spc="300" dirty="0"/>
              <a:t>GPU</a:t>
            </a:r>
            <a:r>
              <a:rPr lang="ja-JP" altLang="en-US" spc="300" dirty="0"/>
              <a:t>は</a:t>
            </a:r>
            <a:r>
              <a:rPr lang="ja-JP" altLang="en-US" spc="3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画像や計算処理の動作</a:t>
            </a:r>
            <a:r>
              <a:rPr lang="ja-JP" altLang="en-US" spc="300" dirty="0"/>
              <a:t>。</a:t>
            </a:r>
            <a:endParaRPr lang="en-US" altLang="ja-JP" spc="300" dirty="0"/>
          </a:p>
          <a:p>
            <a:pPr>
              <a:spcAft>
                <a:spcPts val="600"/>
              </a:spcAft>
            </a:pPr>
            <a:endParaRPr lang="en-US" altLang="ja-JP" spc="300" dirty="0"/>
          </a:p>
          <a:p>
            <a:pPr>
              <a:spcAft>
                <a:spcPts val="600"/>
              </a:spcAft>
            </a:pPr>
            <a:endParaRPr kumimoji="1" lang="en-US" altLang="ja-JP" spc="600" dirty="0"/>
          </a:p>
          <a:p>
            <a:pPr>
              <a:spcAft>
                <a:spcPts val="600"/>
              </a:spcAft>
            </a:pPr>
            <a:endParaRPr kumimoji="1" lang="en-US" altLang="ja-JP" spc="600" dirty="0"/>
          </a:p>
          <a:p>
            <a:pPr>
              <a:spcAft>
                <a:spcPts val="600"/>
              </a:spcAft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579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79C87E-F1A5-5699-8A4B-09203973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</p:spPr>
        <p:txBody>
          <a:bodyPr anchor="b">
            <a:normAutofit/>
          </a:bodyPr>
          <a:lstStyle/>
          <a:p>
            <a:r>
              <a:rPr kumimoji="1" lang="en-US" altLang="ja-JP" u="sng" spc="3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GPU</a:t>
            </a:r>
            <a:r>
              <a:rPr kumimoji="1" lang="ja-JP" altLang="en-US" u="sng" spc="3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や</a:t>
            </a:r>
            <a:r>
              <a:rPr kumimoji="1" lang="en-US" altLang="ja-JP" u="sng" spc="3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CPU</a:t>
            </a:r>
            <a:r>
              <a:rPr kumimoji="1" lang="ja-JP" altLang="en-US" u="sng" spc="3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が高いと何がいいのか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81FB5B-1247-622C-B47C-D36C4AEA0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701797"/>
            <a:ext cx="10360501" cy="44622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dirty="0"/>
              <a:t>Web</a:t>
            </a:r>
            <a:r>
              <a:rPr kumimoji="1" lang="ja-JP" altLang="en-US" dirty="0"/>
              <a:t>デザインや</a:t>
            </a:r>
            <a:r>
              <a:rPr kumimoji="1" lang="en-US" altLang="ja-JP" dirty="0"/>
              <a:t>AI</a:t>
            </a:r>
            <a:r>
              <a:rPr kumimoji="1" lang="ja-JP" altLang="en-US" dirty="0"/>
              <a:t>や</a:t>
            </a:r>
            <a:r>
              <a:rPr kumimoji="1" lang="en-US" altLang="ja-JP" dirty="0"/>
              <a:t>VR</a:t>
            </a:r>
            <a:r>
              <a:rPr kumimoji="1" lang="ja-JP" altLang="en-US" dirty="0"/>
              <a:t>の開発がしやすい</a:t>
            </a:r>
            <a:endParaRPr kumimoji="1" lang="en-US" altLang="ja-JP" dirty="0"/>
          </a:p>
          <a:p>
            <a:pPr>
              <a:spcAft>
                <a:spcPts val="600"/>
              </a:spcAft>
            </a:pPr>
            <a:r>
              <a:rPr lang="ja-JP" altLang="en-US" dirty="0"/>
              <a:t>高い</a:t>
            </a:r>
            <a:r>
              <a:rPr kumimoji="1" lang="ja-JP" altLang="en-US" dirty="0"/>
              <a:t>グラフィックスのオンラインゲームでも快適に遊ぶことが出来る（処理落ちしない）</a:t>
            </a:r>
          </a:p>
          <a:p>
            <a:pPr>
              <a:spcAft>
                <a:spcPts val="600"/>
              </a:spcAft>
            </a:pPr>
            <a:r>
              <a:rPr kumimoji="1" lang="ja-JP" altLang="en-US" dirty="0"/>
              <a:t>マルチコア性能が高く、複数のアプリケーションを効率的に動かせる</a:t>
            </a:r>
          </a:p>
          <a:p>
            <a:pPr marL="0" indent="0">
              <a:spcAft>
                <a:spcPts val="600"/>
              </a:spcAft>
              <a:buNone/>
            </a:pPr>
            <a:r>
              <a:rPr kumimoji="1" lang="ja-JP" altLang="en-US" dirty="0"/>
              <a:t>（例）メタバース、チャット</a:t>
            </a:r>
            <a:r>
              <a:rPr kumimoji="1" lang="en-US" altLang="ja-JP" dirty="0"/>
              <a:t>GPT</a:t>
            </a:r>
            <a:r>
              <a:rPr kumimoji="1" lang="ja-JP" altLang="en-US" dirty="0"/>
              <a:t>、動画アプリ</a:t>
            </a:r>
            <a:endParaRPr kumimoji="1" lang="en-US" altLang="ja-JP" dirty="0"/>
          </a:p>
          <a:p>
            <a:pPr>
              <a:spcAft>
                <a:spcPts val="600"/>
              </a:spcAft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35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D615DD-7A49-2863-0CA3-7E61C91E1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C83108-7A18-1E4D-B77B-D13B81294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pc="300" dirty="0"/>
              <a:t>テレワークの需要や高いグラフィックを必要とするアプリケーションの開発によって、処理能力の高いデジタル機器が求められるようになった。</a:t>
            </a:r>
            <a:endParaRPr lang="en-US" altLang="ja-JP" spc="300" dirty="0"/>
          </a:p>
          <a:p>
            <a:endParaRPr lang="en-US" altLang="ja-JP" spc="300" dirty="0"/>
          </a:p>
          <a:p>
            <a:r>
              <a:rPr lang="ja-JP" altLang="en-US" spc="300" dirty="0"/>
              <a:t>仮想空間を利用した博物館や美術館の利用が拡大。また、通信販売や就職活動の場でも、インターネットはビジネスとしての利用も活発化している。</a:t>
            </a:r>
            <a:endParaRPr lang="en-US" altLang="ja-JP" spc="300" dirty="0"/>
          </a:p>
          <a:p>
            <a:endParaRPr lang="en-US" altLang="ja-JP" spc="3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291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技術 (16 x 9)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33238_TF02787990_TF02787990.potx" id="{9C6A61C6-64DE-4E5C-B9B2-752F1D30109D}" vid="{9D9E7817-7D78-4EDB-9D61-C1B5A52266EE}"/>
    </a:ext>
  </a:extLst>
</a:theme>
</file>

<file path=ppt/theme/theme2.xml><?xml version="1.0" encoding="utf-8"?>
<a:theme xmlns:a="http://schemas.openxmlformats.org/drawingml/2006/main" name="Office テーマ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0C67BEE-D13F-4BD2-98A5-34D8A0977F6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873beb7-5857-4685-be1f-d57550cc96c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 本の回路線のプレゼンテーション (ワイド画面)</Template>
  <TotalTime>307</TotalTime>
  <Words>319</Words>
  <Application>Microsoft Office PowerPoint</Application>
  <PresentationFormat>ユーザー設定</PresentationFormat>
  <Paragraphs>41</Paragraphs>
  <Slides>10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3" baseType="lpstr">
      <vt:lpstr>ＭＳ Ｐゴシック</vt:lpstr>
      <vt:lpstr>Arial</vt:lpstr>
      <vt:lpstr>技術 (16 x 9)</vt:lpstr>
      <vt:lpstr>身の回りの情報化</vt:lpstr>
      <vt:lpstr>目次</vt:lpstr>
      <vt:lpstr>年代別 個人のインターネット利用者の割合の推移　 （総務省令和4年度版　情報白書より引用）</vt:lpstr>
      <vt:lpstr>ムーアの法則とは</vt:lpstr>
      <vt:lpstr>ムーアの法則＝CPUの情報処理性能の予測</vt:lpstr>
      <vt:lpstr>ブロードバンド</vt:lpstr>
      <vt:lpstr>CPUとGPU</vt:lpstr>
      <vt:lpstr>GPUやCPUが高いと何がいいのか</vt:lpstr>
      <vt:lpstr>まとめ</vt:lpstr>
      <vt:lpstr>ご清聴ありがとうございました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身の回りの情報化</dc:title>
  <dc:creator>Administrator</dc:creator>
  <cp:lastModifiedBy>真彩子 榎</cp:lastModifiedBy>
  <cp:revision>11</cp:revision>
  <dcterms:created xsi:type="dcterms:W3CDTF">2025-04-08T06:57:43Z</dcterms:created>
  <dcterms:modified xsi:type="dcterms:W3CDTF">2025-04-12T11:56:35Z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