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14"/>
  </p:notesMasterIdLst>
  <p:handoutMasterIdLst>
    <p:handoutMasterId r:id="rId15"/>
  </p:handoutMasterIdLst>
  <p:sldIdLst>
    <p:sldId id="256" r:id="rId2"/>
    <p:sldId id="302" r:id="rId3"/>
    <p:sldId id="292" r:id="rId4"/>
    <p:sldId id="305" r:id="rId5"/>
    <p:sldId id="306" r:id="rId6"/>
    <p:sldId id="309" r:id="rId7"/>
    <p:sldId id="310" r:id="rId8"/>
    <p:sldId id="311" r:id="rId9"/>
    <p:sldId id="308" r:id="rId10"/>
    <p:sldId id="312" r:id="rId11"/>
    <p:sldId id="313" r:id="rId12"/>
    <p:sldId id="293" r:id="rId1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473" autoAdjust="0"/>
    <p:restoredTop sz="94694"/>
  </p:normalViewPr>
  <p:slideViewPr>
    <p:cSldViewPr>
      <p:cViewPr varScale="1">
        <p:scale>
          <a:sx n="154" d="100"/>
          <a:sy n="154" d="100"/>
        </p:scale>
        <p:origin x="1844" y="104"/>
      </p:cViewPr>
      <p:guideLst>
        <p:guide orient="horz" pos="2160"/>
        <p:guide pos="2880"/>
      </p:guideLst>
    </p:cSldViewPr>
  </p:slideViewPr>
  <p:notesTextViewPr>
    <p:cViewPr>
      <p:scale>
        <a:sx n="3" d="2"/>
        <a:sy n="3" d="2"/>
      </p:scale>
      <p:origin x="0" y="0"/>
    </p:cViewPr>
  </p:notesTextViewPr>
  <p:notesViewPr>
    <p:cSldViewPr>
      <p:cViewPr varScale="1">
        <p:scale>
          <a:sx n="95" d="100"/>
          <a:sy n="95" d="100"/>
        </p:scale>
        <p:origin x="-352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95640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A5B9A7-D08A-42CB-873D-54800EBC38F0}" type="datetimeFigureOut">
              <a:rPr kumimoji="1" lang="ja-JP" altLang="en-US" smtClean="0"/>
              <a:t>2025/5/22</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F742CD-6705-4FCD-9895-4A46894ED964}" type="slidenum">
              <a:rPr kumimoji="1" lang="ja-JP" altLang="en-US" smtClean="0"/>
              <a:t>‹#›</a:t>
            </a:fld>
            <a:endParaRPr kumimoji="1" lang="ja-JP" altLang="en-US"/>
          </a:p>
        </p:txBody>
      </p:sp>
    </p:spTree>
    <p:extLst>
      <p:ext uri="{BB962C8B-B14F-4D97-AF65-F5344CB8AC3E}">
        <p14:creationId xmlns:p14="http://schemas.microsoft.com/office/powerpoint/2010/main" val="25707594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hasCustomPrompt="1"/>
          </p:nvPr>
        </p:nvSpPr>
        <p:spPr>
          <a:xfrm>
            <a:off x="899592" y="1441184"/>
            <a:ext cx="8244408" cy="707886"/>
          </a:xfrm>
        </p:spPr>
        <p:txBody>
          <a:bodyPr>
            <a:spAutoFit/>
          </a:bodyPr>
          <a:lstStyle>
            <a:lvl1pPr algn="l">
              <a:defRPr sz="40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表題</a:t>
            </a:r>
          </a:p>
        </p:txBody>
      </p:sp>
      <p:sp>
        <p:nvSpPr>
          <p:cNvPr id="6" name="スライド番号プレースホルダー 5"/>
          <p:cNvSpPr>
            <a:spLocks noGrp="1"/>
          </p:cNvSpPr>
          <p:nvPr>
            <p:ph type="sldNum" sz="quarter" idx="12"/>
          </p:nvPr>
        </p:nvSpPr>
        <p:spPr>
          <a:xfrm>
            <a:off x="8604448" y="6492875"/>
            <a:ext cx="539552" cy="365125"/>
          </a:xfrm>
        </p:spPr>
        <p:txBody>
          <a:bodyPr/>
          <a:lstStyle>
            <a:lvl1pPr>
              <a:defRPr>
                <a:solidFill>
                  <a:schemeClr val="tx1"/>
                </a:solidFill>
              </a:defRPr>
            </a:lvl1pPr>
          </a:lstStyle>
          <a:p>
            <a:fld id="{23580432-E2CF-4D2D-9FCA-5FAF3A674D83}" type="slidenum">
              <a:rPr lang="ja-JP" altLang="en-US" smtClean="0"/>
              <a:pPr/>
              <a:t>‹#›</a:t>
            </a:fld>
            <a:endParaRPr lang="ja-JP" altLang="en-US"/>
          </a:p>
        </p:txBody>
      </p:sp>
    </p:spTree>
    <p:extLst>
      <p:ext uri="{BB962C8B-B14F-4D97-AF65-F5344CB8AC3E}">
        <p14:creationId xmlns:p14="http://schemas.microsoft.com/office/powerpoint/2010/main" val="230401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2"/>
          </a:solidFill>
        </p:spPr>
        <p:txBody>
          <a:bodyPr/>
          <a:lstStyle>
            <a:lvl1pPr>
              <a:defRPr>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コンテンツ プレースホルダー 2"/>
          <p:cNvSpPr>
            <a:spLocks noGrp="1"/>
          </p:cNvSpPr>
          <p:nvPr>
            <p:ph idx="1"/>
          </p:nvPr>
        </p:nvSpPr>
        <p:spPr>
          <a:xfrm>
            <a:off x="107504" y="836712"/>
            <a:ext cx="9144000" cy="6165303"/>
          </a:xfrm>
          <a:prstGeom prst="rect">
            <a:avLst/>
          </a:prstGeom>
        </p:spPr>
        <p:txBody>
          <a:bodyPr/>
          <a:lstStyle>
            <a:lvl1pPr>
              <a:defRPr>
                <a:latin typeface="Meiryo UI" panose="020B0604030504040204" pitchFamily="50" charset="-128"/>
                <a:ea typeface="Meiryo UI" panose="020B0604030504040204" pitchFamily="50" charset="-128"/>
                <a:cs typeface="Meiryo UI" panose="020B0604030504040204" pitchFamily="50" charset="-128"/>
              </a:defRPr>
            </a:lvl1pPr>
            <a:lvl2pPr>
              <a:defRPr>
                <a:latin typeface="Meiryo UI" panose="020B0604030504040204" pitchFamily="50" charset="-128"/>
                <a:ea typeface="Meiryo UI" panose="020B0604030504040204" pitchFamily="50" charset="-128"/>
                <a:cs typeface="Meiryo UI" panose="020B0604030504040204" pitchFamily="50" charset="-128"/>
              </a:defRPr>
            </a:lvl2pPr>
            <a:lvl3pPr>
              <a:defRPr>
                <a:latin typeface="Meiryo UI" panose="020B0604030504040204" pitchFamily="50" charset="-128"/>
                <a:ea typeface="Meiryo UI" panose="020B0604030504040204" pitchFamily="50" charset="-128"/>
                <a:cs typeface="Meiryo UI" panose="020B0604030504040204" pitchFamily="50" charset="-128"/>
              </a:defRPr>
            </a:lvl3pPr>
            <a:lvl4pPr>
              <a:defRPr>
                <a:latin typeface="Meiryo UI" panose="020B0604030504040204" pitchFamily="50" charset="-128"/>
                <a:ea typeface="Meiryo UI" panose="020B0604030504040204" pitchFamily="50" charset="-128"/>
                <a:cs typeface="Meiryo UI" panose="020B0604030504040204" pitchFamily="50" charset="-128"/>
              </a:defRPr>
            </a:lvl4pPr>
            <a:lvl5pPr>
              <a:defRPr>
                <a:latin typeface="Meiryo UI" panose="020B0604030504040204" pitchFamily="50" charset="-128"/>
                <a:ea typeface="Meiryo UI" panose="020B0604030504040204" pitchFamily="50" charset="-128"/>
                <a:cs typeface="Meiryo UI" panose="020B0604030504040204" pitchFamily="50"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ー 5"/>
          <p:cNvSpPr>
            <a:spLocks noGrp="1"/>
          </p:cNvSpPr>
          <p:nvPr>
            <p:ph type="sldNum" sz="quarter" idx="12"/>
          </p:nvPr>
        </p:nvSpPr>
        <p:spPr>
          <a:xfrm>
            <a:off x="8629600" y="6466013"/>
            <a:ext cx="514400" cy="365125"/>
          </a:xfrm>
        </p:spPr>
        <p:txBody>
          <a:bodyPr/>
          <a:lstStyle>
            <a:lvl1pPr>
              <a:defRPr>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23580432-E2CF-4D2D-9FCA-5FAF3A674D83}" type="slidenum">
              <a:rPr lang="ja-JP" altLang="en-US" smtClean="0"/>
              <a:pPr/>
              <a:t>‹#›</a:t>
            </a:fld>
            <a:endParaRPr lang="ja-JP" altLang="en-US"/>
          </a:p>
        </p:txBody>
      </p:sp>
      <p:cxnSp>
        <p:nvCxnSpPr>
          <p:cNvPr id="7" name="直線コネクタ 6"/>
          <p:cNvCxnSpPr/>
          <p:nvPr userDrawn="1"/>
        </p:nvCxnSpPr>
        <p:spPr>
          <a:xfrm>
            <a:off x="0" y="6525344"/>
            <a:ext cx="9144000"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00144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0" y="0"/>
            <a:ext cx="9144000" cy="692696"/>
          </a:xfrm>
          <a:prstGeom prst="rect">
            <a:avLst/>
          </a:prstGeom>
          <a:solidFill>
            <a:schemeClr val="accent2"/>
          </a:solidFill>
        </p:spPr>
        <p:txBody>
          <a:bodyPr vert="horz" lIns="91440" tIns="45720" rIns="91440" bIns="45720" rtlCol="0" anchor="ctr">
            <a:noAutofit/>
          </a:bodyPr>
          <a:lstStyle/>
          <a:p>
            <a:r>
              <a:rPr kumimoji="1" lang="ja-JP" altLang="en-US" dirty="0"/>
              <a:t>マスター タイトルの書式設定</a:t>
            </a:r>
          </a:p>
        </p:txBody>
      </p:sp>
      <p:sp>
        <p:nvSpPr>
          <p:cNvPr id="6" name="スライド番号プレースホルダー 5"/>
          <p:cNvSpPr>
            <a:spLocks noGrp="1"/>
          </p:cNvSpPr>
          <p:nvPr>
            <p:ph type="sldNum" sz="quarter" idx="4"/>
          </p:nvPr>
        </p:nvSpPr>
        <p:spPr>
          <a:xfrm>
            <a:off x="8604448" y="6480081"/>
            <a:ext cx="539552" cy="365125"/>
          </a:xfrm>
          <a:prstGeom prst="rect">
            <a:avLst/>
          </a:prstGeom>
        </p:spPr>
        <p:txBody>
          <a:bodyPr vert="horz" lIns="91440" tIns="45720" rIns="91440" bIns="45720" rtlCol="0" anchor="ctr"/>
          <a:lstStyle>
            <a:lvl1pPr algn="r">
              <a:defRPr sz="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endParaRPr lang="ja-JP" altLang="en-US"/>
          </a:p>
        </p:txBody>
      </p:sp>
    </p:spTree>
    <p:extLst>
      <p:ext uri="{BB962C8B-B14F-4D97-AF65-F5344CB8AC3E}">
        <p14:creationId xmlns:p14="http://schemas.microsoft.com/office/powerpoint/2010/main" val="2383235643"/>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99592" y="634364"/>
            <a:ext cx="8244408" cy="1114902"/>
          </a:xfrm>
          <a:solidFill>
            <a:schemeClr val="accent2"/>
          </a:solidFill>
        </p:spPr>
        <p:txBody>
          <a:bodyPr tIns="144000"/>
          <a:lstStyle/>
          <a:p>
            <a:r>
              <a:rPr lang="en-US" altLang="zh-TW" sz="3600" dirty="0">
                <a:latin typeface="+mj-ea"/>
                <a:ea typeface="+mj-ea"/>
              </a:rPr>
              <a:t>AI</a:t>
            </a:r>
            <a:r>
              <a:rPr lang="zh-TW" altLang="en-US" sz="3600" dirty="0">
                <a:latin typeface="+mj-ea"/>
                <a:ea typeface="+mj-ea"/>
              </a:rPr>
              <a:t>（人工知能）概論</a:t>
            </a:r>
            <a:r>
              <a:rPr lang="en-US" altLang="zh-TW" sz="3600" dirty="0">
                <a:latin typeface="+mj-ea"/>
                <a:ea typeface="+mj-ea"/>
              </a:rPr>
              <a:t>【Ⅱ】</a:t>
            </a:r>
            <a:r>
              <a:rPr lang="ja-JP" altLang="en-US" sz="3600" dirty="0" smtClean="0">
                <a:latin typeface="+mj-ea"/>
                <a:ea typeface="+mj-ea"/>
              </a:rPr>
              <a:t>（</a:t>
            </a:r>
            <a:r>
              <a:rPr lang="en-US" altLang="ja-JP" sz="3600" smtClean="0">
                <a:latin typeface="+mj-ea"/>
                <a:ea typeface="+mj-ea"/>
              </a:rPr>
              <a:t>Ⅲ</a:t>
            </a:r>
            <a:r>
              <a:rPr lang="ja-JP" altLang="en-US" sz="3600" smtClean="0">
                <a:latin typeface="+mj-ea"/>
                <a:ea typeface="+mj-ea"/>
              </a:rPr>
              <a:t>）</a:t>
            </a:r>
            <a:r>
              <a:rPr lang="en-US" altLang="ja-JP" sz="3600" dirty="0" smtClean="0">
                <a:latin typeface="+mj-ea"/>
                <a:ea typeface="+mj-ea"/>
              </a:rPr>
              <a:t/>
            </a:r>
            <a:br>
              <a:rPr lang="en-US" altLang="ja-JP" sz="3600" dirty="0" smtClean="0">
                <a:latin typeface="+mj-ea"/>
                <a:ea typeface="+mj-ea"/>
              </a:rPr>
            </a:br>
            <a:r>
              <a:rPr lang="ja-JP" altLang="en-US" sz="2400" dirty="0">
                <a:latin typeface="+mj-ea"/>
                <a:ea typeface="+mj-ea"/>
              </a:rPr>
              <a:t>～　</a:t>
            </a:r>
            <a:r>
              <a:rPr lang="ja-JP" altLang="en-US" sz="2400" dirty="0">
                <a:latin typeface="+mj-ea"/>
                <a:ea typeface="+mj-ea"/>
              </a:rPr>
              <a:t>社会人のための実践的データサイエンス入門</a:t>
            </a:r>
            <a:r>
              <a:rPr lang="ja-JP" altLang="en-US" sz="2400" dirty="0">
                <a:latin typeface="+mj-ea"/>
                <a:ea typeface="+mj-ea"/>
              </a:rPr>
              <a:t>　～</a:t>
            </a:r>
            <a:endParaRPr kumimoji="1" lang="ja-JP" altLang="en-US" sz="2400" dirty="0">
              <a:latin typeface="+mj-ea"/>
              <a:ea typeface="+mj-ea"/>
            </a:endParaRPr>
          </a:p>
        </p:txBody>
      </p:sp>
      <p:sp>
        <p:nvSpPr>
          <p:cNvPr id="3" name="サブタイトル 2"/>
          <p:cNvSpPr>
            <a:spLocks noGrp="1"/>
          </p:cNvSpPr>
          <p:nvPr>
            <p:ph type="subTitle" idx="4294967295"/>
          </p:nvPr>
        </p:nvSpPr>
        <p:spPr>
          <a:xfrm>
            <a:off x="4716016" y="5714934"/>
            <a:ext cx="4024536" cy="648072"/>
          </a:xfrm>
          <a:prstGeom prst="rect">
            <a:avLst/>
          </a:prstGeom>
        </p:spPr>
        <p:txBody>
          <a:bodyPr anchor="ctr">
            <a:normAutofit/>
          </a:bodyPr>
          <a:lstStyle/>
          <a:p>
            <a:pPr marL="0" indent="0" algn="r">
              <a:buNone/>
            </a:pPr>
            <a:r>
              <a:rPr lang="ja-JP" altLang="en-US" sz="2000" dirty="0">
                <a:latin typeface="+mj-ea"/>
                <a:ea typeface="+mj-ea"/>
              </a:rPr>
              <a:t>お名前</a:t>
            </a:r>
            <a:r>
              <a:rPr kumimoji="1" lang="en-US" altLang="ja-JP" sz="2000" dirty="0" smtClean="0">
                <a:solidFill>
                  <a:schemeClr val="tx1"/>
                </a:solidFill>
                <a:latin typeface="+mj-ea"/>
                <a:ea typeface="+mj-ea"/>
              </a:rPr>
              <a:t>(</a:t>
            </a:r>
            <a:r>
              <a:rPr kumimoji="1" lang="ja-JP" altLang="en-US" sz="2000" dirty="0" smtClean="0">
                <a:solidFill>
                  <a:schemeClr val="tx1"/>
                </a:solidFill>
                <a:latin typeface="+mj-ea"/>
                <a:ea typeface="+mj-ea"/>
              </a:rPr>
              <a:t>ご所属）</a:t>
            </a:r>
            <a:endParaRPr kumimoji="1" lang="ja-JP" altLang="en-US" sz="2000" dirty="0">
              <a:solidFill>
                <a:schemeClr val="tx1"/>
              </a:solidFill>
              <a:latin typeface="+mj-ea"/>
              <a:ea typeface="+mj-ea"/>
            </a:endParaRPr>
          </a:p>
        </p:txBody>
      </p:sp>
      <p:sp>
        <p:nvSpPr>
          <p:cNvPr id="4" name="テキスト ボックス 3"/>
          <p:cNvSpPr txBox="1"/>
          <p:nvPr/>
        </p:nvSpPr>
        <p:spPr>
          <a:xfrm>
            <a:off x="899592" y="2276872"/>
            <a:ext cx="8244408" cy="514738"/>
          </a:xfrm>
          <a:prstGeom prst="rect">
            <a:avLst/>
          </a:prstGeom>
          <a:noFill/>
          <a:ln>
            <a:solidFill>
              <a:schemeClr val="accent2"/>
            </a:solidFill>
          </a:ln>
        </p:spPr>
        <p:txBody>
          <a:bodyPr wrap="square" tIns="144000" rtlCol="0">
            <a:spAutoFit/>
          </a:bodyPr>
          <a:lstStyle/>
          <a:p>
            <a:r>
              <a:rPr lang="ja-JP" altLang="en-US" sz="2100" b="1" dirty="0" smtClean="0">
                <a:latin typeface="+mj-ea"/>
                <a:ea typeface="+mj-ea"/>
                <a:cs typeface="Meiryo UI" panose="020B0604030504040204" pitchFamily="50" charset="-128"/>
              </a:rPr>
              <a:t>第〇〇講</a:t>
            </a:r>
            <a:r>
              <a:rPr lang="ja-JP" altLang="en-US" sz="2100" b="1" dirty="0">
                <a:latin typeface="+mj-ea"/>
                <a:ea typeface="+mj-ea"/>
                <a:cs typeface="Meiryo UI" panose="020B0604030504040204" pitchFamily="50" charset="-128"/>
              </a:rPr>
              <a:t>　</a:t>
            </a:r>
            <a:r>
              <a:rPr lang="ja-JP" altLang="en-US" sz="2100" b="1" dirty="0" smtClean="0">
                <a:latin typeface="+mj-ea"/>
                <a:ea typeface="+mj-ea"/>
                <a:cs typeface="Meiryo UI" panose="020B0604030504040204" pitchFamily="50" charset="-128"/>
              </a:rPr>
              <a:t>「　　　　　　　　　　　　　」</a:t>
            </a:r>
            <a:endParaRPr lang="ja-JP" altLang="en-US" sz="2100" b="1" dirty="0">
              <a:latin typeface="+mj-ea"/>
              <a:ea typeface="+mj-ea"/>
              <a:cs typeface="Meiryo UI" panose="020B0604030504040204" pitchFamily="50" charset="-128"/>
            </a:endParaRPr>
          </a:p>
        </p:txBody>
      </p:sp>
    </p:spTree>
    <p:extLst>
      <p:ext uri="{BB962C8B-B14F-4D97-AF65-F5344CB8AC3E}">
        <p14:creationId xmlns:p14="http://schemas.microsoft.com/office/powerpoint/2010/main" val="3084210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395536" y="1196752"/>
            <a:ext cx="8507412" cy="2232248"/>
          </a:xfrm>
          <a:prstGeom prst="rect">
            <a:avLst/>
          </a:prstGeom>
        </p:spPr>
        <p:txBody>
          <a:bodyPr>
            <a:norm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endParaRPr lang="en-US" altLang="ja-JP" sz="4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Rectangle 2">
            <a:extLst>
              <a:ext uri="{FF2B5EF4-FFF2-40B4-BE49-F238E27FC236}">
                <a16:creationId xmlns:a16="http://schemas.microsoft.com/office/drawing/2014/main" id="{6F8D595D-BAEE-461C-C621-FD2821D40B4A}"/>
              </a:ext>
            </a:extLst>
          </p:cNvPr>
          <p:cNvSpPr txBox="1">
            <a:spLocks noChangeArrowheads="1"/>
          </p:cNvSpPr>
          <p:nvPr/>
        </p:nvSpPr>
        <p:spPr>
          <a:xfrm>
            <a:off x="-2177" y="1659"/>
            <a:ext cx="9144000" cy="476672"/>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2400">
                <a:latin typeface="メイリオ" charset="0"/>
                <a:ea typeface="メイリオ" charset="0"/>
                <a:cs typeface="メイリオ" charset="0"/>
              </a:rPr>
              <a:t>第</a:t>
            </a:r>
            <a:r>
              <a:rPr lang="en-US" altLang="ja-JP" sz="2400" dirty="0">
                <a:latin typeface="メイリオ" charset="0"/>
                <a:ea typeface="メイリオ" charset="0"/>
                <a:cs typeface="メイリオ" charset="0"/>
              </a:rPr>
              <a:t>5</a:t>
            </a:r>
            <a:r>
              <a:rPr lang="ja-JP" altLang="en-US" sz="2400">
                <a:latin typeface="メイリオ" charset="0"/>
                <a:ea typeface="メイリオ" charset="0"/>
                <a:cs typeface="メイリオ" charset="0"/>
              </a:rPr>
              <a:t>講「デジタルリテラシーと教育」</a:t>
            </a:r>
          </a:p>
        </p:txBody>
      </p:sp>
      <p:sp>
        <p:nvSpPr>
          <p:cNvPr id="2" name="スライド番号プレースホルダー 1">
            <a:extLst>
              <a:ext uri="{FF2B5EF4-FFF2-40B4-BE49-F238E27FC236}">
                <a16:creationId xmlns:a16="http://schemas.microsoft.com/office/drawing/2014/main" id="{A8450879-F787-4B35-AB94-A58A2E059A7A}"/>
              </a:ext>
            </a:extLst>
          </p:cNvPr>
          <p:cNvSpPr>
            <a:spLocks noGrp="1"/>
          </p:cNvSpPr>
          <p:nvPr>
            <p:ph type="sldNum" sz="quarter" idx="12"/>
          </p:nvPr>
        </p:nvSpPr>
        <p:spPr/>
        <p:txBody>
          <a:bodyPr/>
          <a:lstStyle/>
          <a:p>
            <a:fld id="{23580432-E2CF-4D2D-9FCA-5FAF3A674D83}" type="slidenum">
              <a:rPr lang="ja-JP" altLang="en-US" smtClean="0"/>
              <a:pPr/>
              <a:t>9</a:t>
            </a:fld>
            <a:endParaRPr lang="ja-JP" altLang="en-US"/>
          </a:p>
        </p:txBody>
      </p:sp>
      <p:sp>
        <p:nvSpPr>
          <p:cNvPr id="7" name="Text 0">
            <a:extLst>
              <a:ext uri="{FF2B5EF4-FFF2-40B4-BE49-F238E27FC236}">
                <a16:creationId xmlns:a16="http://schemas.microsoft.com/office/drawing/2014/main" id="{D482ED19-B9D6-EE9E-C7F9-5C9754F33D7F}"/>
              </a:ext>
            </a:extLst>
          </p:cNvPr>
          <p:cNvSpPr/>
          <p:nvPr/>
        </p:nvSpPr>
        <p:spPr>
          <a:xfrm>
            <a:off x="233862" y="671522"/>
            <a:ext cx="8820000" cy="372070"/>
          </a:xfrm>
          <a:prstGeom prst="rect">
            <a:avLst/>
          </a:prstGeom>
          <a:noFill/>
          <a:ln/>
        </p:spPr>
        <p:txBody>
          <a:bodyPr wrap="none" lIns="0" tIns="0" rIns="0" bIns="0" rtlCol="0" anchor="ctr"/>
          <a:lstStyle/>
          <a:p>
            <a:pPr marL="0" indent="0">
              <a:buNone/>
            </a:pPr>
            <a:r>
              <a:rPr lang="en-US" sz="2000" b="1" dirty="0">
                <a:solidFill>
                  <a:srgbClr val="020202"/>
                </a:solidFill>
                <a:latin typeface="Meiryo" panose="020B0604030504040204" pitchFamily="34" charset="-128"/>
                <a:ea typeface="Meiryo" panose="020B0604030504040204" pitchFamily="34" charset="-128"/>
                <a:cs typeface="PT Serif" pitchFamily="34" charset="-120"/>
              </a:rPr>
              <a:t>4．デジタルリテラシーの教育法</a:t>
            </a:r>
            <a:endParaRPr lang="en-US" sz="2000" b="1" dirty="0">
              <a:latin typeface="Meiryo" panose="020B0604030504040204" pitchFamily="34" charset="-128"/>
              <a:ea typeface="Meiryo" panose="020B0604030504040204" pitchFamily="34" charset="-128"/>
            </a:endParaRPr>
          </a:p>
        </p:txBody>
      </p:sp>
      <p:sp>
        <p:nvSpPr>
          <p:cNvPr id="28" name="Shape 1">
            <a:extLst>
              <a:ext uri="{FF2B5EF4-FFF2-40B4-BE49-F238E27FC236}">
                <a16:creationId xmlns:a16="http://schemas.microsoft.com/office/drawing/2014/main" id="{557B564C-E6F6-97D3-E73E-570C435D55A6}"/>
              </a:ext>
            </a:extLst>
          </p:cNvPr>
          <p:cNvSpPr/>
          <p:nvPr/>
        </p:nvSpPr>
        <p:spPr>
          <a:xfrm>
            <a:off x="634895" y="1028402"/>
            <a:ext cx="36000" cy="5158075"/>
          </a:xfrm>
          <a:prstGeom prst="roundRect">
            <a:avLst>
              <a:gd name="adj" fmla="val 136600"/>
            </a:avLst>
          </a:prstGeom>
          <a:solidFill>
            <a:srgbClr val="D8D4D4"/>
          </a:solidFill>
          <a:ln/>
        </p:spPr>
      </p:sp>
      <p:sp>
        <p:nvSpPr>
          <p:cNvPr id="29" name="Shape 2">
            <a:extLst>
              <a:ext uri="{FF2B5EF4-FFF2-40B4-BE49-F238E27FC236}">
                <a16:creationId xmlns:a16="http://schemas.microsoft.com/office/drawing/2014/main" id="{C389D3FA-36C6-FE67-D489-EAD6BEE94D9F}"/>
              </a:ext>
            </a:extLst>
          </p:cNvPr>
          <p:cNvSpPr/>
          <p:nvPr/>
        </p:nvSpPr>
        <p:spPr>
          <a:xfrm>
            <a:off x="857662" y="1485365"/>
            <a:ext cx="728543" cy="22860"/>
          </a:xfrm>
          <a:prstGeom prst="roundRect">
            <a:avLst>
              <a:gd name="adj" fmla="val 136600"/>
            </a:avLst>
          </a:prstGeom>
          <a:solidFill>
            <a:srgbClr val="D8D4D4"/>
          </a:solidFill>
          <a:ln/>
        </p:spPr>
      </p:sp>
      <p:sp>
        <p:nvSpPr>
          <p:cNvPr id="30" name="Shape 3">
            <a:extLst>
              <a:ext uri="{FF2B5EF4-FFF2-40B4-BE49-F238E27FC236}">
                <a16:creationId xmlns:a16="http://schemas.microsoft.com/office/drawing/2014/main" id="{D4D599A2-5259-2B6D-0B34-6529688B89A6}"/>
              </a:ext>
            </a:extLst>
          </p:cNvPr>
          <p:cNvSpPr/>
          <p:nvPr/>
        </p:nvSpPr>
        <p:spPr>
          <a:xfrm>
            <a:off x="412130" y="1262599"/>
            <a:ext cx="468392" cy="468392"/>
          </a:xfrm>
          <a:prstGeom prst="roundRect">
            <a:avLst>
              <a:gd name="adj" fmla="val 6667"/>
            </a:avLst>
          </a:prstGeom>
          <a:solidFill>
            <a:srgbClr val="F2EEEE"/>
          </a:solidFill>
          <a:ln/>
        </p:spPr>
      </p:sp>
      <p:sp>
        <p:nvSpPr>
          <p:cNvPr id="32" name="Text 5">
            <a:extLst>
              <a:ext uri="{FF2B5EF4-FFF2-40B4-BE49-F238E27FC236}">
                <a16:creationId xmlns:a16="http://schemas.microsoft.com/office/drawing/2014/main" id="{F0AD6E95-BC47-C0BA-B1AC-B95B44CE80E8}"/>
              </a:ext>
            </a:extLst>
          </p:cNvPr>
          <p:cNvSpPr/>
          <p:nvPr/>
        </p:nvSpPr>
        <p:spPr>
          <a:xfrm>
            <a:off x="1701858" y="1236524"/>
            <a:ext cx="2732246" cy="341471"/>
          </a:xfrm>
          <a:prstGeom prst="rect">
            <a:avLst/>
          </a:prstGeom>
          <a:noFill/>
          <a:ln/>
        </p:spPr>
        <p:txBody>
          <a:bodyPr wrap="none" lIns="0" tIns="0" rIns="0" bIns="0" rtlCol="0" anchor="t"/>
          <a:lstStyle/>
          <a:p>
            <a:pPr marL="0" indent="0" algn="l">
              <a:lnSpc>
                <a:spcPts val="2650"/>
              </a:lnSpc>
              <a:buNone/>
            </a:pPr>
            <a:r>
              <a:rPr lang="en-US" sz="1400" b="1" dirty="0">
                <a:solidFill>
                  <a:srgbClr val="383838"/>
                </a:solidFill>
                <a:latin typeface="Meiryo" panose="020B0604030504040204" pitchFamily="34" charset="-128"/>
                <a:ea typeface="Meiryo" panose="020B0604030504040204" pitchFamily="34" charset="-128"/>
                <a:cs typeface="PT Serif" pitchFamily="34" charset="-120"/>
              </a:rPr>
              <a:t>体系的な育成</a:t>
            </a:r>
            <a:endParaRPr lang="en-US" sz="1400" b="1" dirty="0">
              <a:latin typeface="Meiryo" panose="020B0604030504040204" pitchFamily="34" charset="-128"/>
              <a:ea typeface="Meiryo" panose="020B0604030504040204" pitchFamily="34" charset="-128"/>
            </a:endParaRPr>
          </a:p>
        </p:txBody>
      </p:sp>
      <p:sp>
        <p:nvSpPr>
          <p:cNvPr id="33" name="Text 6">
            <a:extLst>
              <a:ext uri="{FF2B5EF4-FFF2-40B4-BE49-F238E27FC236}">
                <a16:creationId xmlns:a16="http://schemas.microsoft.com/office/drawing/2014/main" id="{2334502E-37F1-98DB-4F39-781E3C5A1540}"/>
              </a:ext>
            </a:extLst>
          </p:cNvPr>
          <p:cNvSpPr/>
          <p:nvPr/>
        </p:nvSpPr>
        <p:spPr>
          <a:xfrm>
            <a:off x="1701857" y="1530576"/>
            <a:ext cx="7262631" cy="695712"/>
          </a:xfrm>
          <a:prstGeom prst="rect">
            <a:avLst/>
          </a:prstGeom>
          <a:noFill/>
          <a:ln/>
        </p:spPr>
        <p:txBody>
          <a:bodyPr wrap="square" lIns="0" tIns="0" rIns="0" bIns="0" rtlCol="0" anchor="t"/>
          <a:lstStyle/>
          <a:p>
            <a:pPr marL="0" indent="0" algn="l">
              <a:lnSpc>
                <a:spcPct val="150000"/>
              </a:lnSpc>
              <a:buNone/>
            </a:pPr>
            <a:r>
              <a:rPr lang="en-US" sz="1200" dirty="0">
                <a:solidFill>
                  <a:srgbClr val="383838"/>
                </a:solidFill>
                <a:latin typeface="Meiryo" panose="020B0604030504040204" pitchFamily="34" charset="-128"/>
                <a:ea typeface="Meiryo" panose="020B0604030504040204" pitchFamily="34" charset="-128"/>
                <a:cs typeface="DM Sans" pitchFamily="34" charset="-120"/>
              </a:rPr>
              <a:t>「情報活用能力の体系表例」や「情報活用能力ベーシック（小学校版）」などを参考に、教育課程の中でデジタルリテラシーを育成する機会を設ける。</a:t>
            </a:r>
            <a:endParaRPr lang="en-US" sz="1200" dirty="0">
              <a:latin typeface="Meiryo" panose="020B0604030504040204" pitchFamily="34" charset="-128"/>
              <a:ea typeface="Meiryo" panose="020B0604030504040204" pitchFamily="34" charset="-128"/>
            </a:endParaRPr>
          </a:p>
        </p:txBody>
      </p:sp>
      <p:sp>
        <p:nvSpPr>
          <p:cNvPr id="34" name="Shape 7">
            <a:extLst>
              <a:ext uri="{FF2B5EF4-FFF2-40B4-BE49-F238E27FC236}">
                <a16:creationId xmlns:a16="http://schemas.microsoft.com/office/drawing/2014/main" id="{14BFE4C5-554F-C6EF-496C-D6D754F645F5}"/>
              </a:ext>
            </a:extLst>
          </p:cNvPr>
          <p:cNvSpPr/>
          <p:nvPr/>
        </p:nvSpPr>
        <p:spPr>
          <a:xfrm>
            <a:off x="857661" y="2596025"/>
            <a:ext cx="728543" cy="22860"/>
          </a:xfrm>
          <a:prstGeom prst="roundRect">
            <a:avLst>
              <a:gd name="adj" fmla="val 136600"/>
            </a:avLst>
          </a:prstGeom>
          <a:solidFill>
            <a:srgbClr val="D8D4D4"/>
          </a:solidFill>
          <a:ln/>
        </p:spPr>
      </p:sp>
      <p:sp>
        <p:nvSpPr>
          <p:cNvPr id="35" name="Shape 8">
            <a:extLst>
              <a:ext uri="{FF2B5EF4-FFF2-40B4-BE49-F238E27FC236}">
                <a16:creationId xmlns:a16="http://schemas.microsoft.com/office/drawing/2014/main" id="{E99DBF6A-E55B-D2F0-0B42-45A6A3CD94E1}"/>
              </a:ext>
            </a:extLst>
          </p:cNvPr>
          <p:cNvSpPr/>
          <p:nvPr/>
        </p:nvSpPr>
        <p:spPr>
          <a:xfrm>
            <a:off x="412129" y="2373259"/>
            <a:ext cx="468392" cy="468392"/>
          </a:xfrm>
          <a:prstGeom prst="roundRect">
            <a:avLst>
              <a:gd name="adj" fmla="val 6667"/>
            </a:avLst>
          </a:prstGeom>
          <a:solidFill>
            <a:srgbClr val="F2EEEE"/>
          </a:solidFill>
          <a:ln/>
        </p:spPr>
      </p:sp>
      <p:sp>
        <p:nvSpPr>
          <p:cNvPr id="37" name="Text 10">
            <a:extLst>
              <a:ext uri="{FF2B5EF4-FFF2-40B4-BE49-F238E27FC236}">
                <a16:creationId xmlns:a16="http://schemas.microsoft.com/office/drawing/2014/main" id="{0A8D3FAB-A097-8EE6-31A5-FBB3ACB95775}"/>
              </a:ext>
            </a:extLst>
          </p:cNvPr>
          <p:cNvSpPr/>
          <p:nvPr/>
        </p:nvSpPr>
        <p:spPr>
          <a:xfrm>
            <a:off x="1701857" y="2347184"/>
            <a:ext cx="3004542" cy="341471"/>
          </a:xfrm>
          <a:prstGeom prst="rect">
            <a:avLst/>
          </a:prstGeom>
          <a:noFill/>
          <a:ln/>
        </p:spPr>
        <p:txBody>
          <a:bodyPr wrap="none" lIns="0" tIns="0" rIns="0" bIns="0" rtlCol="0" anchor="t"/>
          <a:lstStyle/>
          <a:p>
            <a:pPr marL="0" indent="0" algn="l">
              <a:lnSpc>
                <a:spcPts val="2650"/>
              </a:lnSpc>
              <a:buNone/>
            </a:pPr>
            <a:r>
              <a:rPr lang="en-US" sz="1400" b="1" dirty="0">
                <a:solidFill>
                  <a:srgbClr val="383838"/>
                </a:solidFill>
                <a:latin typeface="Meiryo" panose="020B0604030504040204" pitchFamily="34" charset="-128"/>
                <a:ea typeface="Meiryo" panose="020B0604030504040204" pitchFamily="34" charset="-128"/>
              </a:rPr>
              <a:t>基礎スキルや統合的なスキルの育成</a:t>
            </a:r>
            <a:endParaRPr lang="en-US" sz="1400" b="1" dirty="0">
              <a:latin typeface="Meiryo" panose="020B0604030504040204" pitchFamily="34" charset="-128"/>
              <a:ea typeface="Meiryo" panose="020B0604030504040204" pitchFamily="34" charset="-128"/>
            </a:endParaRPr>
          </a:p>
        </p:txBody>
      </p:sp>
      <p:sp>
        <p:nvSpPr>
          <p:cNvPr id="38" name="Text 11">
            <a:extLst>
              <a:ext uri="{FF2B5EF4-FFF2-40B4-BE49-F238E27FC236}">
                <a16:creationId xmlns:a16="http://schemas.microsoft.com/office/drawing/2014/main" id="{A197C7BF-410C-767A-4C33-831A324A93E4}"/>
              </a:ext>
            </a:extLst>
          </p:cNvPr>
          <p:cNvSpPr/>
          <p:nvPr/>
        </p:nvSpPr>
        <p:spPr>
          <a:xfrm>
            <a:off x="1701858" y="2754451"/>
            <a:ext cx="7262630" cy="998696"/>
          </a:xfrm>
          <a:prstGeom prst="rect">
            <a:avLst/>
          </a:prstGeom>
          <a:noFill/>
          <a:ln/>
        </p:spPr>
        <p:txBody>
          <a:bodyPr wrap="square" lIns="0" tIns="0" rIns="0" bIns="0" rtlCol="0" anchor="t"/>
          <a:lstStyle/>
          <a:p>
            <a:pPr marL="0" indent="0" algn="l">
              <a:lnSpc>
                <a:spcPct val="150000"/>
              </a:lnSpc>
              <a:buNone/>
            </a:pPr>
            <a:r>
              <a:rPr lang="en-US" sz="1200" dirty="0">
                <a:solidFill>
                  <a:srgbClr val="383838"/>
                </a:solidFill>
                <a:latin typeface="Meiryo" panose="020B0604030504040204" pitchFamily="34" charset="-128"/>
                <a:ea typeface="Meiryo" panose="020B0604030504040204" pitchFamily="34" charset="-128"/>
                <a:cs typeface="DM Sans" pitchFamily="34" charset="-120"/>
              </a:rPr>
              <a:t>例1</a:t>
            </a:r>
            <a:r>
              <a:rPr lang="ja-JP" altLang="en-US" sz="1200">
                <a:solidFill>
                  <a:srgbClr val="383838"/>
                </a:solidFill>
                <a:latin typeface="Meiryo" panose="020B0604030504040204" pitchFamily="34" charset="-128"/>
                <a:ea typeface="Meiryo" panose="020B0604030504040204" pitchFamily="34" charset="-128"/>
                <a:cs typeface="DM Sans" pitchFamily="34" charset="-120"/>
              </a:rPr>
              <a:t>　タイピングスキルの育成</a:t>
            </a:r>
            <a:r>
              <a:rPr lang="en-US" altLang="ja-JP" sz="1200" dirty="0">
                <a:solidFill>
                  <a:srgbClr val="383838"/>
                </a:solidFill>
                <a:latin typeface="Meiryo" panose="020B0604030504040204" pitchFamily="34" charset="-128"/>
                <a:ea typeface="Meiryo" panose="020B0604030504040204" pitchFamily="34" charset="-128"/>
                <a:cs typeface="DM Sans" pitchFamily="34" charset="-120"/>
              </a:rPr>
              <a:t/>
            </a:r>
            <a:br>
              <a:rPr lang="en-US" altLang="ja-JP" sz="1200" dirty="0">
                <a:solidFill>
                  <a:srgbClr val="383838"/>
                </a:solidFill>
                <a:latin typeface="Meiryo" panose="020B0604030504040204" pitchFamily="34" charset="-128"/>
                <a:ea typeface="Meiryo" panose="020B0604030504040204" pitchFamily="34" charset="-128"/>
                <a:cs typeface="DM Sans" pitchFamily="34" charset="-120"/>
              </a:rPr>
            </a:br>
            <a:r>
              <a:rPr lang="en-US" sz="1200" dirty="0">
                <a:solidFill>
                  <a:srgbClr val="383838"/>
                </a:solidFill>
                <a:latin typeface="Meiryo" panose="020B0604030504040204" pitchFamily="34" charset="-128"/>
                <a:ea typeface="Meiryo" panose="020B0604030504040204" pitchFamily="34" charset="-128"/>
                <a:cs typeface="DM Sans" pitchFamily="34" charset="-120"/>
              </a:rPr>
              <a:t>ホームポジションの運指による手続き的知識としてのスキル育成を行う。</a:t>
            </a:r>
            <a:br>
              <a:rPr lang="en-US" sz="1200" dirty="0">
                <a:solidFill>
                  <a:srgbClr val="383838"/>
                </a:solidFill>
                <a:latin typeface="Meiryo" panose="020B0604030504040204" pitchFamily="34" charset="-128"/>
                <a:ea typeface="Meiryo" panose="020B0604030504040204" pitchFamily="34" charset="-128"/>
                <a:cs typeface="DM Sans" pitchFamily="34" charset="-120"/>
              </a:rPr>
            </a:br>
            <a:r>
              <a:rPr lang="en-US" sz="1200" dirty="0">
                <a:solidFill>
                  <a:srgbClr val="383838"/>
                </a:solidFill>
                <a:latin typeface="Meiryo" panose="020B0604030504040204" pitchFamily="34" charset="-128"/>
                <a:ea typeface="Meiryo" panose="020B0604030504040204" pitchFamily="34" charset="-128"/>
                <a:cs typeface="DM Sans" pitchFamily="34" charset="-120"/>
              </a:rPr>
              <a:t>小学1・2年生から可能。競争よりも個人内の成長を実感できるような指導の工夫が望ましい。</a:t>
            </a:r>
            <a:endParaRPr lang="en-US" sz="1200" dirty="0">
              <a:latin typeface="Meiryo" panose="020B0604030504040204" pitchFamily="34" charset="-128"/>
              <a:ea typeface="Meiryo" panose="020B0604030504040204" pitchFamily="34" charset="-128"/>
            </a:endParaRPr>
          </a:p>
        </p:txBody>
      </p:sp>
      <p:sp>
        <p:nvSpPr>
          <p:cNvPr id="39" name="Shape 12">
            <a:extLst>
              <a:ext uri="{FF2B5EF4-FFF2-40B4-BE49-F238E27FC236}">
                <a16:creationId xmlns:a16="http://schemas.microsoft.com/office/drawing/2014/main" id="{382FEFE3-B2E4-A4A8-4480-2FAC85D3F96F}"/>
              </a:ext>
            </a:extLst>
          </p:cNvPr>
          <p:cNvSpPr/>
          <p:nvPr/>
        </p:nvSpPr>
        <p:spPr>
          <a:xfrm>
            <a:off x="857662" y="5664221"/>
            <a:ext cx="728543" cy="22860"/>
          </a:xfrm>
          <a:prstGeom prst="roundRect">
            <a:avLst>
              <a:gd name="adj" fmla="val 136600"/>
            </a:avLst>
          </a:prstGeom>
          <a:solidFill>
            <a:srgbClr val="D8D4D4"/>
          </a:solidFill>
          <a:ln/>
        </p:spPr>
      </p:sp>
      <p:sp>
        <p:nvSpPr>
          <p:cNvPr id="40" name="Shape 13">
            <a:extLst>
              <a:ext uri="{FF2B5EF4-FFF2-40B4-BE49-F238E27FC236}">
                <a16:creationId xmlns:a16="http://schemas.microsoft.com/office/drawing/2014/main" id="{5FC27F33-728E-2042-8E06-5293C90512C8}"/>
              </a:ext>
            </a:extLst>
          </p:cNvPr>
          <p:cNvSpPr/>
          <p:nvPr/>
        </p:nvSpPr>
        <p:spPr>
          <a:xfrm>
            <a:off x="412130" y="5441455"/>
            <a:ext cx="468392" cy="468392"/>
          </a:xfrm>
          <a:prstGeom prst="roundRect">
            <a:avLst>
              <a:gd name="adj" fmla="val 6667"/>
            </a:avLst>
          </a:prstGeom>
          <a:solidFill>
            <a:srgbClr val="F2EEEE"/>
          </a:solidFill>
          <a:ln/>
        </p:spPr>
      </p:sp>
      <p:sp>
        <p:nvSpPr>
          <p:cNvPr id="43" name="Text 16">
            <a:extLst>
              <a:ext uri="{FF2B5EF4-FFF2-40B4-BE49-F238E27FC236}">
                <a16:creationId xmlns:a16="http://schemas.microsoft.com/office/drawing/2014/main" id="{00ECC0AB-F1F0-604B-7560-2774CED02461}"/>
              </a:ext>
            </a:extLst>
          </p:cNvPr>
          <p:cNvSpPr/>
          <p:nvPr/>
        </p:nvSpPr>
        <p:spPr>
          <a:xfrm>
            <a:off x="1701858" y="3731903"/>
            <a:ext cx="7262630" cy="1207251"/>
          </a:xfrm>
          <a:prstGeom prst="rect">
            <a:avLst/>
          </a:prstGeom>
          <a:noFill/>
          <a:ln/>
        </p:spPr>
        <p:txBody>
          <a:bodyPr wrap="square" lIns="0" tIns="0" rIns="0" bIns="0" rtlCol="0" anchor="t"/>
          <a:lstStyle/>
          <a:p>
            <a:pPr>
              <a:lnSpc>
                <a:spcPct val="150000"/>
              </a:lnSpc>
            </a:pPr>
            <a:r>
              <a:rPr lang="ja-JP" altLang="en-US" sz="1200">
                <a:latin typeface="Meiryo" panose="020B0604030504040204" pitchFamily="34" charset="-128"/>
                <a:ea typeface="Meiryo" panose="020B0604030504040204" pitchFamily="34" charset="-128"/>
                <a:cs typeface="PT Serif" pitchFamily="34" charset="-120"/>
              </a:rPr>
              <a:t>例２　</a:t>
            </a:r>
            <a:r>
              <a:rPr lang="en-US" altLang="ja-JP" sz="1200" dirty="0" err="1">
                <a:latin typeface="Meiryo" panose="020B0604030504040204" pitchFamily="34" charset="-128"/>
                <a:ea typeface="Meiryo" panose="020B0604030504040204" pitchFamily="34" charset="-128"/>
                <a:cs typeface="PT Serif" pitchFamily="34" charset="-120"/>
              </a:rPr>
              <a:t>ポスター作成による</a:t>
            </a:r>
            <a:r>
              <a:rPr lang="ja-JP" altLang="en-US" sz="1200">
                <a:latin typeface="Meiryo" panose="020B0604030504040204" pitchFamily="34" charset="-128"/>
                <a:ea typeface="Meiryo" panose="020B0604030504040204" pitchFamily="34" charset="-128"/>
                <a:cs typeface="PT Serif" pitchFamily="34" charset="-120"/>
              </a:rPr>
              <a:t>統合的な</a:t>
            </a:r>
            <a:r>
              <a:rPr lang="en-US" altLang="ja-JP" sz="1200" dirty="0">
                <a:latin typeface="Meiryo" panose="020B0604030504040204" pitchFamily="34" charset="-128"/>
                <a:ea typeface="Meiryo" panose="020B0604030504040204" pitchFamily="34" charset="-128"/>
                <a:cs typeface="PT Serif" pitchFamily="34" charset="-120"/>
              </a:rPr>
              <a:t>スキル</a:t>
            </a:r>
            <a:r>
              <a:rPr lang="ja-JP" altLang="en-US" sz="1200">
                <a:latin typeface="Meiryo" panose="020B0604030504040204" pitchFamily="34" charset="-128"/>
                <a:ea typeface="Meiryo" panose="020B0604030504040204" pitchFamily="34" charset="-128"/>
                <a:cs typeface="PT Serif" pitchFamily="34" charset="-120"/>
              </a:rPr>
              <a:t>の</a:t>
            </a:r>
            <a:r>
              <a:rPr lang="en-US" altLang="ja-JP" sz="1200" dirty="0">
                <a:latin typeface="Meiryo" panose="020B0604030504040204" pitchFamily="34" charset="-128"/>
                <a:ea typeface="Meiryo" panose="020B0604030504040204" pitchFamily="34" charset="-128"/>
                <a:cs typeface="PT Serif" pitchFamily="34" charset="-120"/>
              </a:rPr>
              <a:t>育成</a:t>
            </a:r>
            <a:endParaRPr lang="en-US" altLang="ja-JP" sz="1200" dirty="0">
              <a:latin typeface="Meiryo" panose="020B0604030504040204" pitchFamily="34" charset="-128"/>
              <a:ea typeface="Meiryo" panose="020B0604030504040204" pitchFamily="34" charset="-128"/>
            </a:endParaRPr>
          </a:p>
          <a:p>
            <a:pPr marL="0" indent="0" algn="l">
              <a:lnSpc>
                <a:spcPct val="150000"/>
              </a:lnSpc>
              <a:buNone/>
            </a:pPr>
            <a:r>
              <a:rPr lang="en-US" sz="1200" dirty="0">
                <a:latin typeface="Meiryo" panose="020B0604030504040204" pitchFamily="34" charset="-128"/>
                <a:ea typeface="Meiryo" panose="020B0604030504040204" pitchFamily="34" charset="-128"/>
                <a:cs typeface="DM Sans" pitchFamily="34" charset="-120"/>
              </a:rPr>
              <a:t>児童生徒の問いについて、アンケート調査を実施し、結果から図やグラフを作成し、考察を含むポスター形式でまとめ、発表する活動。</a:t>
            </a:r>
            <a:r>
              <a:rPr lang="ja-JP" altLang="ja-JP" sz="1200">
                <a:effectLst/>
                <a:latin typeface="Meiryo" panose="020B0604030504040204" pitchFamily="34" charset="-128"/>
                <a:ea typeface="Meiryo" panose="020B0604030504040204" pitchFamily="34" charset="-128"/>
                <a:cs typeface="Times New Roman" panose="02020603050405020304" pitchFamily="18" charset="0"/>
              </a:rPr>
              <a:t>パフォーマンス課題として設定し、思考力、判断力、表現力を統合し、情報活用能力に加え、言語能力や問題発見・解決能力を発揮できる学習活動を設計することも考えられる。</a:t>
            </a:r>
            <a:r>
              <a:rPr lang="ja-JP" altLang="ja-JP" sz="1200">
                <a:effectLst/>
                <a:latin typeface="Meiryo" panose="020B0604030504040204" pitchFamily="34" charset="-128"/>
                <a:ea typeface="Meiryo" panose="020B0604030504040204" pitchFamily="34" charset="-128"/>
              </a:rPr>
              <a:t> </a:t>
            </a:r>
            <a:r>
              <a:rPr lang="en-US" sz="1200" dirty="0">
                <a:latin typeface="Meiryo" panose="020B0604030504040204" pitchFamily="34" charset="-128"/>
                <a:ea typeface="Meiryo" panose="020B0604030504040204" pitchFamily="34" charset="-128"/>
                <a:cs typeface="DM Sans" pitchFamily="34" charset="-120"/>
              </a:rPr>
              <a:t/>
            </a:r>
            <a:br>
              <a:rPr lang="en-US" sz="1200" dirty="0">
                <a:latin typeface="Meiryo" panose="020B0604030504040204" pitchFamily="34" charset="-128"/>
                <a:ea typeface="Meiryo" panose="020B0604030504040204" pitchFamily="34" charset="-128"/>
                <a:cs typeface="DM Sans" pitchFamily="34" charset="-120"/>
              </a:rPr>
            </a:br>
            <a:endParaRPr lang="en-US" sz="1200" dirty="0">
              <a:latin typeface="Meiryo" panose="020B0604030504040204" pitchFamily="34" charset="-128"/>
              <a:ea typeface="Meiryo" panose="020B0604030504040204" pitchFamily="34" charset="-128"/>
            </a:endParaRPr>
          </a:p>
        </p:txBody>
      </p:sp>
      <p:sp>
        <p:nvSpPr>
          <p:cNvPr id="47" name="Text 20">
            <a:extLst>
              <a:ext uri="{FF2B5EF4-FFF2-40B4-BE49-F238E27FC236}">
                <a16:creationId xmlns:a16="http://schemas.microsoft.com/office/drawing/2014/main" id="{C233DBE8-00AC-9200-8096-C8338C420B04}"/>
              </a:ext>
            </a:extLst>
          </p:cNvPr>
          <p:cNvSpPr/>
          <p:nvPr/>
        </p:nvSpPr>
        <p:spPr>
          <a:xfrm>
            <a:off x="1701857" y="5441455"/>
            <a:ext cx="4086106" cy="341471"/>
          </a:xfrm>
          <a:prstGeom prst="rect">
            <a:avLst/>
          </a:prstGeom>
          <a:noFill/>
          <a:ln/>
        </p:spPr>
        <p:txBody>
          <a:bodyPr wrap="none" lIns="0" tIns="0" rIns="0" bIns="0" rtlCol="0" anchor="t"/>
          <a:lstStyle/>
          <a:p>
            <a:pPr marL="0" indent="0" algn="l">
              <a:lnSpc>
                <a:spcPts val="2650"/>
              </a:lnSpc>
              <a:buNone/>
            </a:pPr>
            <a:r>
              <a:rPr lang="en-US" sz="1400" b="1" dirty="0">
                <a:solidFill>
                  <a:srgbClr val="383838"/>
                </a:solidFill>
                <a:latin typeface="Meiryo" panose="020B0604030504040204" pitchFamily="34" charset="-128"/>
                <a:ea typeface="Meiryo" panose="020B0604030504040204" pitchFamily="34" charset="-128"/>
                <a:cs typeface="PT Serif" pitchFamily="34" charset="-120"/>
              </a:rPr>
              <a:t>多様なデジタルリテラシーの育成</a:t>
            </a:r>
            <a:endParaRPr lang="en-US" sz="1400" b="1" dirty="0">
              <a:latin typeface="Meiryo" panose="020B0604030504040204" pitchFamily="34" charset="-128"/>
              <a:ea typeface="Meiryo" panose="020B0604030504040204" pitchFamily="34" charset="-128"/>
            </a:endParaRPr>
          </a:p>
        </p:txBody>
      </p:sp>
      <p:sp>
        <p:nvSpPr>
          <p:cNvPr id="48" name="Text 21">
            <a:extLst>
              <a:ext uri="{FF2B5EF4-FFF2-40B4-BE49-F238E27FC236}">
                <a16:creationId xmlns:a16="http://schemas.microsoft.com/office/drawing/2014/main" id="{0FEFA7C5-354F-06FA-DC6E-17109186E886}"/>
              </a:ext>
            </a:extLst>
          </p:cNvPr>
          <p:cNvSpPr/>
          <p:nvPr/>
        </p:nvSpPr>
        <p:spPr>
          <a:xfrm>
            <a:off x="1701857" y="5787604"/>
            <a:ext cx="7239768" cy="593724"/>
          </a:xfrm>
          <a:prstGeom prst="rect">
            <a:avLst/>
          </a:prstGeom>
          <a:noFill/>
          <a:ln/>
        </p:spPr>
        <p:txBody>
          <a:bodyPr wrap="square" lIns="0" tIns="0" rIns="0" bIns="0" rtlCol="0" anchor="t"/>
          <a:lstStyle/>
          <a:p>
            <a:pPr marL="0" indent="0" algn="l">
              <a:lnSpc>
                <a:spcPct val="150000"/>
              </a:lnSpc>
              <a:buNone/>
            </a:pPr>
            <a:r>
              <a:rPr lang="en-US" sz="1200" dirty="0">
                <a:solidFill>
                  <a:srgbClr val="383838"/>
                </a:solidFill>
                <a:latin typeface="Meiryo" panose="020B0604030504040204" pitchFamily="34" charset="-128"/>
                <a:ea typeface="Meiryo" panose="020B0604030504040204" pitchFamily="34" charset="-128"/>
                <a:cs typeface="DM Sans" pitchFamily="34" charset="-120"/>
              </a:rPr>
              <a:t>タイピング、表計算・データ活用、ポスター作成、情報の収集・分析・評価など、多様なデジタルリテラシーを育む機会を設ける。</a:t>
            </a:r>
            <a:endParaRPr lang="en-US" sz="1200"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37917448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6F8D595D-BAEE-461C-C621-FD2821D40B4A}"/>
              </a:ext>
            </a:extLst>
          </p:cNvPr>
          <p:cNvSpPr txBox="1">
            <a:spLocks noChangeArrowheads="1"/>
          </p:cNvSpPr>
          <p:nvPr/>
        </p:nvSpPr>
        <p:spPr>
          <a:xfrm>
            <a:off x="-2177" y="1659"/>
            <a:ext cx="9144000" cy="476672"/>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2400">
                <a:latin typeface="メイリオ" charset="0"/>
                <a:ea typeface="メイリオ" charset="0"/>
                <a:cs typeface="メイリオ" charset="0"/>
              </a:rPr>
              <a:t>第</a:t>
            </a:r>
            <a:r>
              <a:rPr lang="en-US" altLang="ja-JP" sz="2400" dirty="0">
                <a:latin typeface="メイリオ" charset="0"/>
                <a:ea typeface="メイリオ" charset="0"/>
                <a:cs typeface="メイリオ" charset="0"/>
              </a:rPr>
              <a:t>5</a:t>
            </a:r>
            <a:r>
              <a:rPr lang="ja-JP" altLang="en-US" sz="2400">
                <a:latin typeface="メイリオ" charset="0"/>
                <a:ea typeface="メイリオ" charset="0"/>
                <a:cs typeface="メイリオ" charset="0"/>
              </a:rPr>
              <a:t>講「デジタルリテラシーと教育」</a:t>
            </a:r>
          </a:p>
        </p:txBody>
      </p:sp>
      <p:sp>
        <p:nvSpPr>
          <p:cNvPr id="2" name="スライド番号プレースホルダー 1">
            <a:extLst>
              <a:ext uri="{FF2B5EF4-FFF2-40B4-BE49-F238E27FC236}">
                <a16:creationId xmlns:a16="http://schemas.microsoft.com/office/drawing/2014/main" id="{A8450879-F787-4B35-AB94-A58A2E059A7A}"/>
              </a:ext>
            </a:extLst>
          </p:cNvPr>
          <p:cNvSpPr>
            <a:spLocks noGrp="1"/>
          </p:cNvSpPr>
          <p:nvPr>
            <p:ph type="sldNum" sz="quarter" idx="12"/>
          </p:nvPr>
        </p:nvSpPr>
        <p:spPr/>
        <p:txBody>
          <a:bodyPr/>
          <a:lstStyle/>
          <a:p>
            <a:fld id="{23580432-E2CF-4D2D-9FCA-5FAF3A674D83}" type="slidenum">
              <a:rPr lang="ja-JP" altLang="en-US" smtClean="0"/>
              <a:pPr/>
              <a:t>10</a:t>
            </a:fld>
            <a:endParaRPr lang="ja-JP" altLang="en-US"/>
          </a:p>
        </p:txBody>
      </p:sp>
      <p:sp>
        <p:nvSpPr>
          <p:cNvPr id="7" name="Text 0">
            <a:extLst>
              <a:ext uri="{FF2B5EF4-FFF2-40B4-BE49-F238E27FC236}">
                <a16:creationId xmlns:a16="http://schemas.microsoft.com/office/drawing/2014/main" id="{D482ED19-B9D6-EE9E-C7F9-5C9754F33D7F}"/>
              </a:ext>
            </a:extLst>
          </p:cNvPr>
          <p:cNvSpPr/>
          <p:nvPr/>
        </p:nvSpPr>
        <p:spPr>
          <a:xfrm>
            <a:off x="233862" y="671522"/>
            <a:ext cx="8820000" cy="372070"/>
          </a:xfrm>
          <a:prstGeom prst="rect">
            <a:avLst/>
          </a:prstGeom>
          <a:noFill/>
          <a:ln/>
        </p:spPr>
        <p:txBody>
          <a:bodyPr wrap="none" lIns="0" tIns="0" rIns="0" bIns="0" rtlCol="0" anchor="ctr"/>
          <a:lstStyle/>
          <a:p>
            <a:pPr marL="0" indent="0">
              <a:buNone/>
            </a:pPr>
            <a:r>
              <a:rPr lang="en-US" sz="2000" b="1" dirty="0">
                <a:solidFill>
                  <a:srgbClr val="020202"/>
                </a:solidFill>
                <a:latin typeface="Meiryo" panose="020B0604030504040204" pitchFamily="34" charset="-128"/>
                <a:ea typeface="Meiryo" panose="020B0604030504040204" pitchFamily="34" charset="-128"/>
                <a:cs typeface="PT Serif" pitchFamily="34" charset="-120"/>
              </a:rPr>
              <a:t>5．デジタルリテラシーの将来展望</a:t>
            </a:r>
          </a:p>
        </p:txBody>
      </p:sp>
      <p:pic>
        <p:nvPicPr>
          <p:cNvPr id="9" name="Image 1" descr="preencoded.png">
            <a:extLst>
              <a:ext uri="{FF2B5EF4-FFF2-40B4-BE49-F238E27FC236}">
                <a16:creationId xmlns:a16="http://schemas.microsoft.com/office/drawing/2014/main" id="{1B1FBC0E-EBE5-3F2A-CFA4-196FCB74B602}"/>
              </a:ext>
            </a:extLst>
          </p:cNvPr>
          <p:cNvPicPr>
            <a:picLocks/>
          </p:cNvPicPr>
          <p:nvPr/>
        </p:nvPicPr>
        <p:blipFill>
          <a:blip r:embed="rId2" cstate="screen">
            <a:extLst>
              <a:ext uri="{28A0092B-C50C-407E-A947-70E740481C1C}">
                <a14:useLocalDpi xmlns:a14="http://schemas.microsoft.com/office/drawing/2010/main"/>
              </a:ext>
            </a:extLst>
          </a:blip>
          <a:stretch>
            <a:fillRect/>
          </a:stretch>
        </p:blipFill>
        <p:spPr>
          <a:xfrm>
            <a:off x="232614" y="1218201"/>
            <a:ext cx="720000" cy="1080000"/>
          </a:xfrm>
          <a:prstGeom prst="rect">
            <a:avLst/>
          </a:prstGeom>
        </p:spPr>
      </p:pic>
      <p:sp>
        <p:nvSpPr>
          <p:cNvPr id="10" name="Text 1">
            <a:extLst>
              <a:ext uri="{FF2B5EF4-FFF2-40B4-BE49-F238E27FC236}">
                <a16:creationId xmlns:a16="http://schemas.microsoft.com/office/drawing/2014/main" id="{E3328A7A-5444-27B1-A448-DB14BE5ED4F5}"/>
              </a:ext>
            </a:extLst>
          </p:cNvPr>
          <p:cNvSpPr/>
          <p:nvPr/>
        </p:nvSpPr>
        <p:spPr>
          <a:xfrm>
            <a:off x="1534802" y="1418465"/>
            <a:ext cx="2629614" cy="328732"/>
          </a:xfrm>
          <a:prstGeom prst="rect">
            <a:avLst/>
          </a:prstGeom>
          <a:noFill/>
          <a:ln/>
        </p:spPr>
        <p:txBody>
          <a:bodyPr wrap="none" lIns="0" tIns="0" rIns="0" bIns="0" rtlCol="0" anchor="t"/>
          <a:lstStyle/>
          <a:p>
            <a:pPr marL="0" indent="0" algn="l">
              <a:lnSpc>
                <a:spcPct val="150000"/>
              </a:lnSpc>
              <a:buNone/>
            </a:pPr>
            <a:r>
              <a:rPr lang="en-US" sz="1200" b="1" dirty="0">
                <a:latin typeface="Meiryo" panose="020B0604030504040204" pitchFamily="34" charset="-128"/>
                <a:ea typeface="Meiryo" panose="020B0604030504040204" pitchFamily="34" charset="-128"/>
                <a:cs typeface="PT Serif" pitchFamily="34" charset="-120"/>
              </a:rPr>
              <a:t>生成AIの進化</a:t>
            </a:r>
            <a:endParaRPr lang="en-US" sz="1200" b="1" dirty="0">
              <a:latin typeface="Meiryo" panose="020B0604030504040204" pitchFamily="34" charset="-128"/>
              <a:ea typeface="Meiryo" panose="020B0604030504040204" pitchFamily="34" charset="-128"/>
            </a:endParaRPr>
          </a:p>
        </p:txBody>
      </p:sp>
      <p:sp>
        <p:nvSpPr>
          <p:cNvPr id="11" name="Text 2">
            <a:extLst>
              <a:ext uri="{FF2B5EF4-FFF2-40B4-BE49-F238E27FC236}">
                <a16:creationId xmlns:a16="http://schemas.microsoft.com/office/drawing/2014/main" id="{FE55DE19-56E5-B134-550D-39BB60E4E07D}"/>
              </a:ext>
            </a:extLst>
          </p:cNvPr>
          <p:cNvSpPr/>
          <p:nvPr/>
        </p:nvSpPr>
        <p:spPr>
          <a:xfrm>
            <a:off x="1534802" y="1650354"/>
            <a:ext cx="7416000" cy="641033"/>
          </a:xfrm>
          <a:prstGeom prst="rect">
            <a:avLst/>
          </a:prstGeom>
          <a:noFill/>
          <a:ln/>
        </p:spPr>
        <p:txBody>
          <a:bodyPr wrap="square" lIns="0" tIns="0" rIns="0" bIns="0" rtlCol="0" anchor="t"/>
          <a:lstStyle/>
          <a:p>
            <a:pPr marL="0" indent="0" algn="l">
              <a:lnSpc>
                <a:spcPct val="150000"/>
              </a:lnSpc>
              <a:buNone/>
            </a:pPr>
            <a:r>
              <a:rPr lang="en-US" sz="1200" dirty="0">
                <a:latin typeface="Meiryo" panose="020B0604030504040204" pitchFamily="34" charset="-128"/>
                <a:ea typeface="Meiryo" panose="020B0604030504040204" pitchFamily="34" charset="-128"/>
                <a:cs typeface="DM Sans" pitchFamily="34" charset="-120"/>
              </a:rPr>
              <a:t>ChatGPTに代表される生成AIツールは、テキスト生成からプログラミングコード、画像、音楽、映像など、マルチモーダルな領域に発展している。今後も進化し続ける可能性がある。</a:t>
            </a:r>
            <a:endParaRPr lang="en-US" sz="1200" dirty="0">
              <a:latin typeface="Meiryo" panose="020B0604030504040204" pitchFamily="34" charset="-128"/>
              <a:ea typeface="Meiryo" panose="020B0604030504040204" pitchFamily="34" charset="-128"/>
            </a:endParaRPr>
          </a:p>
        </p:txBody>
      </p:sp>
      <p:pic>
        <p:nvPicPr>
          <p:cNvPr id="12" name="Image 2" descr="preencoded.png">
            <a:extLst>
              <a:ext uri="{FF2B5EF4-FFF2-40B4-BE49-F238E27FC236}">
                <a16:creationId xmlns:a16="http://schemas.microsoft.com/office/drawing/2014/main" id="{BCEA0A4E-785A-DE47-8082-EA9ED04FEDD2}"/>
              </a:ext>
            </a:extLst>
          </p:cNvPr>
          <p:cNvPicPr>
            <a:picLocks/>
          </p:cNvPicPr>
          <p:nvPr/>
        </p:nvPicPr>
        <p:blipFill>
          <a:blip r:embed="rId3" cstate="screen">
            <a:extLst>
              <a:ext uri="{28A0092B-C50C-407E-A947-70E740481C1C}">
                <a14:useLocalDpi xmlns:a14="http://schemas.microsoft.com/office/drawing/2010/main"/>
              </a:ext>
            </a:extLst>
          </a:blip>
          <a:stretch>
            <a:fillRect/>
          </a:stretch>
        </p:blipFill>
        <p:spPr>
          <a:xfrm>
            <a:off x="232614" y="2349000"/>
            <a:ext cx="720000" cy="1080000"/>
          </a:xfrm>
          <a:prstGeom prst="rect">
            <a:avLst/>
          </a:prstGeom>
        </p:spPr>
      </p:pic>
      <p:sp>
        <p:nvSpPr>
          <p:cNvPr id="13" name="Text 3">
            <a:extLst>
              <a:ext uri="{FF2B5EF4-FFF2-40B4-BE49-F238E27FC236}">
                <a16:creationId xmlns:a16="http://schemas.microsoft.com/office/drawing/2014/main" id="{668AF63C-A55A-8CB0-C4D1-262F22E85E3F}"/>
              </a:ext>
            </a:extLst>
          </p:cNvPr>
          <p:cNvSpPr/>
          <p:nvPr/>
        </p:nvSpPr>
        <p:spPr>
          <a:xfrm>
            <a:off x="1534802" y="2492419"/>
            <a:ext cx="2629614" cy="328732"/>
          </a:xfrm>
          <a:prstGeom prst="rect">
            <a:avLst/>
          </a:prstGeom>
          <a:noFill/>
          <a:ln/>
        </p:spPr>
        <p:txBody>
          <a:bodyPr wrap="none" lIns="0" tIns="0" rIns="0" bIns="0" rtlCol="0" anchor="t"/>
          <a:lstStyle/>
          <a:p>
            <a:pPr marL="0" indent="0" algn="l">
              <a:lnSpc>
                <a:spcPct val="150000"/>
              </a:lnSpc>
              <a:buNone/>
            </a:pPr>
            <a:r>
              <a:rPr lang="en-US" sz="1200" b="1" dirty="0">
                <a:latin typeface="Meiryo" panose="020B0604030504040204" pitchFamily="34" charset="-128"/>
                <a:ea typeface="Meiryo" panose="020B0604030504040204" pitchFamily="34" charset="-128"/>
                <a:cs typeface="PT Serif" pitchFamily="34" charset="-120"/>
              </a:rPr>
              <a:t>教育現場への影響</a:t>
            </a:r>
            <a:endParaRPr lang="en-US" sz="1200" b="1" dirty="0">
              <a:latin typeface="Meiryo" panose="020B0604030504040204" pitchFamily="34" charset="-128"/>
              <a:ea typeface="Meiryo" panose="020B0604030504040204" pitchFamily="34" charset="-128"/>
            </a:endParaRPr>
          </a:p>
        </p:txBody>
      </p:sp>
      <p:sp>
        <p:nvSpPr>
          <p:cNvPr id="14" name="Text 4">
            <a:extLst>
              <a:ext uri="{FF2B5EF4-FFF2-40B4-BE49-F238E27FC236}">
                <a16:creationId xmlns:a16="http://schemas.microsoft.com/office/drawing/2014/main" id="{1889E054-C730-EE20-AA5A-A91946BB14A9}"/>
              </a:ext>
            </a:extLst>
          </p:cNvPr>
          <p:cNvSpPr/>
          <p:nvPr/>
        </p:nvSpPr>
        <p:spPr>
          <a:xfrm>
            <a:off x="1534802" y="2724309"/>
            <a:ext cx="7416000" cy="641033"/>
          </a:xfrm>
          <a:prstGeom prst="rect">
            <a:avLst/>
          </a:prstGeom>
          <a:noFill/>
          <a:ln/>
        </p:spPr>
        <p:txBody>
          <a:bodyPr wrap="square" lIns="0" tIns="0" rIns="0" bIns="0" rtlCol="0" anchor="t"/>
          <a:lstStyle/>
          <a:p>
            <a:pPr marL="0" indent="0" algn="l">
              <a:lnSpc>
                <a:spcPct val="150000"/>
              </a:lnSpc>
              <a:buNone/>
            </a:pPr>
            <a:r>
              <a:rPr lang="en-US" sz="1200" dirty="0">
                <a:latin typeface="Meiryo" panose="020B0604030504040204" pitchFamily="34" charset="-128"/>
                <a:ea typeface="Meiryo" panose="020B0604030504040204" pitchFamily="34" charset="-128"/>
                <a:cs typeface="DM Sans" pitchFamily="34" charset="-120"/>
              </a:rPr>
              <a:t>文部科学省は「生成AIの教育利用に関する暫定的なガイドライン」を公表し、生成AIの教育利用の方向性や重要な留意点を示している。改訂版の議論も進められており、最新のガイドラインを参照する必要がある。</a:t>
            </a:r>
            <a:endParaRPr lang="en-US" sz="1200" dirty="0">
              <a:latin typeface="Meiryo" panose="020B0604030504040204" pitchFamily="34" charset="-128"/>
              <a:ea typeface="Meiryo" panose="020B0604030504040204" pitchFamily="34" charset="-128"/>
            </a:endParaRPr>
          </a:p>
        </p:txBody>
      </p:sp>
      <p:pic>
        <p:nvPicPr>
          <p:cNvPr id="15" name="Image 3" descr="preencoded.png">
            <a:extLst>
              <a:ext uri="{FF2B5EF4-FFF2-40B4-BE49-F238E27FC236}">
                <a16:creationId xmlns:a16="http://schemas.microsoft.com/office/drawing/2014/main" id="{8D64A7F8-C5D6-69E3-8F5C-9F1B5E74301F}"/>
              </a:ext>
            </a:extLst>
          </p:cNvPr>
          <p:cNvPicPr>
            <a:picLocks/>
          </p:cNvPicPr>
          <p:nvPr/>
        </p:nvPicPr>
        <p:blipFill>
          <a:blip r:embed="rId4" cstate="screen">
            <a:extLst>
              <a:ext uri="{28A0092B-C50C-407E-A947-70E740481C1C}">
                <a14:useLocalDpi xmlns:a14="http://schemas.microsoft.com/office/drawing/2010/main"/>
              </a:ext>
            </a:extLst>
          </a:blip>
          <a:stretch>
            <a:fillRect/>
          </a:stretch>
        </p:blipFill>
        <p:spPr>
          <a:xfrm>
            <a:off x="232614" y="3468132"/>
            <a:ext cx="720000" cy="1080000"/>
          </a:xfrm>
          <a:prstGeom prst="rect">
            <a:avLst/>
          </a:prstGeom>
        </p:spPr>
      </p:pic>
      <p:sp>
        <p:nvSpPr>
          <p:cNvPr id="16" name="Text 5">
            <a:extLst>
              <a:ext uri="{FF2B5EF4-FFF2-40B4-BE49-F238E27FC236}">
                <a16:creationId xmlns:a16="http://schemas.microsoft.com/office/drawing/2014/main" id="{0198E144-9DC3-0410-CBDC-82E2C58E5F12}"/>
              </a:ext>
            </a:extLst>
          </p:cNvPr>
          <p:cNvSpPr/>
          <p:nvPr/>
        </p:nvSpPr>
        <p:spPr>
          <a:xfrm>
            <a:off x="1530243" y="3545655"/>
            <a:ext cx="2629614" cy="328732"/>
          </a:xfrm>
          <a:prstGeom prst="rect">
            <a:avLst/>
          </a:prstGeom>
          <a:noFill/>
          <a:ln/>
        </p:spPr>
        <p:txBody>
          <a:bodyPr wrap="none" lIns="0" tIns="0" rIns="0" bIns="0" rtlCol="0" anchor="t"/>
          <a:lstStyle/>
          <a:p>
            <a:pPr marL="0" indent="0" algn="l">
              <a:lnSpc>
                <a:spcPct val="150000"/>
              </a:lnSpc>
              <a:buNone/>
            </a:pPr>
            <a:r>
              <a:rPr lang="en-US" sz="1200" b="1" dirty="0">
                <a:latin typeface="Meiryo" panose="020B0604030504040204" pitchFamily="34" charset="-128"/>
                <a:ea typeface="Meiryo" panose="020B0604030504040204" pitchFamily="34" charset="-128"/>
                <a:cs typeface="PT Serif" pitchFamily="34" charset="-120"/>
              </a:rPr>
              <a:t>実践事例の収集</a:t>
            </a:r>
            <a:endParaRPr lang="en-US" sz="1200" b="1" dirty="0">
              <a:latin typeface="Meiryo" panose="020B0604030504040204" pitchFamily="34" charset="-128"/>
              <a:ea typeface="Meiryo" panose="020B0604030504040204" pitchFamily="34" charset="-128"/>
            </a:endParaRPr>
          </a:p>
        </p:txBody>
      </p:sp>
      <p:sp>
        <p:nvSpPr>
          <p:cNvPr id="17" name="Text 6">
            <a:extLst>
              <a:ext uri="{FF2B5EF4-FFF2-40B4-BE49-F238E27FC236}">
                <a16:creationId xmlns:a16="http://schemas.microsoft.com/office/drawing/2014/main" id="{05F5DA20-3A6B-79F6-9C7D-189A6F7045E3}"/>
              </a:ext>
            </a:extLst>
          </p:cNvPr>
          <p:cNvSpPr/>
          <p:nvPr/>
        </p:nvSpPr>
        <p:spPr>
          <a:xfrm>
            <a:off x="1530243" y="3777544"/>
            <a:ext cx="7416000" cy="641033"/>
          </a:xfrm>
          <a:prstGeom prst="rect">
            <a:avLst/>
          </a:prstGeom>
          <a:noFill/>
          <a:ln/>
        </p:spPr>
        <p:txBody>
          <a:bodyPr wrap="square" lIns="0" tIns="0" rIns="0" bIns="0" rtlCol="0" anchor="t"/>
          <a:lstStyle/>
          <a:p>
            <a:pPr marL="0" indent="0" algn="l">
              <a:lnSpc>
                <a:spcPct val="150000"/>
              </a:lnSpc>
              <a:buNone/>
            </a:pPr>
            <a:r>
              <a:rPr lang="en-US" sz="1200" dirty="0">
                <a:latin typeface="Meiryo" panose="020B0604030504040204" pitchFamily="34" charset="-128"/>
                <a:ea typeface="Meiryo" panose="020B0604030504040204" pitchFamily="34" charset="-128"/>
                <a:cs typeface="DM Sans" pitchFamily="34" charset="-120"/>
              </a:rPr>
              <a:t>リーディングDXスクール事業の一環として「生成AIパイロット校」を指定し、校務や学習活動での生成AIの活用事例を収集、公開している。</a:t>
            </a:r>
            <a:endParaRPr lang="en-US" sz="1200" dirty="0">
              <a:latin typeface="Meiryo" panose="020B0604030504040204" pitchFamily="34" charset="-128"/>
              <a:ea typeface="Meiryo" panose="020B0604030504040204" pitchFamily="34" charset="-128"/>
            </a:endParaRPr>
          </a:p>
        </p:txBody>
      </p:sp>
      <p:pic>
        <p:nvPicPr>
          <p:cNvPr id="18" name="Image 4" descr="preencoded.png">
            <a:extLst>
              <a:ext uri="{FF2B5EF4-FFF2-40B4-BE49-F238E27FC236}">
                <a16:creationId xmlns:a16="http://schemas.microsoft.com/office/drawing/2014/main" id="{4F2FDD6F-0F4D-EDFF-7CCB-927A21F7DEC0}"/>
              </a:ext>
            </a:extLst>
          </p:cNvPr>
          <p:cNvPicPr>
            <a:picLocks/>
          </p:cNvPicPr>
          <p:nvPr/>
        </p:nvPicPr>
        <p:blipFill>
          <a:blip r:embed="rId5" cstate="screen">
            <a:extLst>
              <a:ext uri="{28A0092B-C50C-407E-A947-70E740481C1C}">
                <a14:useLocalDpi xmlns:a14="http://schemas.microsoft.com/office/drawing/2010/main"/>
              </a:ext>
            </a:extLst>
          </a:blip>
          <a:stretch>
            <a:fillRect/>
          </a:stretch>
        </p:blipFill>
        <p:spPr>
          <a:xfrm>
            <a:off x="232614" y="4548132"/>
            <a:ext cx="720000" cy="1080000"/>
          </a:xfrm>
          <a:prstGeom prst="rect">
            <a:avLst/>
          </a:prstGeom>
        </p:spPr>
      </p:pic>
      <p:sp>
        <p:nvSpPr>
          <p:cNvPr id="19" name="Text 7">
            <a:extLst>
              <a:ext uri="{FF2B5EF4-FFF2-40B4-BE49-F238E27FC236}">
                <a16:creationId xmlns:a16="http://schemas.microsoft.com/office/drawing/2014/main" id="{5F7A7866-6749-6937-7F0B-7CAECC68B03F}"/>
              </a:ext>
            </a:extLst>
          </p:cNvPr>
          <p:cNvSpPr/>
          <p:nvPr/>
        </p:nvSpPr>
        <p:spPr>
          <a:xfrm>
            <a:off x="1530243" y="4619609"/>
            <a:ext cx="2629614" cy="328732"/>
          </a:xfrm>
          <a:prstGeom prst="rect">
            <a:avLst/>
          </a:prstGeom>
          <a:noFill/>
          <a:ln/>
        </p:spPr>
        <p:txBody>
          <a:bodyPr wrap="none" lIns="0" tIns="0" rIns="0" bIns="0" rtlCol="0" anchor="t"/>
          <a:lstStyle/>
          <a:p>
            <a:pPr marL="0" indent="0" algn="l">
              <a:lnSpc>
                <a:spcPct val="150000"/>
              </a:lnSpc>
              <a:buNone/>
            </a:pPr>
            <a:r>
              <a:rPr lang="en-US" sz="1200" b="1" dirty="0">
                <a:latin typeface="Meiryo" panose="020B0604030504040204" pitchFamily="34" charset="-128"/>
                <a:ea typeface="Meiryo" panose="020B0604030504040204" pitchFamily="34" charset="-128"/>
                <a:cs typeface="PT Serif" pitchFamily="34" charset="-120"/>
              </a:rPr>
              <a:t>継続的な適応</a:t>
            </a:r>
            <a:endParaRPr lang="en-US" sz="1200" b="1" dirty="0">
              <a:latin typeface="Meiryo" panose="020B0604030504040204" pitchFamily="34" charset="-128"/>
              <a:ea typeface="Meiryo" panose="020B0604030504040204" pitchFamily="34" charset="-128"/>
            </a:endParaRPr>
          </a:p>
        </p:txBody>
      </p:sp>
      <p:sp>
        <p:nvSpPr>
          <p:cNvPr id="20" name="Text 8">
            <a:extLst>
              <a:ext uri="{FF2B5EF4-FFF2-40B4-BE49-F238E27FC236}">
                <a16:creationId xmlns:a16="http://schemas.microsoft.com/office/drawing/2014/main" id="{4A5A327A-1E1C-6482-D5F2-815A5C35B477}"/>
              </a:ext>
            </a:extLst>
          </p:cNvPr>
          <p:cNvSpPr/>
          <p:nvPr/>
        </p:nvSpPr>
        <p:spPr>
          <a:xfrm>
            <a:off x="1530243" y="4851499"/>
            <a:ext cx="7416000" cy="320516"/>
          </a:xfrm>
          <a:prstGeom prst="rect">
            <a:avLst/>
          </a:prstGeom>
          <a:noFill/>
          <a:ln/>
        </p:spPr>
        <p:txBody>
          <a:bodyPr wrap="none" lIns="0" tIns="0" rIns="0" bIns="0" rtlCol="0" anchor="t"/>
          <a:lstStyle/>
          <a:p>
            <a:pPr marL="0" indent="0" algn="l">
              <a:lnSpc>
                <a:spcPct val="150000"/>
              </a:lnSpc>
              <a:buNone/>
            </a:pPr>
            <a:r>
              <a:rPr lang="en-US" sz="1200" dirty="0">
                <a:latin typeface="Meiryo" panose="020B0604030504040204" pitchFamily="34" charset="-128"/>
                <a:ea typeface="Meiryo" panose="020B0604030504040204" pitchFamily="34" charset="-128"/>
                <a:cs typeface="DM Sans" pitchFamily="34" charset="-120"/>
              </a:rPr>
              <a:t>急速に進化するデジタル技術に合わせて、デジタルリテラシー教育も常に更新と適応が必要となります。</a:t>
            </a:r>
            <a:endParaRPr lang="en-US" sz="1200" dirty="0">
              <a:latin typeface="Meiryo" panose="020B0604030504040204" pitchFamily="34" charset="-128"/>
              <a:ea typeface="Meiryo" panose="020B0604030504040204" pitchFamily="34" charset="-128"/>
            </a:endParaRPr>
          </a:p>
        </p:txBody>
      </p:sp>
      <p:sp>
        <p:nvSpPr>
          <p:cNvPr id="21" name="テキスト ボックス 20">
            <a:extLst>
              <a:ext uri="{FF2B5EF4-FFF2-40B4-BE49-F238E27FC236}">
                <a16:creationId xmlns:a16="http://schemas.microsoft.com/office/drawing/2014/main" id="{5535C790-2692-8095-04EA-DBEEECA6EF6F}"/>
              </a:ext>
            </a:extLst>
          </p:cNvPr>
          <p:cNvSpPr txBox="1"/>
          <p:nvPr/>
        </p:nvSpPr>
        <p:spPr>
          <a:xfrm>
            <a:off x="325122" y="5845189"/>
            <a:ext cx="8728740" cy="346249"/>
          </a:xfrm>
          <a:prstGeom prst="rect">
            <a:avLst/>
          </a:prstGeom>
          <a:noFill/>
        </p:spPr>
        <p:txBody>
          <a:bodyPr wrap="square">
            <a:spAutoFit/>
          </a:bodyPr>
          <a:lstStyle/>
          <a:p>
            <a:pPr marL="133350" indent="-133350">
              <a:lnSpc>
                <a:spcPct val="150000"/>
              </a:lnSpc>
              <a:spcAft>
                <a:spcPts val="1000"/>
              </a:spcAft>
            </a:pPr>
            <a:r>
              <a:rPr lang="ja-JP" altLang="ja-JP" sz="1200">
                <a:effectLst/>
                <a:latin typeface="Meiryo" panose="020B0604030504040204" pitchFamily="34" charset="-128"/>
                <a:ea typeface="Meiryo" panose="020B0604030504040204" pitchFamily="34" charset="-128"/>
                <a:cs typeface="Times New Roman" panose="02020603050405020304" pitchFamily="18" charset="0"/>
              </a:rPr>
              <a:t>教師自身がデジタルツールを積極的に活用し、自らのリテラシーを高めておくことが、これからの教育において重要になる。</a:t>
            </a:r>
          </a:p>
        </p:txBody>
      </p:sp>
    </p:spTree>
    <p:extLst>
      <p:ext uri="{BB962C8B-B14F-4D97-AF65-F5344CB8AC3E}">
        <p14:creationId xmlns:p14="http://schemas.microsoft.com/office/powerpoint/2010/main" val="1860270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番号プレースホルダー 5"/>
          <p:cNvSpPr>
            <a:spLocks noGrp="1"/>
          </p:cNvSpPr>
          <p:nvPr>
            <p:ph type="sldNum" sz="quarter" idx="4294967295"/>
          </p:nvPr>
        </p:nvSpPr>
        <p:spPr>
          <a:xfrm>
            <a:off x="7924800" y="6356350"/>
            <a:ext cx="7620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charset="0"/>
                <a:ea typeface="ＭＳ Ｐゴシック" charset="0"/>
                <a:cs typeface="ＭＳ Ｐゴシック" charset="0"/>
              </a:defRPr>
            </a:lvl1pPr>
            <a:lvl2pPr marL="742950" indent="-285750" eaLnBrk="0" hangingPunct="0">
              <a:defRPr kumimoji="1">
                <a:solidFill>
                  <a:schemeClr val="tx1"/>
                </a:solidFill>
                <a:latin typeface="Verdana" charset="0"/>
                <a:ea typeface="ＭＳ Ｐゴシック" charset="0"/>
              </a:defRPr>
            </a:lvl2pPr>
            <a:lvl3pPr marL="1143000" indent="-228600" eaLnBrk="0" hangingPunct="0">
              <a:defRPr kumimoji="1">
                <a:solidFill>
                  <a:schemeClr val="tx1"/>
                </a:solidFill>
                <a:latin typeface="Verdana" charset="0"/>
                <a:ea typeface="ＭＳ Ｐゴシック" charset="0"/>
              </a:defRPr>
            </a:lvl3pPr>
            <a:lvl4pPr marL="1600200" indent="-228600" eaLnBrk="0" hangingPunct="0">
              <a:defRPr kumimoji="1">
                <a:solidFill>
                  <a:schemeClr val="tx1"/>
                </a:solidFill>
                <a:latin typeface="Verdana" charset="0"/>
                <a:ea typeface="ＭＳ Ｐゴシック" charset="0"/>
              </a:defRPr>
            </a:lvl4pPr>
            <a:lvl5pPr marL="2057400" indent="-228600" eaLnBrk="0" hangingPunct="0">
              <a:defRPr kumimoji="1">
                <a:solidFill>
                  <a:schemeClr val="tx1"/>
                </a:solidFill>
                <a:latin typeface="Verdana" charset="0"/>
                <a:ea typeface="ＭＳ Ｐゴシック" charset="0"/>
              </a:defRPr>
            </a:lvl5pPr>
            <a:lvl6pPr marL="2514600" indent="-228600" eaLnBrk="0" fontAlgn="base" hangingPunct="0">
              <a:spcBef>
                <a:spcPct val="0"/>
              </a:spcBef>
              <a:spcAft>
                <a:spcPct val="0"/>
              </a:spcAft>
              <a:defRPr kumimoji="1">
                <a:solidFill>
                  <a:schemeClr val="tx1"/>
                </a:solidFill>
                <a:latin typeface="Verdana" charset="0"/>
                <a:ea typeface="ＭＳ Ｐゴシック" charset="0"/>
              </a:defRPr>
            </a:lvl6pPr>
            <a:lvl7pPr marL="2971800" indent="-228600" eaLnBrk="0" fontAlgn="base" hangingPunct="0">
              <a:spcBef>
                <a:spcPct val="0"/>
              </a:spcBef>
              <a:spcAft>
                <a:spcPct val="0"/>
              </a:spcAft>
              <a:defRPr kumimoji="1">
                <a:solidFill>
                  <a:schemeClr val="tx1"/>
                </a:solidFill>
                <a:latin typeface="Verdana" charset="0"/>
                <a:ea typeface="ＭＳ Ｐゴシック" charset="0"/>
              </a:defRPr>
            </a:lvl7pPr>
            <a:lvl8pPr marL="3429000" indent="-228600" eaLnBrk="0" fontAlgn="base" hangingPunct="0">
              <a:spcBef>
                <a:spcPct val="0"/>
              </a:spcBef>
              <a:spcAft>
                <a:spcPct val="0"/>
              </a:spcAft>
              <a:defRPr kumimoji="1">
                <a:solidFill>
                  <a:schemeClr val="tx1"/>
                </a:solidFill>
                <a:latin typeface="Verdana" charset="0"/>
                <a:ea typeface="ＭＳ Ｐゴシック" charset="0"/>
              </a:defRPr>
            </a:lvl8pPr>
            <a:lvl9pPr marL="3886200" indent="-228600" eaLnBrk="0" fontAlgn="base" hangingPunct="0">
              <a:spcBef>
                <a:spcPct val="0"/>
              </a:spcBef>
              <a:spcAft>
                <a:spcPct val="0"/>
              </a:spcAft>
              <a:defRPr kumimoji="1">
                <a:solidFill>
                  <a:schemeClr val="tx1"/>
                </a:solidFill>
                <a:latin typeface="Verdana" charset="0"/>
                <a:ea typeface="ＭＳ Ｐゴシック" charset="0"/>
              </a:defRPr>
            </a:lvl9pPr>
          </a:lstStyle>
          <a:p>
            <a:pPr eaLnBrk="1" hangingPunct="1"/>
            <a:fld id="{66A1CFC6-5C2F-4249-8CB1-86A4F5C744DE}" type="slidenum">
              <a:rPr kumimoji="0" lang="en-US" altLang="ja-JP"/>
              <a:pPr eaLnBrk="1" hangingPunct="1"/>
              <a:t>11</a:t>
            </a:fld>
            <a:endParaRPr kumimoji="0" lang="en-US" altLang="ja-JP" dirty="0"/>
          </a:p>
        </p:txBody>
      </p:sp>
      <p:sp>
        <p:nvSpPr>
          <p:cNvPr id="4099" name="Rectangle 2"/>
          <p:cNvSpPr>
            <a:spLocks noGrp="1" noChangeArrowheads="1"/>
          </p:cNvSpPr>
          <p:nvPr>
            <p:ph type="title"/>
          </p:nvPr>
        </p:nvSpPr>
        <p:spPr>
          <a:xfrm>
            <a:off x="0" y="0"/>
            <a:ext cx="9144000" cy="981075"/>
          </a:xfrm>
        </p:spPr>
        <p:txBody>
          <a:bodyPr/>
          <a:lstStyle/>
          <a:p>
            <a:pPr algn="ctr"/>
            <a:r>
              <a:rPr lang="ja-JP" altLang="en-US" sz="3600">
                <a:latin typeface="メイリオ" charset="0"/>
                <a:ea typeface="メイリオ" charset="0"/>
                <a:cs typeface="メイリオ" charset="0"/>
              </a:rPr>
              <a:t>課　題</a:t>
            </a:r>
          </a:p>
        </p:txBody>
      </p:sp>
      <p:sp>
        <p:nvSpPr>
          <p:cNvPr id="57347" name="Rectangle 3"/>
          <p:cNvSpPr>
            <a:spLocks noGrp="1" noChangeArrowheads="1"/>
          </p:cNvSpPr>
          <p:nvPr>
            <p:ph type="body" idx="1"/>
          </p:nvPr>
        </p:nvSpPr>
        <p:spPr>
          <a:xfrm>
            <a:off x="516062" y="1412776"/>
            <a:ext cx="8111876" cy="2807023"/>
          </a:xfrm>
        </p:spPr>
        <p:txBody>
          <a:bodyPr>
            <a:normAutofit/>
          </a:bodyPr>
          <a:lstStyle/>
          <a:p>
            <a:pPr marL="0" lvl="0" indent="0">
              <a:lnSpc>
                <a:spcPct val="115000"/>
              </a:lnSpc>
              <a:spcAft>
                <a:spcPts val="1000"/>
              </a:spcAft>
              <a:buClr>
                <a:srgbClr val="333333"/>
              </a:buClr>
              <a:buSzPts val="1150"/>
              <a:buNone/>
            </a:pPr>
            <a:r>
              <a:rPr lang="en-US" altLang="ja-JP" sz="2000" dirty="0">
                <a:solidFill>
                  <a:srgbClr val="333333"/>
                </a:solidFill>
                <a:latin typeface="Meiryo" panose="020B0604030504040204" pitchFamily="34" charset="-128"/>
                <a:ea typeface="Meiryo" panose="020B0604030504040204" pitchFamily="34" charset="-128"/>
                <a:cs typeface="Times New Roman" panose="02020603050405020304" pitchFamily="18" charset="0"/>
              </a:rPr>
              <a:t>①</a:t>
            </a:r>
            <a:r>
              <a:rPr lang="ja-JP" altLang="en-US" sz="2000">
                <a:solidFill>
                  <a:srgbClr val="333333"/>
                </a:solidFill>
                <a:latin typeface="Meiryo" panose="020B0604030504040204" pitchFamily="34" charset="-128"/>
                <a:ea typeface="Meiryo" panose="020B0604030504040204" pitchFamily="34" charset="-128"/>
                <a:cs typeface="Times New Roman" panose="02020603050405020304" pitchFamily="18" charset="0"/>
              </a:rPr>
              <a:t>　</a:t>
            </a:r>
            <a:r>
              <a:rPr lang="ja-JP" altLang="ja-JP" sz="2000">
                <a:solidFill>
                  <a:srgbClr val="333333"/>
                </a:solidFill>
                <a:effectLst/>
                <a:latin typeface="Meiryo" panose="020B0604030504040204" pitchFamily="34" charset="-128"/>
                <a:ea typeface="Meiryo" panose="020B0604030504040204" pitchFamily="34" charset="-128"/>
                <a:cs typeface="Times New Roman" panose="02020603050405020304" pitchFamily="18" charset="0"/>
              </a:rPr>
              <a:t>デジタルリテラシーが現代社会でなぜ重要なのか、具体的な例を</a:t>
            </a:r>
            <a:r>
              <a:rPr lang="ja-JP" altLang="en-US" sz="2000">
                <a:solidFill>
                  <a:srgbClr val="333333"/>
                </a:solidFill>
                <a:latin typeface="Meiryo" panose="020B0604030504040204" pitchFamily="34" charset="-128"/>
                <a:ea typeface="Meiryo" panose="020B0604030504040204" pitchFamily="34" charset="-128"/>
                <a:cs typeface="Times New Roman" panose="02020603050405020304" pitchFamily="18" charset="0"/>
              </a:rPr>
              <a:t>　</a:t>
            </a:r>
            <a:r>
              <a:rPr lang="en-US" altLang="ja-JP" sz="2000" dirty="0">
                <a:solidFill>
                  <a:srgbClr val="333333"/>
                </a:solidFill>
                <a:latin typeface="Meiryo" panose="020B0604030504040204" pitchFamily="34" charset="-128"/>
                <a:ea typeface="Meiryo" panose="020B0604030504040204" pitchFamily="34" charset="-128"/>
                <a:cs typeface="Times New Roman" panose="02020603050405020304" pitchFamily="18" charset="0"/>
              </a:rPr>
              <a:t/>
            </a:r>
            <a:br>
              <a:rPr lang="en-US" altLang="ja-JP" sz="2000" dirty="0">
                <a:solidFill>
                  <a:srgbClr val="333333"/>
                </a:solidFill>
                <a:latin typeface="Meiryo" panose="020B0604030504040204" pitchFamily="34" charset="-128"/>
                <a:ea typeface="Meiryo" panose="020B0604030504040204" pitchFamily="34" charset="-128"/>
                <a:cs typeface="Times New Roman" panose="02020603050405020304" pitchFamily="18" charset="0"/>
              </a:rPr>
            </a:br>
            <a:r>
              <a:rPr lang="ja-JP" altLang="en-US" sz="2000">
                <a:solidFill>
                  <a:srgbClr val="333333"/>
                </a:solidFill>
                <a:latin typeface="Meiryo" panose="020B0604030504040204" pitchFamily="34" charset="-128"/>
                <a:ea typeface="Meiryo" panose="020B0604030504040204" pitchFamily="34" charset="-128"/>
                <a:cs typeface="Times New Roman" panose="02020603050405020304" pitchFamily="18" charset="0"/>
              </a:rPr>
              <a:t>　　</a:t>
            </a:r>
            <a:r>
              <a:rPr lang="ja-JP" altLang="ja-JP" sz="2000">
                <a:solidFill>
                  <a:srgbClr val="333333"/>
                </a:solidFill>
                <a:effectLst/>
                <a:latin typeface="Meiryo" panose="020B0604030504040204" pitchFamily="34" charset="-128"/>
                <a:ea typeface="Meiryo" panose="020B0604030504040204" pitchFamily="34" charset="-128"/>
                <a:cs typeface="Times New Roman" panose="02020603050405020304" pitchFamily="18" charset="0"/>
              </a:rPr>
              <a:t>挙げて説明してください。</a:t>
            </a:r>
            <a:endParaRPr lang="en-US" altLang="ja-JP" sz="2000" dirty="0">
              <a:latin typeface="Meiryo" panose="020B0604030504040204" pitchFamily="34" charset="-128"/>
              <a:ea typeface="Meiryo" panose="020B0604030504040204" pitchFamily="34" charset="-128"/>
              <a:cs typeface="Times New Roman" panose="02020603050405020304" pitchFamily="18" charset="0"/>
            </a:endParaRPr>
          </a:p>
          <a:p>
            <a:pPr marL="0" lvl="0" indent="0">
              <a:lnSpc>
                <a:spcPct val="115000"/>
              </a:lnSpc>
              <a:spcAft>
                <a:spcPts val="1000"/>
              </a:spcAft>
              <a:buClr>
                <a:srgbClr val="333333"/>
              </a:buClr>
              <a:buSzPts val="1150"/>
              <a:buNone/>
            </a:pPr>
            <a:r>
              <a:rPr lang="en-US" altLang="ja-JP" sz="2000" dirty="0">
                <a:solidFill>
                  <a:srgbClr val="333333"/>
                </a:solidFill>
                <a:effectLst/>
                <a:latin typeface="Meiryo" panose="020B0604030504040204" pitchFamily="34" charset="-128"/>
                <a:ea typeface="Meiryo" panose="020B0604030504040204" pitchFamily="34" charset="-128"/>
                <a:cs typeface="Times New Roman" panose="02020603050405020304" pitchFamily="18" charset="0"/>
              </a:rPr>
              <a:t>②</a:t>
            </a:r>
            <a:r>
              <a:rPr lang="ja-JP" altLang="en-US" sz="2000">
                <a:solidFill>
                  <a:srgbClr val="333333"/>
                </a:solidFill>
                <a:effectLst/>
                <a:latin typeface="Meiryo" panose="020B0604030504040204" pitchFamily="34" charset="-128"/>
                <a:ea typeface="Meiryo" panose="020B0604030504040204" pitchFamily="34" charset="-128"/>
                <a:cs typeface="Times New Roman" panose="02020603050405020304" pitchFamily="18" charset="0"/>
              </a:rPr>
              <a:t>　</a:t>
            </a:r>
            <a:r>
              <a:rPr lang="ja-JP" altLang="ja-JP" sz="2000">
                <a:solidFill>
                  <a:srgbClr val="333333"/>
                </a:solidFill>
                <a:effectLst/>
                <a:latin typeface="Meiryo" panose="020B0604030504040204" pitchFamily="34" charset="-128"/>
                <a:ea typeface="Meiryo" panose="020B0604030504040204" pitchFamily="34" charset="-128"/>
                <a:cs typeface="Times New Roman" panose="02020603050405020304" pitchFamily="18" charset="0"/>
              </a:rPr>
              <a:t>教育機関がデジタルリテラシーを教育する際に考慮すべき要素は</a:t>
            </a:r>
            <a:r>
              <a:rPr lang="en-US" altLang="ja-JP" sz="2000" dirty="0">
                <a:solidFill>
                  <a:srgbClr val="333333"/>
                </a:solidFill>
                <a:effectLst/>
                <a:latin typeface="Meiryo" panose="020B0604030504040204" pitchFamily="34" charset="-128"/>
                <a:ea typeface="Meiryo" panose="020B0604030504040204" pitchFamily="34" charset="-128"/>
                <a:cs typeface="Times New Roman" panose="02020603050405020304" pitchFamily="18" charset="0"/>
              </a:rPr>
              <a:t/>
            </a:r>
            <a:br>
              <a:rPr lang="en-US" altLang="ja-JP" sz="2000" dirty="0">
                <a:solidFill>
                  <a:srgbClr val="333333"/>
                </a:solidFill>
                <a:effectLst/>
                <a:latin typeface="Meiryo" panose="020B0604030504040204" pitchFamily="34" charset="-128"/>
                <a:ea typeface="Meiryo" panose="020B0604030504040204" pitchFamily="34" charset="-128"/>
                <a:cs typeface="Times New Roman" panose="02020603050405020304" pitchFamily="18" charset="0"/>
              </a:rPr>
            </a:br>
            <a:r>
              <a:rPr lang="ja-JP" altLang="en-US" sz="2000">
                <a:solidFill>
                  <a:srgbClr val="333333"/>
                </a:solidFill>
                <a:effectLst/>
                <a:latin typeface="Meiryo" panose="020B0604030504040204" pitchFamily="34" charset="-128"/>
                <a:ea typeface="Meiryo" panose="020B0604030504040204" pitchFamily="34" charset="-128"/>
                <a:cs typeface="Times New Roman" panose="02020603050405020304" pitchFamily="18" charset="0"/>
              </a:rPr>
              <a:t>　　</a:t>
            </a:r>
            <a:r>
              <a:rPr lang="ja-JP" altLang="ja-JP" sz="2000">
                <a:solidFill>
                  <a:srgbClr val="333333"/>
                </a:solidFill>
                <a:effectLst/>
                <a:latin typeface="Meiryo" panose="020B0604030504040204" pitchFamily="34" charset="-128"/>
                <a:ea typeface="Meiryo" panose="020B0604030504040204" pitchFamily="34" charset="-128"/>
                <a:cs typeface="Times New Roman" panose="02020603050405020304" pitchFamily="18" charset="0"/>
              </a:rPr>
              <a:t>何ですか？それらの要素を実践するための方法はありますか？</a:t>
            </a:r>
            <a:endParaRPr lang="ja-JP" altLang="ja-JP" sz="2000">
              <a:effectLst/>
              <a:latin typeface="Meiryo" panose="020B0604030504040204" pitchFamily="34" charset="-128"/>
              <a:ea typeface="Meiryo" panose="020B0604030504040204" pitchFamily="34" charset="-128"/>
              <a:cs typeface="Times New Roman" panose="02020603050405020304" pitchFamily="18" charset="0"/>
            </a:endParaRPr>
          </a:p>
          <a:p>
            <a:pPr marL="0" lvl="0" indent="0">
              <a:lnSpc>
                <a:spcPct val="115000"/>
              </a:lnSpc>
              <a:spcAft>
                <a:spcPts val="1000"/>
              </a:spcAft>
              <a:buClr>
                <a:srgbClr val="333333"/>
              </a:buClr>
              <a:buSzPts val="1150"/>
              <a:buNone/>
            </a:pPr>
            <a:r>
              <a:rPr lang="en-US" altLang="ja-JP" sz="2000" dirty="0">
                <a:solidFill>
                  <a:srgbClr val="333333"/>
                </a:solidFill>
                <a:effectLst/>
                <a:latin typeface="Meiryo" panose="020B0604030504040204" pitchFamily="34" charset="-128"/>
                <a:ea typeface="Meiryo" panose="020B0604030504040204" pitchFamily="34" charset="-128"/>
                <a:cs typeface="Times New Roman" panose="02020603050405020304" pitchFamily="18" charset="0"/>
              </a:rPr>
              <a:t>③</a:t>
            </a:r>
            <a:r>
              <a:rPr lang="ja-JP" altLang="en-US" sz="2000">
                <a:solidFill>
                  <a:srgbClr val="333333"/>
                </a:solidFill>
                <a:latin typeface="Meiryo" panose="020B0604030504040204" pitchFamily="34" charset="-128"/>
                <a:ea typeface="Meiryo" panose="020B0604030504040204" pitchFamily="34" charset="-128"/>
                <a:cs typeface="Times New Roman" panose="02020603050405020304" pitchFamily="18" charset="0"/>
              </a:rPr>
              <a:t>　</a:t>
            </a:r>
            <a:r>
              <a:rPr lang="ja-JP" altLang="ja-JP" sz="2000">
                <a:solidFill>
                  <a:srgbClr val="333333"/>
                </a:solidFill>
                <a:effectLst/>
                <a:latin typeface="Meiryo" panose="020B0604030504040204" pitchFamily="34" charset="-128"/>
                <a:ea typeface="Meiryo" panose="020B0604030504040204" pitchFamily="34" charset="-128"/>
                <a:cs typeface="Times New Roman" panose="02020603050405020304" pitchFamily="18" charset="0"/>
              </a:rPr>
              <a:t>デジタルリテラシーの要素のうち、自身がもっとも重要だと考え</a:t>
            </a:r>
            <a:r>
              <a:rPr lang="en-US" altLang="ja-JP" sz="2000" dirty="0">
                <a:solidFill>
                  <a:srgbClr val="333333"/>
                </a:solidFill>
                <a:effectLst/>
                <a:latin typeface="Meiryo" panose="020B0604030504040204" pitchFamily="34" charset="-128"/>
                <a:ea typeface="Meiryo" panose="020B0604030504040204" pitchFamily="34" charset="-128"/>
                <a:cs typeface="Times New Roman" panose="02020603050405020304" pitchFamily="18" charset="0"/>
              </a:rPr>
              <a:t/>
            </a:r>
            <a:br>
              <a:rPr lang="en-US" altLang="ja-JP" sz="2000" dirty="0">
                <a:solidFill>
                  <a:srgbClr val="333333"/>
                </a:solidFill>
                <a:effectLst/>
                <a:latin typeface="Meiryo" panose="020B0604030504040204" pitchFamily="34" charset="-128"/>
                <a:ea typeface="Meiryo" panose="020B0604030504040204" pitchFamily="34" charset="-128"/>
                <a:cs typeface="Times New Roman" panose="02020603050405020304" pitchFamily="18" charset="0"/>
              </a:rPr>
            </a:br>
            <a:r>
              <a:rPr lang="ja-JP" altLang="en-US" sz="2000">
                <a:solidFill>
                  <a:srgbClr val="333333"/>
                </a:solidFill>
                <a:effectLst/>
                <a:latin typeface="Meiryo" panose="020B0604030504040204" pitchFamily="34" charset="-128"/>
                <a:ea typeface="Meiryo" panose="020B0604030504040204" pitchFamily="34" charset="-128"/>
                <a:cs typeface="Times New Roman" panose="02020603050405020304" pitchFamily="18" charset="0"/>
              </a:rPr>
              <a:t>　　</a:t>
            </a:r>
            <a:r>
              <a:rPr lang="ja-JP" altLang="ja-JP" sz="2000">
                <a:solidFill>
                  <a:srgbClr val="333333"/>
                </a:solidFill>
                <a:effectLst/>
                <a:latin typeface="Meiryo" panose="020B0604030504040204" pitchFamily="34" charset="-128"/>
                <a:ea typeface="Meiryo" panose="020B0604030504040204" pitchFamily="34" charset="-128"/>
                <a:cs typeface="Times New Roman" panose="02020603050405020304" pitchFamily="18" charset="0"/>
              </a:rPr>
              <a:t>るものは何ですか？その理由を説明してください。</a:t>
            </a:r>
            <a:endParaRPr lang="ja-JP" altLang="ja-JP" sz="2000">
              <a:effectLst/>
              <a:latin typeface="Meiryo" panose="020B0604030504040204" pitchFamily="34" charset="-128"/>
              <a:ea typeface="Meiryo" panose="020B0604030504040204" pitchFamily="34" charset="-128"/>
              <a:cs typeface="Times New Roman" panose="02020603050405020304" pitchFamily="18" charset="0"/>
            </a:endParaRPr>
          </a:p>
        </p:txBody>
      </p:sp>
      <p:sp>
        <p:nvSpPr>
          <p:cNvPr id="5" name="Rectangle 3"/>
          <p:cNvSpPr txBox="1">
            <a:spLocks noChangeArrowheads="1"/>
          </p:cNvSpPr>
          <p:nvPr/>
        </p:nvSpPr>
        <p:spPr>
          <a:xfrm>
            <a:off x="395536" y="1196752"/>
            <a:ext cx="8507412" cy="1441450"/>
          </a:xfrm>
          <a:prstGeom prst="rect">
            <a:avLst/>
          </a:prstGeom>
        </p:spPr>
        <p:txBody>
          <a:bodyPr>
            <a:norm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endParaRPr lang="en-US" altLang="ja-JP" sz="32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69545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0" y="0"/>
            <a:ext cx="9144000" cy="981075"/>
          </a:xfrm>
          <a:solidFill>
            <a:schemeClr val="accent2"/>
          </a:solidFill>
        </p:spPr>
        <p:txBody>
          <a:bodyPr tIns="180000"/>
          <a:lstStyle/>
          <a:p>
            <a:r>
              <a:rPr lang="ja-JP" altLang="en-US" sz="3600" smtClean="0">
                <a:latin typeface="メイリオ" charset="0"/>
                <a:ea typeface="メイリオ" charset="0"/>
                <a:cs typeface="メイリオ" charset="0"/>
              </a:rPr>
              <a:t>第〇講</a:t>
            </a:r>
            <a:r>
              <a:rPr lang="ja-JP" altLang="en-US" sz="3600" dirty="0" smtClean="0">
                <a:latin typeface="メイリオ" charset="0"/>
                <a:ea typeface="メイリオ" charset="0"/>
                <a:cs typeface="メイリオ" charset="0"/>
              </a:rPr>
              <a:t>「　　　　　　　　　　　　　　」</a:t>
            </a:r>
            <a:endParaRPr lang="ja-JP" altLang="en-US" sz="3600" dirty="0">
              <a:latin typeface="メイリオ" charset="0"/>
              <a:ea typeface="メイリオ" charset="0"/>
              <a:cs typeface="メイリオ" charset="0"/>
            </a:endParaRPr>
          </a:p>
        </p:txBody>
      </p:sp>
      <p:sp>
        <p:nvSpPr>
          <p:cNvPr id="57347" name="Rectangle 3"/>
          <p:cNvSpPr>
            <a:spLocks noGrp="1" noChangeArrowheads="1"/>
          </p:cNvSpPr>
          <p:nvPr>
            <p:ph type="body" idx="1"/>
          </p:nvPr>
        </p:nvSpPr>
        <p:spPr>
          <a:xfrm>
            <a:off x="162000" y="2852935"/>
            <a:ext cx="8820000" cy="3168352"/>
          </a:xfrm>
        </p:spPr>
        <p:txBody>
          <a:bodyPr>
            <a:noAutofit/>
          </a:bodyPr>
          <a:lstStyle/>
          <a:p>
            <a:pPr marL="0" indent="0">
              <a:lnSpc>
                <a:spcPct val="90000"/>
              </a:lnSpc>
              <a:buClr>
                <a:schemeClr val="accent4"/>
              </a:buClr>
              <a:buNone/>
              <a:defRPr/>
            </a:pP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a:latin typeface="メイリオ" panose="020B0604030504040204" pitchFamily="50" charset="-128"/>
                <a:ea typeface="メイリオ" panose="020B0604030504040204" pitchFamily="50" charset="-128"/>
                <a:cs typeface="メイリオ" panose="020B0604030504040204" pitchFamily="50" charset="-128"/>
              </a:rPr>
              <a:t>学修到達目標</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p>
          <a:p>
            <a:pPr>
              <a:lnSpc>
                <a:spcPct val="90000"/>
              </a:lnSpc>
              <a:buClr>
                <a:schemeClr val="accent4"/>
              </a:buClr>
              <a:buFont typeface="Wingdings" panose="05000000000000000000" pitchFamily="2" charset="2"/>
              <a:buChar char="n"/>
              <a:defRPr/>
            </a:pPr>
            <a:endParaRPr lang="en-US" altLang="ja-JP" sz="3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15000"/>
              </a:lnSpc>
              <a:spcAft>
                <a:spcPts val="1000"/>
              </a:spcAft>
              <a:buNone/>
            </a:pPr>
            <a:r>
              <a:rPr lang="ja-JP" altLang="ja-JP" sz="1800">
                <a:effectLst/>
                <a:latin typeface="游明朝" panose="02020400000000000000" pitchFamily="18" charset="-128"/>
                <a:ea typeface="メイリオ" panose="020B0604030504040204" pitchFamily="34" charset="-128"/>
                <a:cs typeface="Times New Roman" panose="02020603050405020304" pitchFamily="18" charset="0"/>
              </a:rPr>
              <a:t>①</a:t>
            </a:r>
            <a:r>
              <a:rPr lang="ja-JP" altLang="en-US" sz="1800">
                <a:latin typeface="游明朝" panose="02020400000000000000" pitchFamily="18" charset="-128"/>
                <a:ea typeface="メイリオ" panose="020B0604030504040204" pitchFamily="34" charset="-128"/>
                <a:cs typeface="Times New Roman" panose="02020603050405020304" pitchFamily="18" charset="0"/>
              </a:rPr>
              <a:t>　</a:t>
            </a:r>
            <a:r>
              <a:rPr lang="ja-JP" altLang="ja-JP" sz="1800">
                <a:effectLst/>
                <a:latin typeface="游明朝" panose="02020400000000000000" pitchFamily="18" charset="-128"/>
                <a:ea typeface="メイリオ" panose="020B0604030504040204" pitchFamily="34" charset="-128"/>
                <a:cs typeface="Times New Roman" panose="02020603050405020304" pitchFamily="18" charset="0"/>
              </a:rPr>
              <a:t>学習者にデジタルリテラシーがなぜ重要かを理解し、具体的な例を挙げて説明</a:t>
            </a:r>
            <a:r>
              <a:rPr lang="en-US" altLang="ja-JP" sz="1800" dirty="0">
                <a:effectLst/>
                <a:latin typeface="游明朝" panose="02020400000000000000" pitchFamily="18" charset="-128"/>
                <a:ea typeface="メイリオ" panose="020B0604030504040204" pitchFamily="34" charset="-128"/>
                <a:cs typeface="Times New Roman" panose="02020603050405020304" pitchFamily="18" charset="0"/>
              </a:rPr>
              <a:t/>
            </a:r>
            <a:br>
              <a:rPr lang="en-US" altLang="ja-JP" sz="1800" dirty="0">
                <a:effectLst/>
                <a:latin typeface="游明朝" panose="02020400000000000000" pitchFamily="18" charset="-128"/>
                <a:ea typeface="メイリオ" panose="020B0604030504040204" pitchFamily="34" charset="-128"/>
                <a:cs typeface="Times New Roman" panose="02020603050405020304" pitchFamily="18" charset="0"/>
              </a:rPr>
            </a:br>
            <a:r>
              <a:rPr lang="ja-JP" altLang="en-US" sz="1800">
                <a:effectLst/>
                <a:latin typeface="游明朝" panose="02020400000000000000" pitchFamily="18" charset="-128"/>
                <a:ea typeface="メイリオ" panose="020B0604030504040204" pitchFamily="34" charset="-128"/>
                <a:cs typeface="Times New Roman" panose="02020603050405020304" pitchFamily="18" charset="0"/>
              </a:rPr>
              <a:t>　　</a:t>
            </a:r>
            <a:r>
              <a:rPr lang="ja-JP" altLang="ja-JP" sz="1800">
                <a:effectLst/>
                <a:latin typeface="游明朝" panose="02020400000000000000" pitchFamily="18" charset="-128"/>
                <a:ea typeface="メイリオ" panose="020B0604030504040204" pitchFamily="34" charset="-128"/>
                <a:cs typeface="Times New Roman" panose="02020603050405020304" pitchFamily="18" charset="0"/>
              </a:rPr>
              <a:t>できる。</a:t>
            </a:r>
            <a:endParaRPr lang="ja-JP" altLang="ja-JP" sz="180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nSpc>
                <a:spcPct val="115000"/>
              </a:lnSpc>
              <a:spcAft>
                <a:spcPts val="1000"/>
              </a:spcAft>
              <a:buNone/>
            </a:pPr>
            <a:r>
              <a:rPr lang="ja-JP" altLang="ja-JP" sz="1800">
                <a:effectLst/>
                <a:latin typeface="游明朝" panose="02020400000000000000" pitchFamily="18" charset="-128"/>
                <a:ea typeface="メイリオ" panose="020B0604030504040204" pitchFamily="34" charset="-128"/>
                <a:cs typeface="Times New Roman" panose="02020603050405020304" pitchFamily="18" charset="0"/>
              </a:rPr>
              <a:t>②</a:t>
            </a:r>
            <a:r>
              <a:rPr lang="ja-JP" altLang="en-US" sz="1800">
                <a:effectLst/>
                <a:latin typeface="游明朝" panose="02020400000000000000" pitchFamily="18" charset="-128"/>
                <a:ea typeface="メイリオ" panose="020B0604030504040204" pitchFamily="34" charset="-128"/>
                <a:cs typeface="Times New Roman" panose="02020603050405020304" pitchFamily="18" charset="0"/>
              </a:rPr>
              <a:t>　</a:t>
            </a:r>
            <a:r>
              <a:rPr lang="ja-JP" altLang="ja-JP" sz="1800">
                <a:effectLst/>
                <a:latin typeface="游明朝" panose="02020400000000000000" pitchFamily="18" charset="-128"/>
                <a:ea typeface="メイリオ" panose="020B0604030504040204" pitchFamily="34" charset="-128"/>
                <a:cs typeface="Times New Roman" panose="02020603050405020304" pitchFamily="18" charset="0"/>
              </a:rPr>
              <a:t>教育機関がデジタルリテラシーを教育する際に考慮すべき要素やその実践方法</a:t>
            </a:r>
            <a:r>
              <a:rPr lang="en-US" altLang="ja-JP" sz="1800" dirty="0">
                <a:effectLst/>
                <a:latin typeface="游明朝" panose="02020400000000000000" pitchFamily="18" charset="-128"/>
                <a:ea typeface="メイリオ" panose="020B0604030504040204" pitchFamily="34" charset="-128"/>
                <a:cs typeface="Times New Roman" panose="02020603050405020304" pitchFamily="18" charset="0"/>
              </a:rPr>
              <a:t/>
            </a:r>
            <a:br>
              <a:rPr lang="en-US" altLang="ja-JP" sz="1800" dirty="0">
                <a:effectLst/>
                <a:latin typeface="游明朝" panose="02020400000000000000" pitchFamily="18" charset="-128"/>
                <a:ea typeface="メイリオ" panose="020B0604030504040204" pitchFamily="34" charset="-128"/>
                <a:cs typeface="Times New Roman" panose="02020603050405020304" pitchFamily="18" charset="0"/>
              </a:rPr>
            </a:br>
            <a:r>
              <a:rPr lang="ja-JP" altLang="en-US" sz="1800">
                <a:effectLst/>
                <a:latin typeface="游明朝" panose="02020400000000000000" pitchFamily="18" charset="-128"/>
                <a:ea typeface="メイリオ" panose="020B0604030504040204" pitchFamily="34" charset="-128"/>
                <a:cs typeface="Times New Roman" panose="02020603050405020304" pitchFamily="18" charset="0"/>
              </a:rPr>
              <a:t>　　</a:t>
            </a:r>
            <a:r>
              <a:rPr lang="ja-JP" altLang="ja-JP" sz="1800">
                <a:effectLst/>
                <a:latin typeface="游明朝" panose="02020400000000000000" pitchFamily="18" charset="-128"/>
                <a:ea typeface="メイリオ" panose="020B0604030504040204" pitchFamily="34" charset="-128"/>
                <a:cs typeface="Times New Roman" panose="02020603050405020304" pitchFamily="18" charset="0"/>
              </a:rPr>
              <a:t>を理解し、デジタルリテラシーが教育においてどのような役割を果たすかを説</a:t>
            </a:r>
            <a:r>
              <a:rPr lang="en-US" altLang="ja-JP" sz="1800" dirty="0">
                <a:effectLst/>
                <a:latin typeface="游明朝" panose="02020400000000000000" pitchFamily="18" charset="-128"/>
                <a:ea typeface="メイリオ" panose="020B0604030504040204" pitchFamily="34" charset="-128"/>
                <a:cs typeface="Times New Roman" panose="02020603050405020304" pitchFamily="18" charset="0"/>
              </a:rPr>
              <a:t/>
            </a:r>
            <a:br>
              <a:rPr lang="en-US" altLang="ja-JP" sz="1800" dirty="0">
                <a:effectLst/>
                <a:latin typeface="游明朝" panose="02020400000000000000" pitchFamily="18" charset="-128"/>
                <a:ea typeface="メイリオ" panose="020B0604030504040204" pitchFamily="34" charset="-128"/>
                <a:cs typeface="Times New Roman" panose="02020603050405020304" pitchFamily="18" charset="0"/>
              </a:rPr>
            </a:br>
            <a:r>
              <a:rPr lang="ja-JP" altLang="en-US" sz="1800">
                <a:effectLst/>
                <a:latin typeface="游明朝" panose="02020400000000000000" pitchFamily="18" charset="-128"/>
                <a:ea typeface="メイリオ" panose="020B0604030504040204" pitchFamily="34" charset="-128"/>
                <a:cs typeface="Times New Roman" panose="02020603050405020304" pitchFamily="18" charset="0"/>
              </a:rPr>
              <a:t>　　</a:t>
            </a:r>
            <a:r>
              <a:rPr lang="ja-JP" altLang="ja-JP" sz="1800">
                <a:effectLst/>
                <a:latin typeface="游明朝" panose="02020400000000000000" pitchFamily="18" charset="-128"/>
                <a:ea typeface="メイリオ" panose="020B0604030504040204" pitchFamily="34" charset="-128"/>
                <a:cs typeface="Times New Roman" panose="02020603050405020304" pitchFamily="18" charset="0"/>
              </a:rPr>
              <a:t>明できる。</a:t>
            </a:r>
            <a:endParaRPr lang="ja-JP" altLang="ja-JP" sz="180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nSpc>
                <a:spcPct val="115000"/>
              </a:lnSpc>
              <a:spcAft>
                <a:spcPts val="1000"/>
              </a:spcAft>
              <a:buNone/>
            </a:pPr>
            <a:r>
              <a:rPr lang="ja-JP" altLang="ja-JP" sz="1800">
                <a:effectLst/>
                <a:latin typeface="游明朝" panose="02020400000000000000" pitchFamily="18" charset="-128"/>
                <a:ea typeface="メイリオ" panose="020B0604030504040204" pitchFamily="34" charset="-128"/>
                <a:cs typeface="Times New Roman" panose="02020603050405020304" pitchFamily="18" charset="0"/>
              </a:rPr>
              <a:t>③</a:t>
            </a:r>
            <a:r>
              <a:rPr lang="ja-JP" altLang="en-US" sz="1800">
                <a:effectLst/>
                <a:latin typeface="游明朝" panose="02020400000000000000" pitchFamily="18" charset="-128"/>
                <a:ea typeface="メイリオ" panose="020B0604030504040204" pitchFamily="34" charset="-128"/>
                <a:cs typeface="Times New Roman" panose="02020603050405020304" pitchFamily="18" charset="0"/>
              </a:rPr>
              <a:t>　</a:t>
            </a:r>
            <a:r>
              <a:rPr lang="ja-JP" altLang="ja-JP" sz="1800">
                <a:effectLst/>
                <a:latin typeface="游明朝" panose="02020400000000000000" pitchFamily="18" charset="-128"/>
                <a:ea typeface="メイリオ" panose="020B0604030504040204" pitchFamily="34" charset="-128"/>
                <a:cs typeface="Times New Roman" panose="02020603050405020304" pitchFamily="18" charset="0"/>
              </a:rPr>
              <a:t>デジタルリテラシーの要素を理解し、それらの要素のうち何を重要だと考える</a:t>
            </a:r>
            <a:r>
              <a:rPr lang="en-US" altLang="ja-JP" sz="1800" dirty="0">
                <a:effectLst/>
                <a:latin typeface="游明朝" panose="02020400000000000000" pitchFamily="18" charset="-128"/>
                <a:ea typeface="メイリオ" panose="020B0604030504040204" pitchFamily="34" charset="-128"/>
                <a:cs typeface="Times New Roman" panose="02020603050405020304" pitchFamily="18" charset="0"/>
              </a:rPr>
              <a:t/>
            </a:r>
            <a:br>
              <a:rPr lang="en-US" altLang="ja-JP" sz="1800" dirty="0">
                <a:effectLst/>
                <a:latin typeface="游明朝" panose="02020400000000000000" pitchFamily="18" charset="-128"/>
                <a:ea typeface="メイリオ" panose="020B0604030504040204" pitchFamily="34" charset="-128"/>
                <a:cs typeface="Times New Roman" panose="02020603050405020304" pitchFamily="18" charset="0"/>
              </a:rPr>
            </a:br>
            <a:r>
              <a:rPr lang="ja-JP" altLang="en-US" sz="1800">
                <a:effectLst/>
                <a:latin typeface="游明朝" panose="02020400000000000000" pitchFamily="18" charset="-128"/>
                <a:ea typeface="メイリオ" panose="020B0604030504040204" pitchFamily="34" charset="-128"/>
                <a:cs typeface="Times New Roman" panose="02020603050405020304" pitchFamily="18" charset="0"/>
              </a:rPr>
              <a:t>　　</a:t>
            </a:r>
            <a:r>
              <a:rPr lang="ja-JP" altLang="ja-JP" sz="1800">
                <a:effectLst/>
                <a:latin typeface="游明朝" panose="02020400000000000000" pitchFamily="18" charset="-128"/>
                <a:ea typeface="メイリオ" panose="020B0604030504040204" pitchFamily="34" charset="-128"/>
                <a:cs typeface="Times New Roman" panose="02020603050405020304" pitchFamily="18" charset="0"/>
              </a:rPr>
              <a:t>かを述べ、その理由を説明できる。</a:t>
            </a:r>
            <a:endParaRPr lang="ja-JP" altLang="ja-JP" sz="180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5" name="Rectangle 3"/>
          <p:cNvSpPr txBox="1">
            <a:spLocks noChangeArrowheads="1"/>
          </p:cNvSpPr>
          <p:nvPr/>
        </p:nvSpPr>
        <p:spPr>
          <a:xfrm>
            <a:off x="162000" y="1076163"/>
            <a:ext cx="8820000" cy="1681684"/>
          </a:xfrm>
          <a:prstGeom prst="rect">
            <a:avLst/>
          </a:prstGeom>
        </p:spPr>
        <p:txBody>
          <a:bodyPr>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a:latin typeface="メイリオ" panose="020B0604030504040204" pitchFamily="50" charset="-128"/>
                <a:ea typeface="メイリオ" panose="020B0604030504040204" pitchFamily="50" charset="-128"/>
                <a:cs typeface="メイリオ" panose="020B0604030504040204" pitchFamily="50" charset="-128"/>
              </a:rPr>
              <a:t>目　的</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defRPr/>
            </a:pPr>
            <a:r>
              <a:rPr lang="ja-JP" altLang="en-US" sz="120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a:latin typeface="Meiryo" panose="020B0604030504040204" pitchFamily="34" charset="-128"/>
                <a:ea typeface="Meiryo" panose="020B0604030504040204" pitchFamily="34" charset="-128"/>
                <a:cs typeface="DM Sans" pitchFamily="34" charset="-120"/>
              </a:rPr>
              <a:t>第５講では、21世紀の生活において不可欠となっているデジタルリテラシーについて、その重要性と教育における役割を探ります。デジタルテクノロジーの急速な発展に伴い、情報活用能力の育成がますます重要になるなかで、学習指導要領における位置づけや、各教科での取り組み、そして将来的な展望まで、幅広い視点からデジタルリテラシーについて考察します。</a:t>
            </a:r>
            <a:endParaRPr lang="en-US" altLang="ja-JP" sz="1400" dirty="0">
              <a:latin typeface="Meiryo" panose="020B0604030504040204" pitchFamily="34" charset="-128"/>
              <a:ea typeface="Meiryo" panose="020B0604030504040204" pitchFamily="34" charset="-128"/>
            </a:endParaRPr>
          </a:p>
        </p:txBody>
      </p:sp>
      <p:sp>
        <p:nvSpPr>
          <p:cNvPr id="2" name="スライド番号プレースホルダー 1">
            <a:extLst>
              <a:ext uri="{FF2B5EF4-FFF2-40B4-BE49-F238E27FC236}">
                <a16:creationId xmlns:a16="http://schemas.microsoft.com/office/drawing/2014/main" id="{1FD8354C-83EC-E2F5-D04B-D9B4E389DF7B}"/>
              </a:ext>
            </a:extLst>
          </p:cNvPr>
          <p:cNvSpPr>
            <a:spLocks noGrp="1"/>
          </p:cNvSpPr>
          <p:nvPr>
            <p:ph type="sldNum" sz="quarter" idx="12"/>
          </p:nvPr>
        </p:nvSpPr>
        <p:spPr/>
        <p:txBody>
          <a:bodyPr/>
          <a:lstStyle/>
          <a:p>
            <a:fld id="{23580432-E2CF-4D2D-9FCA-5FAF3A674D83}" type="slidenum">
              <a:rPr lang="ja-JP" altLang="en-US" smtClean="0"/>
              <a:pPr/>
              <a:t>1</a:t>
            </a:fld>
            <a:endParaRPr lang="ja-JP" altLang="en-US"/>
          </a:p>
        </p:txBody>
      </p:sp>
    </p:spTree>
    <p:extLst>
      <p:ext uri="{BB962C8B-B14F-4D97-AF65-F5344CB8AC3E}">
        <p14:creationId xmlns:p14="http://schemas.microsoft.com/office/powerpoint/2010/main" val="26013959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395536" y="1196752"/>
            <a:ext cx="8507412" cy="2232248"/>
          </a:xfrm>
          <a:prstGeom prst="rect">
            <a:avLst/>
          </a:prstGeom>
        </p:spPr>
        <p:txBody>
          <a:bodyPr>
            <a:norm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endParaRPr lang="en-US" altLang="ja-JP" sz="4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Rectangle 2">
            <a:extLst>
              <a:ext uri="{FF2B5EF4-FFF2-40B4-BE49-F238E27FC236}">
                <a16:creationId xmlns:a16="http://schemas.microsoft.com/office/drawing/2014/main" id="{6F8D595D-BAEE-461C-C621-FD2821D40B4A}"/>
              </a:ext>
            </a:extLst>
          </p:cNvPr>
          <p:cNvSpPr txBox="1">
            <a:spLocks noChangeArrowheads="1"/>
          </p:cNvSpPr>
          <p:nvPr/>
        </p:nvSpPr>
        <p:spPr>
          <a:xfrm>
            <a:off x="-2177" y="1659"/>
            <a:ext cx="9144000" cy="476672"/>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2400">
                <a:latin typeface="メイリオ" charset="0"/>
                <a:ea typeface="メイリオ" charset="0"/>
                <a:cs typeface="メイリオ" charset="0"/>
              </a:rPr>
              <a:t>第</a:t>
            </a:r>
            <a:r>
              <a:rPr lang="en-US" altLang="ja-JP" sz="2400" dirty="0">
                <a:latin typeface="メイリオ" charset="0"/>
                <a:ea typeface="メイリオ" charset="0"/>
                <a:cs typeface="メイリオ" charset="0"/>
              </a:rPr>
              <a:t>5</a:t>
            </a:r>
            <a:r>
              <a:rPr lang="ja-JP" altLang="en-US" sz="2400">
                <a:latin typeface="メイリオ" charset="0"/>
                <a:ea typeface="メイリオ" charset="0"/>
                <a:cs typeface="メイリオ" charset="0"/>
              </a:rPr>
              <a:t>講「デジタルリテラシーと教育」</a:t>
            </a:r>
          </a:p>
        </p:txBody>
      </p:sp>
      <p:sp>
        <p:nvSpPr>
          <p:cNvPr id="23" name="Text 0">
            <a:extLst>
              <a:ext uri="{FF2B5EF4-FFF2-40B4-BE49-F238E27FC236}">
                <a16:creationId xmlns:a16="http://schemas.microsoft.com/office/drawing/2014/main" id="{021E360E-4D6F-7C94-907A-029FB375C6CF}"/>
              </a:ext>
            </a:extLst>
          </p:cNvPr>
          <p:cNvSpPr/>
          <p:nvPr/>
        </p:nvSpPr>
        <p:spPr>
          <a:xfrm>
            <a:off x="239242" y="2489869"/>
            <a:ext cx="8820000" cy="372070"/>
          </a:xfrm>
          <a:prstGeom prst="rect">
            <a:avLst/>
          </a:prstGeom>
          <a:noFill/>
          <a:ln/>
        </p:spPr>
        <p:txBody>
          <a:bodyPr wrap="none" lIns="0" tIns="0" rIns="0" bIns="0" rtlCol="0" anchor="ctr"/>
          <a:lstStyle/>
          <a:p>
            <a:pPr marL="0" indent="0">
              <a:buNone/>
            </a:pPr>
            <a:r>
              <a:rPr lang="en-US" sz="2000" b="1" dirty="0">
                <a:solidFill>
                  <a:srgbClr val="020202"/>
                </a:solidFill>
                <a:latin typeface="Meiryo" panose="020B0604030504040204" pitchFamily="34" charset="-128"/>
                <a:ea typeface="Meiryo" panose="020B0604030504040204" pitchFamily="34" charset="-128"/>
                <a:cs typeface="PT Serif" pitchFamily="34" charset="-120"/>
              </a:rPr>
              <a:t>１．デジタルリテラシーの重要性</a:t>
            </a:r>
            <a:endParaRPr lang="en-US" sz="2000" b="1" dirty="0">
              <a:latin typeface="Meiryo" panose="020B0604030504040204" pitchFamily="34" charset="-128"/>
              <a:ea typeface="Meiryo" panose="020B0604030504040204" pitchFamily="34" charset="-128"/>
            </a:endParaRPr>
          </a:p>
        </p:txBody>
      </p:sp>
      <p:sp>
        <p:nvSpPr>
          <p:cNvPr id="26" name="Text 3">
            <a:extLst>
              <a:ext uri="{FF2B5EF4-FFF2-40B4-BE49-F238E27FC236}">
                <a16:creationId xmlns:a16="http://schemas.microsoft.com/office/drawing/2014/main" id="{940F2883-26FC-5AEB-85B3-2E55AFF50B22}"/>
              </a:ext>
            </a:extLst>
          </p:cNvPr>
          <p:cNvSpPr/>
          <p:nvPr/>
        </p:nvSpPr>
        <p:spPr>
          <a:xfrm>
            <a:off x="236572" y="3033342"/>
            <a:ext cx="3960000" cy="1088708"/>
          </a:xfrm>
          <a:prstGeom prst="rect">
            <a:avLst/>
          </a:prstGeom>
          <a:noFill/>
          <a:ln/>
        </p:spPr>
        <p:txBody>
          <a:bodyPr wrap="square" lIns="0" tIns="0" rIns="0" bIns="0" rtlCol="0" anchor="t"/>
          <a:lstStyle/>
          <a:p>
            <a:r>
              <a:rPr lang="en-US" altLang="ja-JP" sz="1200" b="1" dirty="0">
                <a:latin typeface="Meiryo" panose="020B0604030504040204" pitchFamily="34" charset="-128"/>
                <a:ea typeface="Meiryo" panose="020B0604030504040204" pitchFamily="34" charset="-128"/>
                <a:cs typeface="PT Serif" pitchFamily="34" charset="-120"/>
              </a:rPr>
              <a:t>日常生活での必要性</a:t>
            </a:r>
            <a:endParaRPr lang="en-US" altLang="ja-JP" sz="1200" b="1" dirty="0">
              <a:latin typeface="Meiryo" panose="020B0604030504040204" pitchFamily="34" charset="-128"/>
              <a:ea typeface="Meiryo" panose="020B0604030504040204" pitchFamily="34" charset="-128"/>
            </a:endParaRPr>
          </a:p>
          <a:p>
            <a:pPr marL="0" indent="0">
              <a:buNone/>
            </a:pPr>
            <a:endParaRPr lang="en-US" sz="1200" dirty="0">
              <a:latin typeface="Meiryo" panose="020B0604030504040204" pitchFamily="34" charset="-128"/>
              <a:ea typeface="Meiryo" panose="020B0604030504040204" pitchFamily="34" charset="-128"/>
              <a:cs typeface="DM Sans" pitchFamily="34" charset="-120"/>
            </a:endParaRPr>
          </a:p>
          <a:p>
            <a:pPr marL="0" indent="0">
              <a:buNone/>
            </a:pPr>
            <a:r>
              <a:rPr lang="en-US" sz="1200" dirty="0">
                <a:latin typeface="Meiryo" panose="020B0604030504040204" pitchFamily="34" charset="-128"/>
                <a:ea typeface="Meiryo" panose="020B0604030504040204" pitchFamily="34" charset="-128"/>
                <a:cs typeface="DM Sans" pitchFamily="34" charset="-120"/>
              </a:rPr>
              <a:t>インターネット検索、ソーシャルメディア利用、オンラインサービス活用など、様々な場面でデジタルリテラシーが求められている。</a:t>
            </a:r>
            <a:endParaRPr lang="en-US" sz="1200" dirty="0">
              <a:latin typeface="Meiryo" panose="020B0604030504040204" pitchFamily="34" charset="-128"/>
              <a:ea typeface="Meiryo" panose="020B0604030504040204" pitchFamily="34" charset="-128"/>
            </a:endParaRPr>
          </a:p>
        </p:txBody>
      </p:sp>
      <p:sp>
        <p:nvSpPr>
          <p:cNvPr id="29" name="Text 6">
            <a:extLst>
              <a:ext uri="{FF2B5EF4-FFF2-40B4-BE49-F238E27FC236}">
                <a16:creationId xmlns:a16="http://schemas.microsoft.com/office/drawing/2014/main" id="{63B3525B-E4DC-8572-8976-69BFFCB46D37}"/>
              </a:ext>
            </a:extLst>
          </p:cNvPr>
          <p:cNvSpPr/>
          <p:nvPr/>
        </p:nvSpPr>
        <p:spPr>
          <a:xfrm>
            <a:off x="4734761" y="3066097"/>
            <a:ext cx="3960000" cy="725805"/>
          </a:xfrm>
          <a:prstGeom prst="rect">
            <a:avLst/>
          </a:prstGeom>
          <a:noFill/>
          <a:ln/>
        </p:spPr>
        <p:txBody>
          <a:bodyPr wrap="square" lIns="0" tIns="0" rIns="0" bIns="0" rtlCol="0" anchor="t"/>
          <a:lstStyle/>
          <a:p>
            <a:r>
              <a:rPr lang="en-US" altLang="ja-JP" sz="1200" b="1" dirty="0">
                <a:latin typeface="Meiryo" panose="020B0604030504040204" pitchFamily="34" charset="-128"/>
                <a:ea typeface="Meiryo" panose="020B0604030504040204" pitchFamily="34" charset="-128"/>
                <a:cs typeface="PT Serif" pitchFamily="34" charset="-120"/>
              </a:rPr>
              <a:t>生成AIの台頭</a:t>
            </a:r>
            <a:endParaRPr lang="en-US" altLang="ja-JP" sz="1200" b="1" dirty="0">
              <a:latin typeface="Meiryo" panose="020B0604030504040204" pitchFamily="34" charset="-128"/>
              <a:ea typeface="Meiryo" panose="020B0604030504040204" pitchFamily="34" charset="-128"/>
            </a:endParaRPr>
          </a:p>
          <a:p>
            <a:pPr marL="0" indent="0">
              <a:buNone/>
            </a:pPr>
            <a:endParaRPr lang="en-US" sz="1200" dirty="0">
              <a:latin typeface="Meiryo" panose="020B0604030504040204" pitchFamily="34" charset="-128"/>
              <a:ea typeface="Meiryo" panose="020B0604030504040204" pitchFamily="34" charset="-128"/>
              <a:cs typeface="DM Sans" pitchFamily="34" charset="-120"/>
            </a:endParaRPr>
          </a:p>
          <a:p>
            <a:pPr marL="0" indent="0">
              <a:buNone/>
            </a:pPr>
            <a:r>
              <a:rPr lang="en-US" sz="1200" dirty="0">
                <a:latin typeface="Meiryo" panose="020B0604030504040204" pitchFamily="34" charset="-128"/>
                <a:ea typeface="Meiryo" panose="020B0604030504040204" pitchFamily="34" charset="-128"/>
                <a:cs typeface="DM Sans" pitchFamily="34" charset="-120"/>
              </a:rPr>
              <a:t>近年進歩が目覚ましい生成AIの有効利用と、その出力結果を評価するスキルの重要性が高まっている。</a:t>
            </a:r>
            <a:endParaRPr lang="en-US" sz="1200" dirty="0">
              <a:latin typeface="Meiryo" panose="020B0604030504040204" pitchFamily="34" charset="-128"/>
              <a:ea typeface="Meiryo" panose="020B0604030504040204" pitchFamily="34" charset="-128"/>
            </a:endParaRPr>
          </a:p>
        </p:txBody>
      </p:sp>
      <p:sp>
        <p:nvSpPr>
          <p:cNvPr id="32" name="Text 9">
            <a:extLst>
              <a:ext uri="{FF2B5EF4-FFF2-40B4-BE49-F238E27FC236}">
                <a16:creationId xmlns:a16="http://schemas.microsoft.com/office/drawing/2014/main" id="{233C612F-2803-108E-AC41-474701F6D77F}"/>
              </a:ext>
            </a:extLst>
          </p:cNvPr>
          <p:cNvSpPr/>
          <p:nvPr/>
        </p:nvSpPr>
        <p:spPr>
          <a:xfrm>
            <a:off x="231783" y="4487410"/>
            <a:ext cx="3957330" cy="1088708"/>
          </a:xfrm>
          <a:prstGeom prst="rect">
            <a:avLst/>
          </a:prstGeom>
          <a:noFill/>
          <a:ln/>
        </p:spPr>
        <p:txBody>
          <a:bodyPr wrap="square" lIns="0" tIns="0" rIns="0" bIns="0" rtlCol="0" anchor="t"/>
          <a:lstStyle/>
          <a:p>
            <a:r>
              <a:rPr lang="en-US" altLang="ja-JP" sz="1200" b="1" dirty="0">
                <a:latin typeface="Meiryo" panose="020B0604030504040204" pitchFamily="34" charset="-128"/>
                <a:ea typeface="Meiryo" panose="020B0604030504040204" pitchFamily="34" charset="-128"/>
                <a:cs typeface="PT Serif" pitchFamily="34" charset="-120"/>
              </a:rPr>
              <a:t>教育現場での推進</a:t>
            </a:r>
            <a:endParaRPr lang="en-US" altLang="ja-JP" sz="1200" b="1" dirty="0">
              <a:latin typeface="Meiryo" panose="020B0604030504040204" pitchFamily="34" charset="-128"/>
              <a:ea typeface="Meiryo" panose="020B0604030504040204" pitchFamily="34" charset="-128"/>
            </a:endParaRPr>
          </a:p>
          <a:p>
            <a:pPr marL="0" indent="0">
              <a:buNone/>
            </a:pPr>
            <a:endParaRPr lang="en-US" sz="1200" dirty="0">
              <a:latin typeface="Meiryo" panose="020B0604030504040204" pitchFamily="34" charset="-128"/>
              <a:ea typeface="Meiryo" panose="020B0604030504040204" pitchFamily="34" charset="-128"/>
              <a:cs typeface="DM Sans" pitchFamily="34" charset="-120"/>
            </a:endParaRPr>
          </a:p>
          <a:p>
            <a:pPr marL="0" indent="0">
              <a:buNone/>
            </a:pPr>
            <a:r>
              <a:rPr lang="en-US" sz="1200" dirty="0">
                <a:latin typeface="Meiryo" panose="020B0604030504040204" pitchFamily="34" charset="-128"/>
                <a:ea typeface="Meiryo" panose="020B0604030504040204" pitchFamily="34" charset="-128"/>
                <a:cs typeface="DM Sans" pitchFamily="34" charset="-120"/>
              </a:rPr>
              <a:t>GIGAスクール構想により、1人1台の学習者用コンピュータと情報通信ネットワークが整備され、日常的な活用が推進されている。</a:t>
            </a:r>
            <a:endParaRPr lang="en-US" sz="1200" dirty="0">
              <a:latin typeface="Meiryo" panose="020B0604030504040204" pitchFamily="34" charset="-128"/>
              <a:ea typeface="Meiryo" panose="020B0604030504040204" pitchFamily="34" charset="-128"/>
            </a:endParaRPr>
          </a:p>
        </p:txBody>
      </p:sp>
      <p:sp>
        <p:nvSpPr>
          <p:cNvPr id="35" name="Text 12">
            <a:extLst>
              <a:ext uri="{FF2B5EF4-FFF2-40B4-BE49-F238E27FC236}">
                <a16:creationId xmlns:a16="http://schemas.microsoft.com/office/drawing/2014/main" id="{BCEDFBBB-7C92-6AD1-E620-81D82D07FAFF}"/>
              </a:ext>
            </a:extLst>
          </p:cNvPr>
          <p:cNvSpPr/>
          <p:nvPr/>
        </p:nvSpPr>
        <p:spPr>
          <a:xfrm>
            <a:off x="4734761" y="4487523"/>
            <a:ext cx="3960000" cy="725805"/>
          </a:xfrm>
          <a:prstGeom prst="rect">
            <a:avLst/>
          </a:prstGeom>
          <a:noFill/>
          <a:ln/>
        </p:spPr>
        <p:txBody>
          <a:bodyPr wrap="square" lIns="0" tIns="0" rIns="0" bIns="0" rtlCol="0" anchor="t"/>
          <a:lstStyle/>
          <a:p>
            <a:r>
              <a:rPr lang="en-US" altLang="ja-JP" sz="1200" b="1" dirty="0">
                <a:latin typeface="Meiryo" panose="020B0604030504040204" pitchFamily="34" charset="-128"/>
                <a:ea typeface="Meiryo" panose="020B0604030504040204" pitchFamily="34" charset="-128"/>
                <a:cs typeface="PT Serif" pitchFamily="34" charset="-120"/>
              </a:rPr>
              <a:t>学習指導要領での位置づけ</a:t>
            </a:r>
            <a:endParaRPr lang="en-US" altLang="ja-JP" sz="1200" b="1" dirty="0">
              <a:latin typeface="Meiryo" panose="020B0604030504040204" pitchFamily="34" charset="-128"/>
              <a:ea typeface="Meiryo" panose="020B0604030504040204" pitchFamily="34" charset="-128"/>
            </a:endParaRPr>
          </a:p>
          <a:p>
            <a:pPr marL="0" indent="0">
              <a:buNone/>
            </a:pPr>
            <a:endParaRPr lang="en-US" sz="1200" dirty="0">
              <a:latin typeface="Meiryo" panose="020B0604030504040204" pitchFamily="34" charset="-128"/>
              <a:ea typeface="Meiryo" panose="020B0604030504040204" pitchFamily="34" charset="-128"/>
              <a:cs typeface="DM Sans" pitchFamily="34" charset="-120"/>
            </a:endParaRPr>
          </a:p>
          <a:p>
            <a:pPr marL="0" indent="0">
              <a:buNone/>
            </a:pPr>
            <a:r>
              <a:rPr lang="en-US" sz="1200" dirty="0">
                <a:latin typeface="Meiryo" panose="020B0604030504040204" pitchFamily="34" charset="-128"/>
                <a:ea typeface="Meiryo" panose="020B0604030504040204" pitchFamily="34" charset="-128"/>
                <a:cs typeface="DM Sans" pitchFamily="34" charset="-120"/>
              </a:rPr>
              <a:t>情報活用能力が学習の基盤となる資質・能力の一つとして位置付けられ、その育成が求められている。</a:t>
            </a:r>
            <a:endParaRPr lang="en-US" sz="1200" dirty="0">
              <a:latin typeface="Meiryo" panose="020B0604030504040204" pitchFamily="34" charset="-128"/>
              <a:ea typeface="Meiryo" panose="020B0604030504040204" pitchFamily="34" charset="-128"/>
            </a:endParaRPr>
          </a:p>
        </p:txBody>
      </p:sp>
      <p:sp>
        <p:nvSpPr>
          <p:cNvPr id="3" name="スライド番号プレースホルダー 2">
            <a:extLst>
              <a:ext uri="{FF2B5EF4-FFF2-40B4-BE49-F238E27FC236}">
                <a16:creationId xmlns:a16="http://schemas.microsoft.com/office/drawing/2014/main" id="{955E9298-21FD-7CBB-8587-6EA7163A309E}"/>
              </a:ext>
            </a:extLst>
          </p:cNvPr>
          <p:cNvSpPr>
            <a:spLocks noGrp="1"/>
          </p:cNvSpPr>
          <p:nvPr>
            <p:ph type="sldNum" sz="quarter" idx="12"/>
          </p:nvPr>
        </p:nvSpPr>
        <p:spPr/>
        <p:txBody>
          <a:bodyPr/>
          <a:lstStyle/>
          <a:p>
            <a:fld id="{23580432-E2CF-4D2D-9FCA-5FAF3A674D83}" type="slidenum">
              <a:rPr lang="ja-JP" altLang="en-US" smtClean="0"/>
              <a:pPr/>
              <a:t>2</a:t>
            </a:fld>
            <a:endParaRPr lang="ja-JP" altLang="en-US"/>
          </a:p>
        </p:txBody>
      </p:sp>
      <p:pic>
        <p:nvPicPr>
          <p:cNvPr id="36" name="Image 0" descr="preencoded.png">
            <a:extLst>
              <a:ext uri="{FF2B5EF4-FFF2-40B4-BE49-F238E27FC236}">
                <a16:creationId xmlns:a16="http://schemas.microsoft.com/office/drawing/2014/main" id="{1839EAA7-EA4B-619B-EF82-948FC5F8F16F}"/>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477571"/>
            <a:ext cx="9144000" cy="1565226"/>
          </a:xfrm>
          <a:prstGeom prst="rect">
            <a:avLst/>
          </a:prstGeom>
        </p:spPr>
      </p:pic>
    </p:spTree>
    <p:extLst>
      <p:ext uri="{BB962C8B-B14F-4D97-AF65-F5344CB8AC3E}">
        <p14:creationId xmlns:p14="http://schemas.microsoft.com/office/powerpoint/2010/main" val="2174092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395536" y="1196752"/>
            <a:ext cx="8507412" cy="2232248"/>
          </a:xfrm>
          <a:prstGeom prst="rect">
            <a:avLst/>
          </a:prstGeom>
        </p:spPr>
        <p:txBody>
          <a:bodyPr>
            <a:norm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endParaRPr lang="en-US" altLang="ja-JP" sz="4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Rectangle 2">
            <a:extLst>
              <a:ext uri="{FF2B5EF4-FFF2-40B4-BE49-F238E27FC236}">
                <a16:creationId xmlns:a16="http://schemas.microsoft.com/office/drawing/2014/main" id="{6F8D595D-BAEE-461C-C621-FD2821D40B4A}"/>
              </a:ext>
            </a:extLst>
          </p:cNvPr>
          <p:cNvSpPr txBox="1">
            <a:spLocks noChangeArrowheads="1"/>
          </p:cNvSpPr>
          <p:nvPr/>
        </p:nvSpPr>
        <p:spPr>
          <a:xfrm>
            <a:off x="-2177" y="1659"/>
            <a:ext cx="9144000" cy="476672"/>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2400">
                <a:latin typeface="メイリオ" charset="0"/>
                <a:ea typeface="メイリオ" charset="0"/>
                <a:cs typeface="メイリオ" charset="0"/>
              </a:rPr>
              <a:t>第</a:t>
            </a:r>
            <a:r>
              <a:rPr lang="en-US" altLang="ja-JP" sz="2400" dirty="0">
                <a:latin typeface="メイリオ" charset="0"/>
                <a:ea typeface="メイリオ" charset="0"/>
                <a:cs typeface="メイリオ" charset="0"/>
              </a:rPr>
              <a:t>5</a:t>
            </a:r>
            <a:r>
              <a:rPr lang="ja-JP" altLang="en-US" sz="2400">
                <a:latin typeface="メイリオ" charset="0"/>
                <a:ea typeface="メイリオ" charset="0"/>
                <a:cs typeface="メイリオ" charset="0"/>
              </a:rPr>
              <a:t>講「デジタルリテラシーと教育」</a:t>
            </a:r>
          </a:p>
        </p:txBody>
      </p:sp>
      <p:sp>
        <p:nvSpPr>
          <p:cNvPr id="2" name="スライド番号プレースホルダー 1">
            <a:extLst>
              <a:ext uri="{FF2B5EF4-FFF2-40B4-BE49-F238E27FC236}">
                <a16:creationId xmlns:a16="http://schemas.microsoft.com/office/drawing/2014/main" id="{FF1D75E7-7A80-1BF7-2AAA-CC4642360FF5}"/>
              </a:ext>
            </a:extLst>
          </p:cNvPr>
          <p:cNvSpPr>
            <a:spLocks noGrp="1"/>
          </p:cNvSpPr>
          <p:nvPr>
            <p:ph type="sldNum" sz="quarter" idx="12"/>
          </p:nvPr>
        </p:nvSpPr>
        <p:spPr/>
        <p:txBody>
          <a:bodyPr/>
          <a:lstStyle/>
          <a:p>
            <a:fld id="{23580432-E2CF-4D2D-9FCA-5FAF3A674D83}" type="slidenum">
              <a:rPr lang="ja-JP" altLang="en-US" smtClean="0"/>
              <a:pPr/>
              <a:t>3</a:t>
            </a:fld>
            <a:endParaRPr lang="ja-JP" altLang="en-US"/>
          </a:p>
        </p:txBody>
      </p:sp>
      <p:sp>
        <p:nvSpPr>
          <p:cNvPr id="7" name="Shape 1">
            <a:extLst>
              <a:ext uri="{FF2B5EF4-FFF2-40B4-BE49-F238E27FC236}">
                <a16:creationId xmlns:a16="http://schemas.microsoft.com/office/drawing/2014/main" id="{78677E37-172D-0704-36DE-C27DED6D754D}"/>
              </a:ext>
            </a:extLst>
          </p:cNvPr>
          <p:cNvSpPr/>
          <p:nvPr/>
        </p:nvSpPr>
        <p:spPr>
          <a:xfrm>
            <a:off x="395318" y="1251079"/>
            <a:ext cx="22860" cy="4639628"/>
          </a:xfrm>
          <a:prstGeom prst="roundRect">
            <a:avLst>
              <a:gd name="adj" fmla="val 291489"/>
            </a:avLst>
          </a:prstGeom>
          <a:solidFill>
            <a:srgbClr val="E5BEB2"/>
          </a:solidFill>
          <a:ln/>
        </p:spPr>
      </p:sp>
      <p:sp>
        <p:nvSpPr>
          <p:cNvPr id="8" name="Shape 2">
            <a:extLst>
              <a:ext uri="{FF2B5EF4-FFF2-40B4-BE49-F238E27FC236}">
                <a16:creationId xmlns:a16="http://schemas.microsoft.com/office/drawing/2014/main" id="{856E5A1A-F92D-AA2B-6C15-39F90A9B97D3}"/>
              </a:ext>
            </a:extLst>
          </p:cNvPr>
          <p:cNvSpPr/>
          <p:nvPr/>
        </p:nvSpPr>
        <p:spPr>
          <a:xfrm>
            <a:off x="562363" y="1596599"/>
            <a:ext cx="555188" cy="22860"/>
          </a:xfrm>
          <a:prstGeom prst="roundRect">
            <a:avLst>
              <a:gd name="adj" fmla="val 291489"/>
            </a:avLst>
          </a:prstGeom>
          <a:solidFill>
            <a:srgbClr val="E5BEB2"/>
          </a:solidFill>
          <a:ln/>
        </p:spPr>
      </p:sp>
      <p:sp>
        <p:nvSpPr>
          <p:cNvPr id="9" name="Shape 3">
            <a:extLst>
              <a:ext uri="{FF2B5EF4-FFF2-40B4-BE49-F238E27FC236}">
                <a16:creationId xmlns:a16="http://schemas.microsoft.com/office/drawing/2014/main" id="{CBA36799-BC17-AF3C-E34A-3DBA8A455D8C}"/>
              </a:ext>
            </a:extLst>
          </p:cNvPr>
          <p:cNvSpPr/>
          <p:nvPr/>
        </p:nvSpPr>
        <p:spPr>
          <a:xfrm>
            <a:off x="228274" y="1429554"/>
            <a:ext cx="356949" cy="356949"/>
          </a:xfrm>
          <a:prstGeom prst="roundRect">
            <a:avLst>
              <a:gd name="adj" fmla="val 18668"/>
            </a:avLst>
          </a:prstGeom>
          <a:solidFill>
            <a:srgbClr val="FFD8CC"/>
          </a:solidFill>
          <a:ln w="7620">
            <a:solidFill>
              <a:srgbClr val="E5BEB2"/>
            </a:solidFill>
            <a:prstDash val="solid"/>
          </a:ln>
        </p:spPr>
      </p:sp>
      <p:sp>
        <p:nvSpPr>
          <p:cNvPr id="10" name="Text 4">
            <a:extLst>
              <a:ext uri="{FF2B5EF4-FFF2-40B4-BE49-F238E27FC236}">
                <a16:creationId xmlns:a16="http://schemas.microsoft.com/office/drawing/2014/main" id="{3E41F7BF-F913-7776-4DD0-ACD91635DD74}"/>
              </a:ext>
            </a:extLst>
          </p:cNvPr>
          <p:cNvSpPr/>
          <p:nvPr/>
        </p:nvSpPr>
        <p:spPr>
          <a:xfrm>
            <a:off x="352218" y="1488966"/>
            <a:ext cx="109061" cy="238006"/>
          </a:xfrm>
          <a:prstGeom prst="rect">
            <a:avLst/>
          </a:prstGeom>
          <a:noFill/>
          <a:ln/>
        </p:spPr>
        <p:txBody>
          <a:bodyPr wrap="none" lIns="0" tIns="0" rIns="0" bIns="0" rtlCol="0" anchor="t"/>
          <a:lstStyle/>
          <a:p>
            <a:pPr marL="0" indent="0" algn="ctr">
              <a:lnSpc>
                <a:spcPts val="1850"/>
              </a:lnSpc>
              <a:buNone/>
            </a:pPr>
            <a:endParaRPr lang="en-US" sz="1850" b="1" dirty="0">
              <a:latin typeface="Meiryo" panose="020B0604030504040204" pitchFamily="34" charset="-128"/>
              <a:ea typeface="Meiryo" panose="020B0604030504040204" pitchFamily="34" charset="-128"/>
            </a:endParaRPr>
          </a:p>
        </p:txBody>
      </p:sp>
      <p:sp>
        <p:nvSpPr>
          <p:cNvPr id="11" name="Text 5">
            <a:extLst>
              <a:ext uri="{FF2B5EF4-FFF2-40B4-BE49-F238E27FC236}">
                <a16:creationId xmlns:a16="http://schemas.microsoft.com/office/drawing/2014/main" id="{82766A09-9332-A87C-B466-76E6D6A2ED61}"/>
              </a:ext>
            </a:extLst>
          </p:cNvPr>
          <p:cNvSpPr/>
          <p:nvPr/>
        </p:nvSpPr>
        <p:spPr>
          <a:xfrm>
            <a:off x="1255167" y="2673429"/>
            <a:ext cx="1983105" cy="247888"/>
          </a:xfrm>
          <a:prstGeom prst="rect">
            <a:avLst/>
          </a:prstGeom>
          <a:noFill/>
          <a:ln/>
        </p:spPr>
        <p:txBody>
          <a:bodyPr wrap="none" lIns="0" tIns="0" rIns="0" bIns="0" rtlCol="0" anchor="t"/>
          <a:lstStyle/>
          <a:p>
            <a:pPr marL="0" indent="0" algn="l">
              <a:lnSpc>
                <a:spcPts val="1950"/>
              </a:lnSpc>
              <a:buNone/>
            </a:pPr>
            <a:r>
              <a:rPr lang="en-US" sz="1550" b="1" dirty="0">
                <a:latin typeface="Meiryo" panose="020B0604030504040204" pitchFamily="34" charset="-128"/>
                <a:ea typeface="Meiryo" panose="020B0604030504040204" pitchFamily="34" charset="-128"/>
                <a:cs typeface="Merriweather Bold" pitchFamily="34" charset="-120"/>
              </a:rPr>
              <a:t>GIGAスクール構想</a:t>
            </a:r>
            <a:endParaRPr lang="en-US" sz="1550" dirty="0">
              <a:latin typeface="Meiryo" panose="020B0604030504040204" pitchFamily="34" charset="-128"/>
              <a:ea typeface="Meiryo" panose="020B0604030504040204" pitchFamily="34" charset="-128"/>
            </a:endParaRPr>
          </a:p>
        </p:txBody>
      </p:sp>
      <p:sp>
        <p:nvSpPr>
          <p:cNvPr id="12" name="Text 6">
            <a:extLst>
              <a:ext uri="{FF2B5EF4-FFF2-40B4-BE49-F238E27FC236}">
                <a16:creationId xmlns:a16="http://schemas.microsoft.com/office/drawing/2014/main" id="{1CCC7619-C0E4-5ECE-2C12-1AA2F444A367}"/>
              </a:ext>
            </a:extLst>
          </p:cNvPr>
          <p:cNvSpPr/>
          <p:nvPr/>
        </p:nvSpPr>
        <p:spPr>
          <a:xfrm>
            <a:off x="1255167" y="3016448"/>
            <a:ext cx="7536588" cy="507683"/>
          </a:xfrm>
          <a:prstGeom prst="rect">
            <a:avLst/>
          </a:prstGeom>
          <a:noFill/>
          <a:ln/>
        </p:spPr>
        <p:txBody>
          <a:bodyPr wrap="square" lIns="0" tIns="0" rIns="0" bIns="0" rtlCol="0" anchor="t"/>
          <a:lstStyle/>
          <a:p>
            <a:pPr marL="0" indent="0" algn="l">
              <a:lnSpc>
                <a:spcPts val="1950"/>
              </a:lnSpc>
              <a:buNone/>
            </a:pPr>
            <a:r>
              <a:rPr lang="en-US" sz="1200" dirty="0">
                <a:latin typeface="Meiryo" panose="020B0604030504040204" pitchFamily="34" charset="-128"/>
                <a:ea typeface="Meiryo" panose="020B0604030504040204" pitchFamily="34" charset="-128"/>
                <a:cs typeface="Open Sans" pitchFamily="34" charset="-120"/>
              </a:rPr>
              <a:t>令和2年度から展開されたGIGAスクール構想により各学校に1人1台の学習者用コンピュータと情報通信ネットワークが整備され、それらを日常的に活用した学習活動が推進されている。</a:t>
            </a:r>
            <a:endParaRPr lang="en-US" sz="1200" dirty="0">
              <a:latin typeface="Meiryo" panose="020B0604030504040204" pitchFamily="34" charset="-128"/>
              <a:ea typeface="Meiryo" panose="020B0604030504040204" pitchFamily="34" charset="-128"/>
            </a:endParaRPr>
          </a:p>
        </p:txBody>
      </p:sp>
      <p:sp>
        <p:nvSpPr>
          <p:cNvPr id="13" name="Shape 7">
            <a:extLst>
              <a:ext uri="{FF2B5EF4-FFF2-40B4-BE49-F238E27FC236}">
                <a16:creationId xmlns:a16="http://schemas.microsoft.com/office/drawing/2014/main" id="{8015068D-BB86-E3E9-BBCF-FA4BC8638020}"/>
              </a:ext>
            </a:extLst>
          </p:cNvPr>
          <p:cNvSpPr/>
          <p:nvPr/>
        </p:nvSpPr>
        <p:spPr>
          <a:xfrm>
            <a:off x="562363" y="2923074"/>
            <a:ext cx="555188" cy="22860"/>
          </a:xfrm>
          <a:prstGeom prst="roundRect">
            <a:avLst>
              <a:gd name="adj" fmla="val 291489"/>
            </a:avLst>
          </a:prstGeom>
          <a:solidFill>
            <a:srgbClr val="E5BEB2"/>
          </a:solidFill>
          <a:ln/>
        </p:spPr>
      </p:sp>
      <p:sp>
        <p:nvSpPr>
          <p:cNvPr id="14" name="Shape 8">
            <a:extLst>
              <a:ext uri="{FF2B5EF4-FFF2-40B4-BE49-F238E27FC236}">
                <a16:creationId xmlns:a16="http://schemas.microsoft.com/office/drawing/2014/main" id="{DF79277D-C32A-5A48-81F5-DFDCDB91B6B1}"/>
              </a:ext>
            </a:extLst>
          </p:cNvPr>
          <p:cNvSpPr/>
          <p:nvPr/>
        </p:nvSpPr>
        <p:spPr>
          <a:xfrm>
            <a:off x="228274" y="2756029"/>
            <a:ext cx="356949" cy="356949"/>
          </a:xfrm>
          <a:prstGeom prst="roundRect">
            <a:avLst>
              <a:gd name="adj" fmla="val 18668"/>
            </a:avLst>
          </a:prstGeom>
          <a:solidFill>
            <a:srgbClr val="FFD8CC"/>
          </a:solidFill>
          <a:ln w="7620">
            <a:solidFill>
              <a:srgbClr val="E5BEB2"/>
            </a:solidFill>
            <a:prstDash val="solid"/>
          </a:ln>
        </p:spPr>
      </p:sp>
      <p:sp>
        <p:nvSpPr>
          <p:cNvPr id="16" name="Text 10">
            <a:extLst>
              <a:ext uri="{FF2B5EF4-FFF2-40B4-BE49-F238E27FC236}">
                <a16:creationId xmlns:a16="http://schemas.microsoft.com/office/drawing/2014/main" id="{F33DB06B-2C17-2B41-B81C-1ED383CFB110}"/>
              </a:ext>
            </a:extLst>
          </p:cNvPr>
          <p:cNvSpPr/>
          <p:nvPr/>
        </p:nvSpPr>
        <p:spPr>
          <a:xfrm>
            <a:off x="1255167" y="1429916"/>
            <a:ext cx="2180630" cy="247888"/>
          </a:xfrm>
          <a:prstGeom prst="rect">
            <a:avLst/>
          </a:prstGeom>
          <a:noFill/>
          <a:ln/>
        </p:spPr>
        <p:txBody>
          <a:bodyPr wrap="none" lIns="0" tIns="0" rIns="0" bIns="0" rtlCol="0" anchor="t"/>
          <a:lstStyle/>
          <a:p>
            <a:pPr marL="0" indent="0" algn="l">
              <a:lnSpc>
                <a:spcPts val="1950"/>
              </a:lnSpc>
              <a:buNone/>
            </a:pPr>
            <a:r>
              <a:rPr lang="en-US" sz="1550" b="1" dirty="0">
                <a:latin typeface="Meiryo" panose="020B0604030504040204" pitchFamily="34" charset="-128"/>
                <a:ea typeface="Meiryo" panose="020B0604030504040204" pitchFamily="34" charset="-128"/>
                <a:cs typeface="Merriweather Bold" pitchFamily="34" charset="-120"/>
              </a:rPr>
              <a:t>学習指導要領の位置づけ</a:t>
            </a:r>
            <a:endParaRPr lang="en-US" sz="1550" dirty="0">
              <a:latin typeface="Meiryo" panose="020B0604030504040204" pitchFamily="34" charset="-128"/>
              <a:ea typeface="Meiryo" panose="020B0604030504040204" pitchFamily="34" charset="-128"/>
            </a:endParaRPr>
          </a:p>
        </p:txBody>
      </p:sp>
      <p:sp>
        <p:nvSpPr>
          <p:cNvPr id="17" name="Text 11">
            <a:extLst>
              <a:ext uri="{FF2B5EF4-FFF2-40B4-BE49-F238E27FC236}">
                <a16:creationId xmlns:a16="http://schemas.microsoft.com/office/drawing/2014/main" id="{6856FFC6-1EF2-B4B4-E5C0-12E6674E80BB}"/>
              </a:ext>
            </a:extLst>
          </p:cNvPr>
          <p:cNvSpPr/>
          <p:nvPr/>
        </p:nvSpPr>
        <p:spPr>
          <a:xfrm>
            <a:off x="1255167" y="1772935"/>
            <a:ext cx="7536588" cy="562754"/>
          </a:xfrm>
          <a:prstGeom prst="rect">
            <a:avLst/>
          </a:prstGeom>
          <a:noFill/>
          <a:ln/>
        </p:spPr>
        <p:txBody>
          <a:bodyPr wrap="none" lIns="0" tIns="0" rIns="0" bIns="0" rtlCol="0" anchor="t"/>
          <a:lstStyle/>
          <a:p>
            <a:pPr marL="0" indent="0" algn="l">
              <a:lnSpc>
                <a:spcPts val="1950"/>
              </a:lnSpc>
              <a:buNone/>
            </a:pPr>
            <a:r>
              <a:rPr lang="en-US" sz="1200" dirty="0">
                <a:latin typeface="Meiryo" panose="020B0604030504040204" pitchFamily="34" charset="-128"/>
                <a:ea typeface="Meiryo" panose="020B0604030504040204" pitchFamily="34" charset="-128"/>
                <a:cs typeface="Open Sans" pitchFamily="34" charset="-120"/>
              </a:rPr>
              <a:t>現行の学習指導要領において「情報活用能力（情報モラルを含む。）が学習の基盤となる資質・能力の一つに</a:t>
            </a:r>
            <a:br>
              <a:rPr lang="en-US" sz="1200" dirty="0">
                <a:latin typeface="Meiryo" panose="020B0604030504040204" pitchFamily="34" charset="-128"/>
                <a:ea typeface="Meiryo" panose="020B0604030504040204" pitchFamily="34" charset="-128"/>
                <a:cs typeface="Open Sans" pitchFamily="34" charset="-120"/>
              </a:rPr>
            </a:br>
            <a:r>
              <a:rPr lang="en-US" sz="1200" dirty="0">
                <a:latin typeface="Meiryo" panose="020B0604030504040204" pitchFamily="34" charset="-128"/>
                <a:ea typeface="Meiryo" panose="020B0604030504040204" pitchFamily="34" charset="-128"/>
                <a:cs typeface="Open Sans" pitchFamily="34" charset="-120"/>
              </a:rPr>
              <a:t>位置付けられ、その育成も求められている。</a:t>
            </a:r>
            <a:endParaRPr lang="en-US" sz="1200" dirty="0">
              <a:latin typeface="Meiryo" panose="020B0604030504040204" pitchFamily="34" charset="-128"/>
              <a:ea typeface="Meiryo" panose="020B0604030504040204" pitchFamily="34" charset="-128"/>
            </a:endParaRPr>
          </a:p>
        </p:txBody>
      </p:sp>
      <p:sp>
        <p:nvSpPr>
          <p:cNvPr id="18" name="Shape 12">
            <a:extLst>
              <a:ext uri="{FF2B5EF4-FFF2-40B4-BE49-F238E27FC236}">
                <a16:creationId xmlns:a16="http://schemas.microsoft.com/office/drawing/2014/main" id="{FACD60C1-4F95-A1B8-26EC-A7C91C23DB6E}"/>
              </a:ext>
            </a:extLst>
          </p:cNvPr>
          <p:cNvSpPr/>
          <p:nvPr/>
        </p:nvSpPr>
        <p:spPr>
          <a:xfrm>
            <a:off x="562363" y="3995708"/>
            <a:ext cx="555188" cy="22860"/>
          </a:xfrm>
          <a:prstGeom prst="roundRect">
            <a:avLst>
              <a:gd name="adj" fmla="val 291489"/>
            </a:avLst>
          </a:prstGeom>
          <a:solidFill>
            <a:srgbClr val="E5BEB2"/>
          </a:solidFill>
          <a:ln/>
        </p:spPr>
      </p:sp>
      <p:sp>
        <p:nvSpPr>
          <p:cNvPr id="19" name="Shape 13">
            <a:extLst>
              <a:ext uri="{FF2B5EF4-FFF2-40B4-BE49-F238E27FC236}">
                <a16:creationId xmlns:a16="http://schemas.microsoft.com/office/drawing/2014/main" id="{D4BD8BAE-F871-304C-8966-4FB34835437F}"/>
              </a:ext>
            </a:extLst>
          </p:cNvPr>
          <p:cNvSpPr/>
          <p:nvPr/>
        </p:nvSpPr>
        <p:spPr>
          <a:xfrm>
            <a:off x="228274" y="3828663"/>
            <a:ext cx="356949" cy="356949"/>
          </a:xfrm>
          <a:prstGeom prst="roundRect">
            <a:avLst>
              <a:gd name="adj" fmla="val 18668"/>
            </a:avLst>
          </a:prstGeom>
          <a:solidFill>
            <a:srgbClr val="FFD8CC"/>
          </a:solidFill>
          <a:ln w="7620">
            <a:solidFill>
              <a:srgbClr val="E5BEB2"/>
            </a:solidFill>
            <a:prstDash val="solid"/>
          </a:ln>
        </p:spPr>
      </p:sp>
      <p:sp>
        <p:nvSpPr>
          <p:cNvPr id="21" name="Text 15">
            <a:extLst>
              <a:ext uri="{FF2B5EF4-FFF2-40B4-BE49-F238E27FC236}">
                <a16:creationId xmlns:a16="http://schemas.microsoft.com/office/drawing/2014/main" id="{E108C0BE-CF9D-9BDA-49F8-E60DD2BCBA9D}"/>
              </a:ext>
            </a:extLst>
          </p:cNvPr>
          <p:cNvSpPr/>
          <p:nvPr/>
        </p:nvSpPr>
        <p:spPr>
          <a:xfrm>
            <a:off x="1279238" y="3808780"/>
            <a:ext cx="1983105" cy="247888"/>
          </a:xfrm>
          <a:prstGeom prst="rect">
            <a:avLst/>
          </a:prstGeom>
          <a:noFill/>
          <a:ln/>
        </p:spPr>
        <p:txBody>
          <a:bodyPr wrap="none" lIns="0" tIns="0" rIns="0" bIns="0" rtlCol="0" anchor="t"/>
          <a:lstStyle/>
          <a:p>
            <a:pPr marL="0" indent="0" algn="l">
              <a:lnSpc>
                <a:spcPts val="1950"/>
              </a:lnSpc>
              <a:buNone/>
            </a:pPr>
            <a:r>
              <a:rPr lang="en-US" sz="1550" b="1" dirty="0">
                <a:latin typeface="Meiryo" panose="020B0604030504040204" pitchFamily="34" charset="-128"/>
                <a:ea typeface="Meiryo" panose="020B0604030504040204" pitchFamily="34" charset="-128"/>
                <a:cs typeface="Merriweather Bold" pitchFamily="34" charset="-120"/>
              </a:rPr>
              <a:t>文部科学省の調査研究</a:t>
            </a:r>
            <a:endParaRPr lang="en-US" sz="1550" dirty="0">
              <a:latin typeface="Meiryo" panose="020B0604030504040204" pitchFamily="34" charset="-128"/>
              <a:ea typeface="Meiryo" panose="020B0604030504040204" pitchFamily="34" charset="-128"/>
            </a:endParaRPr>
          </a:p>
        </p:txBody>
      </p:sp>
      <p:sp>
        <p:nvSpPr>
          <p:cNvPr id="22" name="Text 16">
            <a:extLst>
              <a:ext uri="{FF2B5EF4-FFF2-40B4-BE49-F238E27FC236}">
                <a16:creationId xmlns:a16="http://schemas.microsoft.com/office/drawing/2014/main" id="{C0D9CF3A-3A08-6670-F858-E6CCCBF3D155}"/>
              </a:ext>
            </a:extLst>
          </p:cNvPr>
          <p:cNvSpPr/>
          <p:nvPr/>
        </p:nvSpPr>
        <p:spPr>
          <a:xfrm>
            <a:off x="1279238" y="4151799"/>
            <a:ext cx="7536588" cy="507683"/>
          </a:xfrm>
          <a:prstGeom prst="rect">
            <a:avLst/>
          </a:prstGeom>
          <a:noFill/>
          <a:ln/>
        </p:spPr>
        <p:txBody>
          <a:bodyPr wrap="square" lIns="0" tIns="0" rIns="0" bIns="0" rtlCol="0" anchor="t"/>
          <a:lstStyle/>
          <a:p>
            <a:pPr marL="0" indent="0" algn="l">
              <a:lnSpc>
                <a:spcPts val="1950"/>
              </a:lnSpc>
              <a:buNone/>
            </a:pPr>
            <a:r>
              <a:rPr lang="en-US" sz="1200" dirty="0">
                <a:latin typeface="Meiryo" panose="020B0604030504040204" pitchFamily="34" charset="-128"/>
                <a:ea typeface="Meiryo" panose="020B0604030504040204" pitchFamily="34" charset="-128"/>
                <a:cs typeface="Open Sans" pitchFamily="34" charset="-120"/>
              </a:rPr>
              <a:t>文部科学省は、令和3年度（令和4年1月〜2月）に「児童生徒の情報活用能力の把握に関する調査研究」として、キーボードによる文字入力、複数の情報の比較や読解、プログラミングの知識等に関するCBTを実施。</a:t>
            </a:r>
            <a:endParaRPr lang="en-US" sz="1200" dirty="0">
              <a:latin typeface="Meiryo" panose="020B0604030504040204" pitchFamily="34" charset="-128"/>
              <a:ea typeface="Meiryo" panose="020B0604030504040204" pitchFamily="34" charset="-128"/>
            </a:endParaRPr>
          </a:p>
        </p:txBody>
      </p:sp>
      <p:sp>
        <p:nvSpPr>
          <p:cNvPr id="23" name="Shape 17">
            <a:extLst>
              <a:ext uri="{FF2B5EF4-FFF2-40B4-BE49-F238E27FC236}">
                <a16:creationId xmlns:a16="http://schemas.microsoft.com/office/drawing/2014/main" id="{6702D30E-263D-5928-80A8-4A766CCFEF8B}"/>
              </a:ext>
            </a:extLst>
          </p:cNvPr>
          <p:cNvSpPr/>
          <p:nvPr/>
        </p:nvSpPr>
        <p:spPr>
          <a:xfrm>
            <a:off x="562363" y="5322183"/>
            <a:ext cx="555188" cy="22860"/>
          </a:xfrm>
          <a:prstGeom prst="roundRect">
            <a:avLst>
              <a:gd name="adj" fmla="val 291489"/>
            </a:avLst>
          </a:prstGeom>
          <a:solidFill>
            <a:srgbClr val="E5BEB2"/>
          </a:solidFill>
          <a:ln/>
        </p:spPr>
      </p:sp>
      <p:sp>
        <p:nvSpPr>
          <p:cNvPr id="24" name="Shape 18">
            <a:extLst>
              <a:ext uri="{FF2B5EF4-FFF2-40B4-BE49-F238E27FC236}">
                <a16:creationId xmlns:a16="http://schemas.microsoft.com/office/drawing/2014/main" id="{AC99BD6E-FBED-D114-5C6C-88A4FF0D835E}"/>
              </a:ext>
            </a:extLst>
          </p:cNvPr>
          <p:cNvSpPr/>
          <p:nvPr/>
        </p:nvSpPr>
        <p:spPr>
          <a:xfrm>
            <a:off x="228274" y="5155139"/>
            <a:ext cx="356949" cy="356949"/>
          </a:xfrm>
          <a:prstGeom prst="roundRect">
            <a:avLst>
              <a:gd name="adj" fmla="val 18668"/>
            </a:avLst>
          </a:prstGeom>
          <a:solidFill>
            <a:srgbClr val="FFD8CC"/>
          </a:solidFill>
          <a:ln w="7620">
            <a:solidFill>
              <a:srgbClr val="E5BEB2"/>
            </a:solidFill>
            <a:prstDash val="solid"/>
          </a:ln>
        </p:spPr>
      </p:sp>
      <p:sp>
        <p:nvSpPr>
          <p:cNvPr id="26" name="Text 20">
            <a:extLst>
              <a:ext uri="{FF2B5EF4-FFF2-40B4-BE49-F238E27FC236}">
                <a16:creationId xmlns:a16="http://schemas.microsoft.com/office/drawing/2014/main" id="{EFD02151-836B-4EE9-57F3-DBECCDB363EF}"/>
              </a:ext>
            </a:extLst>
          </p:cNvPr>
          <p:cNvSpPr/>
          <p:nvPr/>
        </p:nvSpPr>
        <p:spPr>
          <a:xfrm>
            <a:off x="1279238" y="5135255"/>
            <a:ext cx="1983105" cy="247888"/>
          </a:xfrm>
          <a:prstGeom prst="rect">
            <a:avLst/>
          </a:prstGeom>
          <a:noFill/>
          <a:ln/>
        </p:spPr>
        <p:txBody>
          <a:bodyPr wrap="none" lIns="0" tIns="0" rIns="0" bIns="0" rtlCol="0" anchor="t"/>
          <a:lstStyle/>
          <a:p>
            <a:pPr marL="0" indent="0" algn="l">
              <a:lnSpc>
                <a:spcPts val="1950"/>
              </a:lnSpc>
              <a:buNone/>
            </a:pPr>
            <a:r>
              <a:rPr lang="en-US" sz="1550" b="1" dirty="0">
                <a:latin typeface="Meiryo" panose="020B0604030504040204" pitchFamily="34" charset="-128"/>
                <a:ea typeface="Meiryo" panose="020B0604030504040204" pitchFamily="34" charset="-128"/>
                <a:cs typeface="Merriweather Bold" pitchFamily="34" charset="-120"/>
              </a:rPr>
              <a:t>KPIの設定</a:t>
            </a:r>
            <a:endParaRPr lang="en-US" sz="1550" dirty="0">
              <a:latin typeface="Meiryo" panose="020B0604030504040204" pitchFamily="34" charset="-128"/>
              <a:ea typeface="Meiryo" panose="020B0604030504040204" pitchFamily="34" charset="-128"/>
            </a:endParaRPr>
          </a:p>
        </p:txBody>
      </p:sp>
      <p:sp>
        <p:nvSpPr>
          <p:cNvPr id="27" name="Text 21">
            <a:extLst>
              <a:ext uri="{FF2B5EF4-FFF2-40B4-BE49-F238E27FC236}">
                <a16:creationId xmlns:a16="http://schemas.microsoft.com/office/drawing/2014/main" id="{352EAC31-5F0C-18D9-73A7-1E053A098B27}"/>
              </a:ext>
            </a:extLst>
          </p:cNvPr>
          <p:cNvSpPr/>
          <p:nvPr/>
        </p:nvSpPr>
        <p:spPr>
          <a:xfrm>
            <a:off x="1279238" y="5478274"/>
            <a:ext cx="7536588" cy="620419"/>
          </a:xfrm>
          <a:prstGeom prst="rect">
            <a:avLst/>
          </a:prstGeom>
          <a:noFill/>
          <a:ln/>
        </p:spPr>
        <p:txBody>
          <a:bodyPr wrap="none" lIns="0" tIns="0" rIns="0" bIns="0" rtlCol="0" anchor="t"/>
          <a:lstStyle/>
          <a:p>
            <a:pPr marL="0" indent="0" algn="l">
              <a:lnSpc>
                <a:spcPts val="1950"/>
              </a:lnSpc>
              <a:buNone/>
            </a:pPr>
            <a:r>
              <a:rPr lang="en-US" sz="1200" dirty="0">
                <a:latin typeface="Meiryo" panose="020B0604030504040204" pitchFamily="34" charset="-128"/>
                <a:ea typeface="Meiryo" panose="020B0604030504040204" pitchFamily="34" charset="-128"/>
                <a:cs typeface="Open Sans" pitchFamily="34" charset="-120"/>
              </a:rPr>
              <a:t>令和6年2月に「教育DXに係るKPIの方向性」を示し、児童生徒のデジタルリテラシーの向上に関する取り組み</a:t>
            </a:r>
            <a:br>
              <a:rPr lang="en-US" sz="1200" dirty="0">
                <a:latin typeface="Meiryo" panose="020B0604030504040204" pitchFamily="34" charset="-128"/>
                <a:ea typeface="Meiryo" panose="020B0604030504040204" pitchFamily="34" charset="-128"/>
                <a:cs typeface="Open Sans" pitchFamily="34" charset="-120"/>
              </a:rPr>
            </a:br>
            <a:r>
              <a:rPr lang="en-US" sz="1200" dirty="0">
                <a:latin typeface="Meiryo" panose="020B0604030504040204" pitchFamily="34" charset="-128"/>
                <a:ea typeface="Meiryo" panose="020B0604030504040204" pitchFamily="34" charset="-128"/>
                <a:cs typeface="Open Sans" pitchFamily="34" charset="-120"/>
              </a:rPr>
              <a:t>を促している。</a:t>
            </a:r>
            <a:endParaRPr lang="en-US" sz="1200" dirty="0">
              <a:latin typeface="Meiryo" panose="020B0604030504040204" pitchFamily="34" charset="-128"/>
              <a:ea typeface="Meiryo" panose="020B0604030504040204" pitchFamily="34" charset="-128"/>
            </a:endParaRPr>
          </a:p>
        </p:txBody>
      </p:sp>
      <p:sp>
        <p:nvSpPr>
          <p:cNvPr id="28" name="Text 0">
            <a:extLst>
              <a:ext uri="{FF2B5EF4-FFF2-40B4-BE49-F238E27FC236}">
                <a16:creationId xmlns:a16="http://schemas.microsoft.com/office/drawing/2014/main" id="{C7C3F3C6-AF29-FA54-FF76-A5AC111763EF}"/>
              </a:ext>
            </a:extLst>
          </p:cNvPr>
          <p:cNvSpPr/>
          <p:nvPr/>
        </p:nvSpPr>
        <p:spPr>
          <a:xfrm>
            <a:off x="233862" y="671522"/>
            <a:ext cx="8820000" cy="372070"/>
          </a:xfrm>
          <a:prstGeom prst="rect">
            <a:avLst/>
          </a:prstGeom>
          <a:noFill/>
          <a:ln/>
        </p:spPr>
        <p:txBody>
          <a:bodyPr wrap="none" lIns="0" tIns="0" rIns="0" bIns="0" rtlCol="0" anchor="ctr"/>
          <a:lstStyle/>
          <a:p>
            <a:pPr marL="0" indent="0">
              <a:buNone/>
            </a:pPr>
            <a:r>
              <a:rPr lang="en-US" sz="2000" b="1" dirty="0">
                <a:solidFill>
                  <a:srgbClr val="020202"/>
                </a:solidFill>
                <a:latin typeface="Meiryo" panose="020B0604030504040204" pitchFamily="34" charset="-128"/>
                <a:ea typeface="Meiryo" panose="020B0604030504040204" pitchFamily="34" charset="-128"/>
                <a:cs typeface="PT Serif" pitchFamily="34" charset="-120"/>
              </a:rPr>
              <a:t>１．デジタルリテラシーの重要性</a:t>
            </a:r>
            <a:endParaRPr lang="en-US" sz="2000" b="1"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34909003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395536" y="1196752"/>
            <a:ext cx="8507412" cy="2232248"/>
          </a:xfrm>
          <a:prstGeom prst="rect">
            <a:avLst/>
          </a:prstGeom>
        </p:spPr>
        <p:txBody>
          <a:bodyPr>
            <a:norm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endParaRPr lang="en-US" altLang="ja-JP" sz="4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Rectangle 2">
            <a:extLst>
              <a:ext uri="{FF2B5EF4-FFF2-40B4-BE49-F238E27FC236}">
                <a16:creationId xmlns:a16="http://schemas.microsoft.com/office/drawing/2014/main" id="{6F8D595D-BAEE-461C-C621-FD2821D40B4A}"/>
              </a:ext>
            </a:extLst>
          </p:cNvPr>
          <p:cNvSpPr txBox="1">
            <a:spLocks noChangeArrowheads="1"/>
          </p:cNvSpPr>
          <p:nvPr/>
        </p:nvSpPr>
        <p:spPr>
          <a:xfrm>
            <a:off x="-2177" y="1659"/>
            <a:ext cx="9144000" cy="476672"/>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2400">
                <a:latin typeface="メイリオ" charset="0"/>
                <a:ea typeface="メイリオ" charset="0"/>
                <a:cs typeface="メイリオ" charset="0"/>
              </a:rPr>
              <a:t>第</a:t>
            </a:r>
            <a:r>
              <a:rPr lang="en-US" altLang="ja-JP" sz="2400" dirty="0">
                <a:latin typeface="メイリオ" charset="0"/>
                <a:ea typeface="メイリオ" charset="0"/>
                <a:cs typeface="メイリオ" charset="0"/>
              </a:rPr>
              <a:t>5</a:t>
            </a:r>
            <a:r>
              <a:rPr lang="ja-JP" altLang="en-US" sz="2400">
                <a:latin typeface="メイリオ" charset="0"/>
                <a:ea typeface="メイリオ" charset="0"/>
                <a:cs typeface="メイリオ" charset="0"/>
              </a:rPr>
              <a:t>講「デジタルリテラシーと教育」</a:t>
            </a:r>
          </a:p>
        </p:txBody>
      </p:sp>
      <p:sp>
        <p:nvSpPr>
          <p:cNvPr id="2" name="スライド番号プレースホルダー 1">
            <a:extLst>
              <a:ext uri="{FF2B5EF4-FFF2-40B4-BE49-F238E27FC236}">
                <a16:creationId xmlns:a16="http://schemas.microsoft.com/office/drawing/2014/main" id="{34896D1E-A6E7-6748-5DFC-AF9B3DBDEED5}"/>
              </a:ext>
            </a:extLst>
          </p:cNvPr>
          <p:cNvSpPr>
            <a:spLocks noGrp="1"/>
          </p:cNvSpPr>
          <p:nvPr>
            <p:ph type="sldNum" sz="quarter" idx="12"/>
          </p:nvPr>
        </p:nvSpPr>
        <p:spPr/>
        <p:txBody>
          <a:bodyPr/>
          <a:lstStyle/>
          <a:p>
            <a:fld id="{23580432-E2CF-4D2D-9FCA-5FAF3A674D83}" type="slidenum">
              <a:rPr lang="ja-JP" altLang="en-US" smtClean="0"/>
              <a:pPr/>
              <a:t>4</a:t>
            </a:fld>
            <a:endParaRPr lang="ja-JP" altLang="en-US"/>
          </a:p>
        </p:txBody>
      </p:sp>
      <p:sp>
        <p:nvSpPr>
          <p:cNvPr id="7" name="Text 0">
            <a:extLst>
              <a:ext uri="{FF2B5EF4-FFF2-40B4-BE49-F238E27FC236}">
                <a16:creationId xmlns:a16="http://schemas.microsoft.com/office/drawing/2014/main" id="{71B69D25-9CD6-7583-3952-CA10DD0BEB15}"/>
              </a:ext>
            </a:extLst>
          </p:cNvPr>
          <p:cNvSpPr/>
          <p:nvPr/>
        </p:nvSpPr>
        <p:spPr>
          <a:xfrm>
            <a:off x="241052" y="1164321"/>
            <a:ext cx="7238481" cy="369589"/>
          </a:xfrm>
          <a:prstGeom prst="rect">
            <a:avLst/>
          </a:prstGeom>
          <a:noFill/>
          <a:ln/>
        </p:spPr>
        <p:txBody>
          <a:bodyPr wrap="square" lIns="0" tIns="0" rIns="0" bIns="0" rtlCol="0" anchor="t"/>
          <a:lstStyle/>
          <a:p>
            <a:pPr marL="0" indent="0">
              <a:buNone/>
            </a:pPr>
            <a:r>
              <a:rPr lang="en-US" sz="1600" dirty="0">
                <a:solidFill>
                  <a:srgbClr val="020202"/>
                </a:solidFill>
                <a:latin typeface="Meiryo" panose="020B0604030504040204" pitchFamily="34" charset="-128"/>
                <a:ea typeface="Meiryo" panose="020B0604030504040204" pitchFamily="34" charset="-128"/>
                <a:cs typeface="PT Serif" pitchFamily="34" charset="-120"/>
              </a:rPr>
              <a:t>高等学校情報科「情報Ⅰ」の教育内容</a:t>
            </a:r>
            <a:endParaRPr lang="en-US" sz="1600" dirty="0">
              <a:latin typeface="Meiryo" panose="020B0604030504040204" pitchFamily="34" charset="-128"/>
              <a:ea typeface="Meiryo" panose="020B0604030504040204" pitchFamily="34" charset="-128"/>
            </a:endParaRPr>
          </a:p>
        </p:txBody>
      </p:sp>
      <p:sp>
        <p:nvSpPr>
          <p:cNvPr id="9" name="Shape 2">
            <a:extLst>
              <a:ext uri="{FF2B5EF4-FFF2-40B4-BE49-F238E27FC236}">
                <a16:creationId xmlns:a16="http://schemas.microsoft.com/office/drawing/2014/main" id="{572FAAF5-1CDA-4175-8FB0-B6AD4D9C9322}"/>
              </a:ext>
            </a:extLst>
          </p:cNvPr>
          <p:cNvSpPr/>
          <p:nvPr/>
        </p:nvSpPr>
        <p:spPr>
          <a:xfrm>
            <a:off x="374549" y="1533910"/>
            <a:ext cx="7809071" cy="543163"/>
          </a:xfrm>
          <a:prstGeom prst="rect">
            <a:avLst/>
          </a:prstGeom>
          <a:solidFill>
            <a:srgbClr val="FFFFFF">
              <a:alpha val="4000"/>
            </a:srgbClr>
          </a:solidFill>
          <a:ln/>
        </p:spPr>
      </p:sp>
      <p:sp>
        <p:nvSpPr>
          <p:cNvPr id="10" name="Text 3">
            <a:extLst>
              <a:ext uri="{FF2B5EF4-FFF2-40B4-BE49-F238E27FC236}">
                <a16:creationId xmlns:a16="http://schemas.microsoft.com/office/drawing/2014/main" id="{E9BE6A34-AE84-1D0F-0DE6-C024446A56EE}"/>
              </a:ext>
            </a:extLst>
          </p:cNvPr>
          <p:cNvSpPr/>
          <p:nvPr/>
        </p:nvSpPr>
        <p:spPr>
          <a:xfrm>
            <a:off x="563025" y="1654639"/>
            <a:ext cx="3523774" cy="301704"/>
          </a:xfrm>
          <a:prstGeom prst="rect">
            <a:avLst/>
          </a:prstGeom>
          <a:noFill/>
          <a:ln/>
        </p:spPr>
        <p:txBody>
          <a:bodyPr wrap="none" lIns="0" tIns="0" rIns="0" bIns="0" rtlCol="0" anchor="t"/>
          <a:lstStyle/>
          <a:p>
            <a:pPr marL="0" indent="0">
              <a:lnSpc>
                <a:spcPts val="2350"/>
              </a:lnSpc>
              <a:buNone/>
            </a:pPr>
            <a:r>
              <a:rPr lang="en-US" sz="1200" dirty="0">
                <a:solidFill>
                  <a:srgbClr val="383838"/>
                </a:solidFill>
                <a:latin typeface="Meiryo" panose="020B0604030504040204" pitchFamily="34" charset="-128"/>
                <a:ea typeface="Meiryo" panose="020B0604030504040204" pitchFamily="34" charset="-128"/>
                <a:cs typeface="DM Sans" pitchFamily="34" charset="-120"/>
              </a:rPr>
              <a:t>領域</a:t>
            </a:r>
            <a:endParaRPr lang="en-US" sz="1200" dirty="0">
              <a:latin typeface="Meiryo" panose="020B0604030504040204" pitchFamily="34" charset="-128"/>
              <a:ea typeface="Meiryo" panose="020B0604030504040204" pitchFamily="34" charset="-128"/>
            </a:endParaRPr>
          </a:p>
        </p:txBody>
      </p:sp>
      <p:sp>
        <p:nvSpPr>
          <p:cNvPr id="11" name="Text 4">
            <a:extLst>
              <a:ext uri="{FF2B5EF4-FFF2-40B4-BE49-F238E27FC236}">
                <a16:creationId xmlns:a16="http://schemas.microsoft.com/office/drawing/2014/main" id="{842B26C2-3F68-9081-69F7-37D4592877FB}"/>
              </a:ext>
            </a:extLst>
          </p:cNvPr>
          <p:cNvSpPr/>
          <p:nvPr/>
        </p:nvSpPr>
        <p:spPr>
          <a:xfrm>
            <a:off x="3131839" y="1654639"/>
            <a:ext cx="3523774" cy="301704"/>
          </a:xfrm>
          <a:prstGeom prst="rect">
            <a:avLst/>
          </a:prstGeom>
          <a:noFill/>
          <a:ln/>
        </p:spPr>
        <p:txBody>
          <a:bodyPr wrap="none" lIns="0" tIns="0" rIns="0" bIns="0" rtlCol="0" anchor="t"/>
          <a:lstStyle/>
          <a:p>
            <a:pPr marL="0" indent="0">
              <a:lnSpc>
                <a:spcPts val="2350"/>
              </a:lnSpc>
              <a:buNone/>
            </a:pPr>
            <a:r>
              <a:rPr lang="en-US" sz="1200" dirty="0">
                <a:solidFill>
                  <a:srgbClr val="383838"/>
                </a:solidFill>
                <a:latin typeface="Meiryo" panose="020B0604030504040204" pitchFamily="34" charset="-128"/>
                <a:ea typeface="Meiryo" panose="020B0604030504040204" pitchFamily="34" charset="-128"/>
                <a:cs typeface="DM Sans" pitchFamily="34" charset="-120"/>
              </a:rPr>
              <a:t>主な内容</a:t>
            </a:r>
            <a:endParaRPr lang="en-US" sz="1200" dirty="0">
              <a:latin typeface="Meiryo" panose="020B0604030504040204" pitchFamily="34" charset="-128"/>
              <a:ea typeface="Meiryo" panose="020B0604030504040204" pitchFamily="34" charset="-128"/>
            </a:endParaRPr>
          </a:p>
        </p:txBody>
      </p:sp>
      <p:sp>
        <p:nvSpPr>
          <p:cNvPr id="12" name="Shape 5">
            <a:extLst>
              <a:ext uri="{FF2B5EF4-FFF2-40B4-BE49-F238E27FC236}">
                <a16:creationId xmlns:a16="http://schemas.microsoft.com/office/drawing/2014/main" id="{D7D8BE4A-B071-4AB8-5B83-EC3BF48B03A4}"/>
              </a:ext>
            </a:extLst>
          </p:cNvPr>
          <p:cNvSpPr/>
          <p:nvPr/>
        </p:nvSpPr>
        <p:spPr>
          <a:xfrm>
            <a:off x="374549" y="2077074"/>
            <a:ext cx="8528399" cy="1384358"/>
          </a:xfrm>
          <a:prstGeom prst="rect">
            <a:avLst/>
          </a:prstGeom>
          <a:solidFill>
            <a:schemeClr val="bg1">
              <a:lumMod val="85000"/>
              <a:alpha val="50000"/>
            </a:schemeClr>
          </a:solidFill>
          <a:ln/>
        </p:spPr>
      </p:sp>
      <p:sp>
        <p:nvSpPr>
          <p:cNvPr id="13" name="Text 6">
            <a:extLst>
              <a:ext uri="{FF2B5EF4-FFF2-40B4-BE49-F238E27FC236}">
                <a16:creationId xmlns:a16="http://schemas.microsoft.com/office/drawing/2014/main" id="{9B59DB56-9DFC-BB3D-7AFA-EC065B165643}"/>
              </a:ext>
            </a:extLst>
          </p:cNvPr>
          <p:cNvSpPr/>
          <p:nvPr/>
        </p:nvSpPr>
        <p:spPr>
          <a:xfrm>
            <a:off x="425951" y="2189890"/>
            <a:ext cx="3523774" cy="301704"/>
          </a:xfrm>
          <a:prstGeom prst="rect">
            <a:avLst/>
          </a:prstGeom>
          <a:noFill/>
          <a:ln/>
        </p:spPr>
        <p:txBody>
          <a:bodyPr wrap="none" lIns="0" tIns="0" rIns="0" bIns="0" rtlCol="0" anchor="t"/>
          <a:lstStyle/>
          <a:p>
            <a:pPr marL="0" indent="0">
              <a:lnSpc>
                <a:spcPts val="2350"/>
              </a:lnSpc>
              <a:buNone/>
            </a:pPr>
            <a:r>
              <a:rPr lang="en-US" sz="1200" dirty="0">
                <a:latin typeface="Meiryo" panose="020B0604030504040204" pitchFamily="34" charset="-128"/>
                <a:ea typeface="Meiryo" panose="020B0604030504040204" pitchFamily="34" charset="-128"/>
                <a:cs typeface="DM Sans" pitchFamily="34" charset="-120"/>
              </a:rPr>
              <a:t>情報社会の問題解決</a:t>
            </a:r>
            <a:endParaRPr lang="en-US" sz="1200" dirty="0">
              <a:latin typeface="Meiryo" panose="020B0604030504040204" pitchFamily="34" charset="-128"/>
              <a:ea typeface="Meiryo" panose="020B0604030504040204" pitchFamily="34" charset="-128"/>
            </a:endParaRPr>
          </a:p>
        </p:txBody>
      </p:sp>
      <p:sp>
        <p:nvSpPr>
          <p:cNvPr id="14" name="Text 7">
            <a:extLst>
              <a:ext uri="{FF2B5EF4-FFF2-40B4-BE49-F238E27FC236}">
                <a16:creationId xmlns:a16="http://schemas.microsoft.com/office/drawing/2014/main" id="{A72FE13F-FDF4-AFD0-948E-BEAAE175E4A0}"/>
              </a:ext>
            </a:extLst>
          </p:cNvPr>
          <p:cNvSpPr/>
          <p:nvPr/>
        </p:nvSpPr>
        <p:spPr>
          <a:xfrm>
            <a:off x="3131839" y="2197802"/>
            <a:ext cx="5760000" cy="999540"/>
          </a:xfrm>
          <a:prstGeom prst="rect">
            <a:avLst/>
          </a:prstGeom>
          <a:noFill/>
          <a:ln/>
        </p:spPr>
        <p:txBody>
          <a:bodyPr wrap="square" lIns="0" tIns="0" rIns="0" bIns="0" rtlCol="0" anchor="t"/>
          <a:lstStyle/>
          <a:p>
            <a:pPr marL="0" indent="0">
              <a:lnSpc>
                <a:spcPts val="2350"/>
              </a:lnSpc>
              <a:buNone/>
            </a:pPr>
            <a:r>
              <a:rPr lang="en-US" sz="1200" dirty="0">
                <a:latin typeface="Meiryo" panose="020B0604030504040204" pitchFamily="34" charset="-128"/>
                <a:ea typeface="Meiryo" panose="020B0604030504040204" pitchFamily="34" charset="-128"/>
                <a:cs typeface="DM Sans" pitchFamily="34" charset="-120"/>
              </a:rPr>
              <a:t>情報やメディアの特性、情報に関する法や制度、情報セキュリティの重要性、情報社会における個人の責任と情報モラル、情報技術が人や社会に果たす役割と及ぼす影響、情報と情報技術の適切かつ効果的な活用、など</a:t>
            </a:r>
            <a:endParaRPr lang="en-US" sz="1200" dirty="0">
              <a:latin typeface="Meiryo" panose="020B0604030504040204" pitchFamily="34" charset="-128"/>
              <a:ea typeface="Meiryo" panose="020B0604030504040204" pitchFamily="34" charset="-128"/>
            </a:endParaRPr>
          </a:p>
        </p:txBody>
      </p:sp>
      <p:sp>
        <p:nvSpPr>
          <p:cNvPr id="16" name="Text 9">
            <a:extLst>
              <a:ext uri="{FF2B5EF4-FFF2-40B4-BE49-F238E27FC236}">
                <a16:creationId xmlns:a16="http://schemas.microsoft.com/office/drawing/2014/main" id="{6269A30D-179A-0681-71CB-551E1FDEBC4C}"/>
              </a:ext>
            </a:extLst>
          </p:cNvPr>
          <p:cNvSpPr/>
          <p:nvPr/>
        </p:nvSpPr>
        <p:spPr>
          <a:xfrm>
            <a:off x="425951" y="3483356"/>
            <a:ext cx="3523774" cy="301704"/>
          </a:xfrm>
          <a:prstGeom prst="rect">
            <a:avLst/>
          </a:prstGeom>
          <a:noFill/>
          <a:ln/>
        </p:spPr>
        <p:txBody>
          <a:bodyPr wrap="none" lIns="0" tIns="0" rIns="0" bIns="0" rtlCol="0" anchor="t"/>
          <a:lstStyle/>
          <a:p>
            <a:pPr marL="0" indent="0">
              <a:lnSpc>
                <a:spcPts val="2350"/>
              </a:lnSpc>
              <a:buNone/>
            </a:pPr>
            <a:r>
              <a:rPr lang="en-US" sz="1200" dirty="0">
                <a:latin typeface="Meiryo" panose="020B0604030504040204" pitchFamily="34" charset="-128"/>
                <a:ea typeface="Meiryo" panose="020B0604030504040204" pitchFamily="34" charset="-128"/>
                <a:cs typeface="DM Sans" pitchFamily="34" charset="-120"/>
              </a:rPr>
              <a:t>コミュニケーションと情報デザイン</a:t>
            </a:r>
            <a:endParaRPr lang="en-US" sz="1200" dirty="0">
              <a:latin typeface="Meiryo" panose="020B0604030504040204" pitchFamily="34" charset="-128"/>
              <a:ea typeface="Meiryo" panose="020B0604030504040204" pitchFamily="34" charset="-128"/>
            </a:endParaRPr>
          </a:p>
        </p:txBody>
      </p:sp>
      <p:sp>
        <p:nvSpPr>
          <p:cNvPr id="17" name="Text 10">
            <a:extLst>
              <a:ext uri="{FF2B5EF4-FFF2-40B4-BE49-F238E27FC236}">
                <a16:creationId xmlns:a16="http://schemas.microsoft.com/office/drawing/2014/main" id="{363DCB4B-AA5D-538D-0C72-CB146AF9D5D9}"/>
              </a:ext>
            </a:extLst>
          </p:cNvPr>
          <p:cNvSpPr/>
          <p:nvPr/>
        </p:nvSpPr>
        <p:spPr>
          <a:xfrm>
            <a:off x="3131840" y="3491268"/>
            <a:ext cx="5760000" cy="1810226"/>
          </a:xfrm>
          <a:prstGeom prst="rect">
            <a:avLst/>
          </a:prstGeom>
          <a:noFill/>
          <a:ln/>
        </p:spPr>
        <p:txBody>
          <a:bodyPr wrap="square" lIns="0" tIns="0" rIns="0" bIns="0" rtlCol="0" anchor="t"/>
          <a:lstStyle/>
          <a:p>
            <a:pPr marL="0" indent="0">
              <a:lnSpc>
                <a:spcPts val="2350"/>
              </a:lnSpc>
              <a:buNone/>
            </a:pPr>
            <a:r>
              <a:rPr lang="en-US" sz="1200" dirty="0">
                <a:latin typeface="Meiryo" panose="020B0604030504040204" pitchFamily="34" charset="-128"/>
                <a:ea typeface="Meiryo" panose="020B0604030504040204" pitchFamily="34" charset="-128"/>
                <a:cs typeface="DM Sans" pitchFamily="34" charset="-120"/>
              </a:rPr>
              <a:t>情報のデジタル化、コミュニケーション手段・ツールの特徴、情報デザインの役割、情報の抽象化・可視化・構造化、情報デザインの考え方を活かしたコミュニケーション、コンテンツ制作の過程、コンテンツの評価,改善 、など</a:t>
            </a:r>
            <a:endParaRPr lang="en-US" sz="1200" dirty="0">
              <a:latin typeface="Meiryo" panose="020B0604030504040204" pitchFamily="34" charset="-128"/>
              <a:ea typeface="Meiryo" panose="020B0604030504040204" pitchFamily="34" charset="-128"/>
            </a:endParaRPr>
          </a:p>
        </p:txBody>
      </p:sp>
      <p:sp>
        <p:nvSpPr>
          <p:cNvPr id="18" name="Shape 11">
            <a:extLst>
              <a:ext uri="{FF2B5EF4-FFF2-40B4-BE49-F238E27FC236}">
                <a16:creationId xmlns:a16="http://schemas.microsoft.com/office/drawing/2014/main" id="{9C6C2E96-E381-CC81-E1BF-F11D9C3E5B42}"/>
              </a:ext>
            </a:extLst>
          </p:cNvPr>
          <p:cNvSpPr/>
          <p:nvPr/>
        </p:nvSpPr>
        <p:spPr>
          <a:xfrm>
            <a:off x="252160" y="4472456"/>
            <a:ext cx="8639679" cy="738423"/>
          </a:xfrm>
          <a:prstGeom prst="rect">
            <a:avLst/>
          </a:prstGeom>
          <a:solidFill>
            <a:schemeClr val="bg1">
              <a:lumMod val="85000"/>
              <a:alpha val="50000"/>
            </a:schemeClr>
          </a:solidFill>
          <a:ln/>
        </p:spPr>
      </p:sp>
      <p:sp>
        <p:nvSpPr>
          <p:cNvPr id="19" name="Text 12">
            <a:extLst>
              <a:ext uri="{FF2B5EF4-FFF2-40B4-BE49-F238E27FC236}">
                <a16:creationId xmlns:a16="http://schemas.microsoft.com/office/drawing/2014/main" id="{8C8867D5-F2FD-48FD-296D-8F31FD429F4F}"/>
              </a:ext>
            </a:extLst>
          </p:cNvPr>
          <p:cNvSpPr/>
          <p:nvPr/>
        </p:nvSpPr>
        <p:spPr>
          <a:xfrm>
            <a:off x="420766" y="4548867"/>
            <a:ext cx="3523774" cy="301704"/>
          </a:xfrm>
          <a:prstGeom prst="rect">
            <a:avLst/>
          </a:prstGeom>
          <a:noFill/>
          <a:ln/>
        </p:spPr>
        <p:txBody>
          <a:bodyPr wrap="none" lIns="0" tIns="0" rIns="0" bIns="0" rtlCol="0" anchor="t"/>
          <a:lstStyle/>
          <a:p>
            <a:pPr marL="0" indent="0">
              <a:lnSpc>
                <a:spcPts val="2350"/>
              </a:lnSpc>
              <a:buNone/>
            </a:pPr>
            <a:r>
              <a:rPr lang="en-US" sz="1200" dirty="0">
                <a:solidFill>
                  <a:srgbClr val="383838"/>
                </a:solidFill>
                <a:latin typeface="Meiryo" panose="020B0604030504040204" pitchFamily="34" charset="-128"/>
                <a:ea typeface="Meiryo" panose="020B0604030504040204" pitchFamily="34" charset="-128"/>
                <a:cs typeface="DM Sans" pitchFamily="34" charset="-120"/>
              </a:rPr>
              <a:t>コンピュータとプログラミング</a:t>
            </a:r>
            <a:endParaRPr lang="en-US" sz="1200" dirty="0">
              <a:latin typeface="Meiryo" panose="020B0604030504040204" pitchFamily="34" charset="-128"/>
              <a:ea typeface="Meiryo" panose="020B0604030504040204" pitchFamily="34" charset="-128"/>
            </a:endParaRPr>
          </a:p>
        </p:txBody>
      </p:sp>
      <p:sp>
        <p:nvSpPr>
          <p:cNvPr id="20" name="Text 13">
            <a:extLst>
              <a:ext uri="{FF2B5EF4-FFF2-40B4-BE49-F238E27FC236}">
                <a16:creationId xmlns:a16="http://schemas.microsoft.com/office/drawing/2014/main" id="{04A1ABF4-0CC4-94B5-6D0C-C4A87D3A99C6}"/>
              </a:ext>
            </a:extLst>
          </p:cNvPr>
          <p:cNvSpPr/>
          <p:nvPr/>
        </p:nvSpPr>
        <p:spPr>
          <a:xfrm>
            <a:off x="3126655" y="4533460"/>
            <a:ext cx="5400000" cy="1206818"/>
          </a:xfrm>
          <a:prstGeom prst="rect">
            <a:avLst/>
          </a:prstGeom>
          <a:noFill/>
          <a:ln/>
        </p:spPr>
        <p:txBody>
          <a:bodyPr wrap="square" lIns="0" tIns="0" rIns="0" bIns="0" rtlCol="0" anchor="t"/>
          <a:lstStyle/>
          <a:p>
            <a:pPr marL="0" indent="0">
              <a:lnSpc>
                <a:spcPts val="2350"/>
              </a:lnSpc>
              <a:buNone/>
            </a:pPr>
            <a:r>
              <a:rPr lang="en-US" sz="1200" dirty="0">
                <a:solidFill>
                  <a:srgbClr val="383838"/>
                </a:solidFill>
                <a:latin typeface="Meiryo" panose="020B0604030504040204" pitchFamily="34" charset="-128"/>
                <a:ea typeface="Meiryo" panose="020B0604030504040204" pitchFamily="34" charset="-128"/>
                <a:cs typeface="DM Sans" pitchFamily="34" charset="-120"/>
              </a:rPr>
              <a:t>コンピュータの仕組み、外部装置との接続、基本的プログラム、応用的プログラム、アルゴリズムの比較、モデル化とシミュレーション、など</a:t>
            </a:r>
            <a:endParaRPr lang="en-US" sz="1200" dirty="0">
              <a:latin typeface="Meiryo" panose="020B0604030504040204" pitchFamily="34" charset="-128"/>
              <a:ea typeface="Meiryo" panose="020B0604030504040204" pitchFamily="34" charset="-128"/>
            </a:endParaRPr>
          </a:p>
        </p:txBody>
      </p:sp>
      <p:sp>
        <p:nvSpPr>
          <p:cNvPr id="21" name="Shape 14">
            <a:extLst>
              <a:ext uri="{FF2B5EF4-FFF2-40B4-BE49-F238E27FC236}">
                <a16:creationId xmlns:a16="http://schemas.microsoft.com/office/drawing/2014/main" id="{2617D7A4-6D9A-C2CB-3FD8-6B84FE9EB96C}"/>
              </a:ext>
            </a:extLst>
          </p:cNvPr>
          <p:cNvSpPr/>
          <p:nvPr/>
        </p:nvSpPr>
        <p:spPr>
          <a:xfrm>
            <a:off x="374549" y="7628719"/>
            <a:ext cx="7809071" cy="1749981"/>
          </a:xfrm>
          <a:prstGeom prst="rect">
            <a:avLst/>
          </a:prstGeom>
          <a:solidFill>
            <a:srgbClr val="FFFFFF">
              <a:alpha val="4000"/>
            </a:srgbClr>
          </a:solidFill>
          <a:ln/>
        </p:spPr>
      </p:sp>
      <p:sp>
        <p:nvSpPr>
          <p:cNvPr id="22" name="Text 15">
            <a:extLst>
              <a:ext uri="{FF2B5EF4-FFF2-40B4-BE49-F238E27FC236}">
                <a16:creationId xmlns:a16="http://schemas.microsoft.com/office/drawing/2014/main" id="{8C032937-C3B6-41C7-A424-04504B878F4C}"/>
              </a:ext>
            </a:extLst>
          </p:cNvPr>
          <p:cNvSpPr/>
          <p:nvPr/>
        </p:nvSpPr>
        <p:spPr>
          <a:xfrm>
            <a:off x="388949" y="5318211"/>
            <a:ext cx="3523774" cy="301704"/>
          </a:xfrm>
          <a:prstGeom prst="rect">
            <a:avLst/>
          </a:prstGeom>
          <a:noFill/>
          <a:ln/>
        </p:spPr>
        <p:txBody>
          <a:bodyPr wrap="none" lIns="0" tIns="0" rIns="0" bIns="0" rtlCol="0" anchor="t"/>
          <a:lstStyle/>
          <a:p>
            <a:pPr marL="0" indent="0">
              <a:lnSpc>
                <a:spcPts val="2350"/>
              </a:lnSpc>
              <a:buNone/>
            </a:pPr>
            <a:r>
              <a:rPr lang="en-US" sz="1200" dirty="0">
                <a:solidFill>
                  <a:srgbClr val="383838"/>
                </a:solidFill>
                <a:latin typeface="Meiryo" panose="020B0604030504040204" pitchFamily="34" charset="-128"/>
                <a:ea typeface="Meiryo" panose="020B0604030504040204" pitchFamily="34" charset="-128"/>
                <a:cs typeface="DM Sans" pitchFamily="34" charset="-120"/>
              </a:rPr>
              <a:t>情報通信ネットワークとデータの活用</a:t>
            </a:r>
            <a:endParaRPr lang="en-US" sz="1200" dirty="0">
              <a:latin typeface="Meiryo" panose="020B0604030504040204" pitchFamily="34" charset="-128"/>
              <a:ea typeface="Meiryo" panose="020B0604030504040204" pitchFamily="34" charset="-128"/>
            </a:endParaRPr>
          </a:p>
        </p:txBody>
      </p:sp>
      <p:sp>
        <p:nvSpPr>
          <p:cNvPr id="23" name="Text 16">
            <a:extLst>
              <a:ext uri="{FF2B5EF4-FFF2-40B4-BE49-F238E27FC236}">
                <a16:creationId xmlns:a16="http://schemas.microsoft.com/office/drawing/2014/main" id="{C7609FAE-33CC-A968-356E-A904D70A9FE3}"/>
              </a:ext>
            </a:extLst>
          </p:cNvPr>
          <p:cNvSpPr/>
          <p:nvPr/>
        </p:nvSpPr>
        <p:spPr>
          <a:xfrm>
            <a:off x="3136145" y="5270319"/>
            <a:ext cx="5766803" cy="1012363"/>
          </a:xfrm>
          <a:prstGeom prst="rect">
            <a:avLst/>
          </a:prstGeom>
          <a:noFill/>
          <a:ln/>
        </p:spPr>
        <p:txBody>
          <a:bodyPr wrap="square" lIns="0" tIns="0" rIns="0" bIns="0" rtlCol="0" anchor="t"/>
          <a:lstStyle/>
          <a:p>
            <a:pPr marL="0" indent="0">
              <a:lnSpc>
                <a:spcPts val="2350"/>
              </a:lnSpc>
              <a:buNone/>
            </a:pPr>
            <a:r>
              <a:rPr lang="en-US" sz="1200" dirty="0">
                <a:solidFill>
                  <a:srgbClr val="383838"/>
                </a:solidFill>
                <a:latin typeface="Meiryo" panose="020B0604030504040204" pitchFamily="34" charset="-128"/>
                <a:ea typeface="Meiryo" panose="020B0604030504040204" pitchFamily="34" charset="-128"/>
                <a:cs typeface="DM Sans" pitchFamily="34" charset="-120"/>
              </a:rPr>
              <a:t>情報通信ネットワークの仕組みと役割、情報セキュリティ、データの蓄積と管理、データベース、情報システムとそのサービス、データの表現、データの収集と整理、データの分析と評価、など</a:t>
            </a:r>
            <a:endParaRPr lang="en-US" sz="1200" dirty="0">
              <a:latin typeface="Meiryo" panose="020B0604030504040204" pitchFamily="34" charset="-128"/>
              <a:ea typeface="Meiryo" panose="020B0604030504040204" pitchFamily="34" charset="-128"/>
            </a:endParaRPr>
          </a:p>
        </p:txBody>
      </p:sp>
      <p:sp>
        <p:nvSpPr>
          <p:cNvPr id="25" name="Text 0">
            <a:extLst>
              <a:ext uri="{FF2B5EF4-FFF2-40B4-BE49-F238E27FC236}">
                <a16:creationId xmlns:a16="http://schemas.microsoft.com/office/drawing/2014/main" id="{AF05236F-259A-06F4-7FD8-984969081601}"/>
              </a:ext>
            </a:extLst>
          </p:cNvPr>
          <p:cNvSpPr/>
          <p:nvPr/>
        </p:nvSpPr>
        <p:spPr>
          <a:xfrm>
            <a:off x="233862" y="671522"/>
            <a:ext cx="8820000" cy="372070"/>
          </a:xfrm>
          <a:prstGeom prst="rect">
            <a:avLst/>
          </a:prstGeom>
          <a:noFill/>
          <a:ln/>
        </p:spPr>
        <p:txBody>
          <a:bodyPr wrap="none" lIns="0" tIns="0" rIns="0" bIns="0" rtlCol="0" anchor="ctr"/>
          <a:lstStyle/>
          <a:p>
            <a:pPr marL="0" indent="0">
              <a:buNone/>
            </a:pPr>
            <a:r>
              <a:rPr lang="en-US" sz="2000" b="1" dirty="0">
                <a:solidFill>
                  <a:srgbClr val="020202"/>
                </a:solidFill>
                <a:latin typeface="Meiryo" panose="020B0604030504040204" pitchFamily="34" charset="-128"/>
                <a:ea typeface="Meiryo" panose="020B0604030504040204" pitchFamily="34" charset="-128"/>
                <a:cs typeface="PT Serif" pitchFamily="34" charset="-120"/>
              </a:rPr>
              <a:t>１．デジタルリテラシーの重要性</a:t>
            </a:r>
            <a:endParaRPr lang="en-US" sz="2000" b="1"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3426907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395536" y="1196752"/>
            <a:ext cx="8507412" cy="2232248"/>
          </a:xfrm>
          <a:prstGeom prst="rect">
            <a:avLst/>
          </a:prstGeom>
        </p:spPr>
        <p:txBody>
          <a:bodyPr>
            <a:norm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endParaRPr lang="en-US" altLang="ja-JP" sz="4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Rectangle 2">
            <a:extLst>
              <a:ext uri="{FF2B5EF4-FFF2-40B4-BE49-F238E27FC236}">
                <a16:creationId xmlns:a16="http://schemas.microsoft.com/office/drawing/2014/main" id="{6F8D595D-BAEE-461C-C621-FD2821D40B4A}"/>
              </a:ext>
            </a:extLst>
          </p:cNvPr>
          <p:cNvSpPr txBox="1">
            <a:spLocks noChangeArrowheads="1"/>
          </p:cNvSpPr>
          <p:nvPr/>
        </p:nvSpPr>
        <p:spPr>
          <a:xfrm>
            <a:off x="-2177" y="1659"/>
            <a:ext cx="9144000" cy="476672"/>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2400">
                <a:latin typeface="メイリオ" charset="0"/>
                <a:ea typeface="メイリオ" charset="0"/>
                <a:cs typeface="メイリオ" charset="0"/>
              </a:rPr>
              <a:t>第</a:t>
            </a:r>
            <a:r>
              <a:rPr lang="en-US" altLang="ja-JP" sz="2400" dirty="0">
                <a:latin typeface="メイリオ" charset="0"/>
                <a:ea typeface="メイリオ" charset="0"/>
                <a:cs typeface="メイリオ" charset="0"/>
              </a:rPr>
              <a:t>5</a:t>
            </a:r>
            <a:r>
              <a:rPr lang="ja-JP" altLang="en-US" sz="2400">
                <a:latin typeface="メイリオ" charset="0"/>
                <a:ea typeface="メイリオ" charset="0"/>
                <a:cs typeface="メイリオ" charset="0"/>
              </a:rPr>
              <a:t>講「デジタルリテラシーと教育」</a:t>
            </a:r>
          </a:p>
        </p:txBody>
      </p:sp>
      <p:sp>
        <p:nvSpPr>
          <p:cNvPr id="2" name="スライド番号プレースホルダー 1">
            <a:extLst>
              <a:ext uri="{FF2B5EF4-FFF2-40B4-BE49-F238E27FC236}">
                <a16:creationId xmlns:a16="http://schemas.microsoft.com/office/drawing/2014/main" id="{413F450E-29A3-5E90-85A5-7E7507F8305F}"/>
              </a:ext>
            </a:extLst>
          </p:cNvPr>
          <p:cNvSpPr>
            <a:spLocks noGrp="1"/>
          </p:cNvSpPr>
          <p:nvPr>
            <p:ph type="sldNum" sz="quarter" idx="12"/>
          </p:nvPr>
        </p:nvSpPr>
        <p:spPr/>
        <p:txBody>
          <a:bodyPr/>
          <a:lstStyle/>
          <a:p>
            <a:fld id="{23580432-E2CF-4D2D-9FCA-5FAF3A674D83}" type="slidenum">
              <a:rPr lang="ja-JP" altLang="en-US" smtClean="0"/>
              <a:pPr/>
              <a:t>5</a:t>
            </a:fld>
            <a:endParaRPr lang="ja-JP" altLang="en-US"/>
          </a:p>
        </p:txBody>
      </p:sp>
      <p:pic>
        <p:nvPicPr>
          <p:cNvPr id="7" name="Image 1" descr="preencoded.png">
            <a:extLst>
              <a:ext uri="{FF2B5EF4-FFF2-40B4-BE49-F238E27FC236}">
                <a16:creationId xmlns:a16="http://schemas.microsoft.com/office/drawing/2014/main" id="{BB45BBC3-B2BE-BDEF-4F13-73C6474CCEA4}"/>
              </a:ext>
            </a:extLst>
          </p:cNvPr>
          <p:cNvPicPr>
            <a:picLocks noChangeAspect="1"/>
          </p:cNvPicPr>
          <p:nvPr/>
        </p:nvPicPr>
        <p:blipFill>
          <a:blip r:embed="rId2"/>
          <a:stretch>
            <a:fillRect/>
          </a:stretch>
        </p:blipFill>
        <p:spPr>
          <a:xfrm>
            <a:off x="395536" y="1530669"/>
            <a:ext cx="520898" cy="520898"/>
          </a:xfrm>
          <a:prstGeom prst="rect">
            <a:avLst/>
          </a:prstGeom>
        </p:spPr>
      </p:pic>
      <p:sp>
        <p:nvSpPr>
          <p:cNvPr id="8" name="Text 1">
            <a:extLst>
              <a:ext uri="{FF2B5EF4-FFF2-40B4-BE49-F238E27FC236}">
                <a16:creationId xmlns:a16="http://schemas.microsoft.com/office/drawing/2014/main" id="{F834902D-0BC8-E7C6-4401-6DC00AF6E59E}"/>
              </a:ext>
            </a:extLst>
          </p:cNvPr>
          <p:cNvSpPr/>
          <p:nvPr/>
        </p:nvSpPr>
        <p:spPr>
          <a:xfrm>
            <a:off x="395536" y="2259927"/>
            <a:ext cx="2864287" cy="325636"/>
          </a:xfrm>
          <a:prstGeom prst="rect">
            <a:avLst/>
          </a:prstGeom>
          <a:noFill/>
          <a:ln/>
        </p:spPr>
        <p:txBody>
          <a:bodyPr wrap="none" lIns="0" tIns="0" rIns="0" bIns="0" rtlCol="0" anchor="t"/>
          <a:lstStyle/>
          <a:p>
            <a:pPr marL="0" indent="0" algn="l">
              <a:lnSpc>
                <a:spcPts val="2550"/>
              </a:lnSpc>
              <a:buNone/>
            </a:pPr>
            <a:r>
              <a:rPr lang="en-US" sz="1400" b="1" dirty="0">
                <a:solidFill>
                  <a:srgbClr val="403C4E"/>
                </a:solidFill>
                <a:latin typeface="Meiryo" panose="020B0604030504040204" pitchFamily="34" charset="-128"/>
                <a:ea typeface="Meiryo" panose="020B0604030504040204" pitchFamily="34" charset="-128"/>
                <a:cs typeface="Merriweather Bold" pitchFamily="34" charset="-120"/>
              </a:rPr>
              <a:t>学習指導要領の位置づけ</a:t>
            </a:r>
            <a:endParaRPr lang="en-US" sz="1400" dirty="0">
              <a:latin typeface="Meiryo" panose="020B0604030504040204" pitchFamily="34" charset="-128"/>
              <a:ea typeface="Meiryo" panose="020B0604030504040204" pitchFamily="34" charset="-128"/>
            </a:endParaRPr>
          </a:p>
        </p:txBody>
      </p:sp>
      <p:sp>
        <p:nvSpPr>
          <p:cNvPr id="9" name="Text 2">
            <a:extLst>
              <a:ext uri="{FF2B5EF4-FFF2-40B4-BE49-F238E27FC236}">
                <a16:creationId xmlns:a16="http://schemas.microsoft.com/office/drawing/2014/main" id="{5AC370F7-78B3-A3D9-897A-4EC3CE1A3C6B}"/>
              </a:ext>
            </a:extLst>
          </p:cNvPr>
          <p:cNvSpPr/>
          <p:nvPr/>
        </p:nvSpPr>
        <p:spPr>
          <a:xfrm>
            <a:off x="395536" y="2710579"/>
            <a:ext cx="4182189" cy="1000125"/>
          </a:xfrm>
          <a:prstGeom prst="rect">
            <a:avLst/>
          </a:prstGeom>
          <a:noFill/>
          <a:ln/>
        </p:spPr>
        <p:txBody>
          <a:bodyPr wrap="square" lIns="0" tIns="0" rIns="0" bIns="0" rtlCol="0" anchor="t"/>
          <a:lstStyle/>
          <a:p>
            <a:pPr marL="0" indent="0" algn="l">
              <a:lnSpc>
                <a:spcPts val="2600"/>
              </a:lnSpc>
              <a:buNone/>
            </a:pPr>
            <a:r>
              <a:rPr lang="en-US" sz="1400" dirty="0">
                <a:solidFill>
                  <a:srgbClr val="403C4E"/>
                </a:solidFill>
                <a:latin typeface="Meiryo" panose="020B0604030504040204" pitchFamily="34" charset="-128"/>
                <a:ea typeface="Meiryo" panose="020B0604030504040204" pitchFamily="34" charset="-128"/>
                <a:cs typeface="Open Sans" pitchFamily="34" charset="-120"/>
              </a:rPr>
              <a:t>学習指導要領では「情報活用能力（情報モラルを含む。）」を学習の基盤となる資質能力の一つと位置付けている。</a:t>
            </a:r>
            <a:endParaRPr lang="en-US" sz="1400" dirty="0">
              <a:latin typeface="Meiryo" panose="020B0604030504040204" pitchFamily="34" charset="-128"/>
              <a:ea typeface="Meiryo" panose="020B0604030504040204" pitchFamily="34" charset="-128"/>
            </a:endParaRPr>
          </a:p>
        </p:txBody>
      </p:sp>
      <p:pic>
        <p:nvPicPr>
          <p:cNvPr id="10" name="Image 2" descr="preencoded.png">
            <a:extLst>
              <a:ext uri="{FF2B5EF4-FFF2-40B4-BE49-F238E27FC236}">
                <a16:creationId xmlns:a16="http://schemas.microsoft.com/office/drawing/2014/main" id="{3BF7C089-12CC-4CE5-BAF8-11DB3512C0D8}"/>
              </a:ext>
            </a:extLst>
          </p:cNvPr>
          <p:cNvPicPr>
            <a:picLocks noChangeAspect="1"/>
          </p:cNvPicPr>
          <p:nvPr/>
        </p:nvPicPr>
        <p:blipFill>
          <a:blip r:embed="rId3"/>
          <a:stretch>
            <a:fillRect/>
          </a:stretch>
        </p:blipFill>
        <p:spPr>
          <a:xfrm>
            <a:off x="395536" y="3886972"/>
            <a:ext cx="520898" cy="520898"/>
          </a:xfrm>
          <a:prstGeom prst="rect">
            <a:avLst/>
          </a:prstGeom>
        </p:spPr>
      </p:pic>
      <p:sp>
        <p:nvSpPr>
          <p:cNvPr id="11" name="Text 3">
            <a:extLst>
              <a:ext uri="{FF2B5EF4-FFF2-40B4-BE49-F238E27FC236}">
                <a16:creationId xmlns:a16="http://schemas.microsoft.com/office/drawing/2014/main" id="{DD32AC71-674C-1AAF-C881-BEC71F97A949}"/>
              </a:ext>
            </a:extLst>
          </p:cNvPr>
          <p:cNvSpPr/>
          <p:nvPr/>
        </p:nvSpPr>
        <p:spPr>
          <a:xfrm>
            <a:off x="395536" y="4616230"/>
            <a:ext cx="2604611" cy="325636"/>
          </a:xfrm>
          <a:prstGeom prst="rect">
            <a:avLst/>
          </a:prstGeom>
          <a:noFill/>
          <a:ln/>
        </p:spPr>
        <p:txBody>
          <a:bodyPr wrap="none" lIns="0" tIns="0" rIns="0" bIns="0" rtlCol="0" anchor="t"/>
          <a:lstStyle/>
          <a:p>
            <a:pPr marL="0" indent="0" algn="l">
              <a:lnSpc>
                <a:spcPts val="2550"/>
              </a:lnSpc>
              <a:buNone/>
            </a:pPr>
            <a:r>
              <a:rPr lang="en-US" sz="1400" b="1" dirty="0">
                <a:solidFill>
                  <a:srgbClr val="403C4E"/>
                </a:solidFill>
                <a:latin typeface="Meiryo" panose="020B0604030504040204" pitchFamily="34" charset="-128"/>
                <a:ea typeface="Meiryo" panose="020B0604030504040204" pitchFamily="34" charset="-128"/>
                <a:cs typeface="Merriweather Bold" pitchFamily="34" charset="-120"/>
              </a:rPr>
              <a:t>教科横断的な視点</a:t>
            </a:r>
            <a:endParaRPr lang="en-US" sz="1400" dirty="0">
              <a:latin typeface="Meiryo" panose="020B0604030504040204" pitchFamily="34" charset="-128"/>
              <a:ea typeface="Meiryo" panose="020B0604030504040204" pitchFamily="34" charset="-128"/>
            </a:endParaRPr>
          </a:p>
        </p:txBody>
      </p:sp>
      <p:sp>
        <p:nvSpPr>
          <p:cNvPr id="12" name="Text 4">
            <a:extLst>
              <a:ext uri="{FF2B5EF4-FFF2-40B4-BE49-F238E27FC236}">
                <a16:creationId xmlns:a16="http://schemas.microsoft.com/office/drawing/2014/main" id="{54BD0090-DCC3-9A67-D15A-75209AE73E54}"/>
              </a:ext>
            </a:extLst>
          </p:cNvPr>
          <p:cNvSpPr/>
          <p:nvPr/>
        </p:nvSpPr>
        <p:spPr>
          <a:xfrm>
            <a:off x="395536" y="5066882"/>
            <a:ext cx="4182308" cy="1333500"/>
          </a:xfrm>
          <a:prstGeom prst="rect">
            <a:avLst/>
          </a:prstGeom>
          <a:noFill/>
          <a:ln/>
        </p:spPr>
        <p:txBody>
          <a:bodyPr wrap="square" lIns="0" tIns="0" rIns="0" bIns="0" rtlCol="0" anchor="t"/>
          <a:lstStyle/>
          <a:p>
            <a:pPr marL="0" indent="0" algn="l">
              <a:lnSpc>
                <a:spcPts val="2600"/>
              </a:lnSpc>
              <a:buNone/>
            </a:pPr>
            <a:r>
              <a:rPr lang="en-US" sz="1400" dirty="0">
                <a:solidFill>
                  <a:srgbClr val="403C4E"/>
                </a:solidFill>
                <a:latin typeface="Meiryo" panose="020B0604030504040204" pitchFamily="34" charset="-128"/>
                <a:ea typeface="Meiryo" panose="020B0604030504040204" pitchFamily="34" charset="-128"/>
                <a:cs typeface="Open Sans" pitchFamily="34" charset="-120"/>
              </a:rPr>
              <a:t>全ての教科において情報活用能力に関する記述を確認することができる。また、共通する記述内容からは教科横断的な視点からの情報活用能力の育成が求められている。</a:t>
            </a:r>
            <a:endParaRPr lang="en-US" sz="1400" dirty="0">
              <a:latin typeface="Meiryo" panose="020B0604030504040204" pitchFamily="34" charset="-128"/>
              <a:ea typeface="Meiryo" panose="020B0604030504040204" pitchFamily="34" charset="-128"/>
            </a:endParaRPr>
          </a:p>
        </p:txBody>
      </p:sp>
      <p:pic>
        <p:nvPicPr>
          <p:cNvPr id="13" name="Image 3" descr="preencoded.png">
            <a:extLst>
              <a:ext uri="{FF2B5EF4-FFF2-40B4-BE49-F238E27FC236}">
                <a16:creationId xmlns:a16="http://schemas.microsoft.com/office/drawing/2014/main" id="{F4351E97-EB8D-BBC3-7294-F2A487DB2A4D}"/>
              </a:ext>
            </a:extLst>
          </p:cNvPr>
          <p:cNvPicPr>
            <a:picLocks noChangeAspect="1"/>
          </p:cNvPicPr>
          <p:nvPr/>
        </p:nvPicPr>
        <p:blipFill>
          <a:blip r:embed="rId4"/>
          <a:stretch>
            <a:fillRect/>
          </a:stretch>
        </p:blipFill>
        <p:spPr>
          <a:xfrm>
            <a:off x="4902587" y="1530669"/>
            <a:ext cx="520898" cy="520898"/>
          </a:xfrm>
          <a:prstGeom prst="rect">
            <a:avLst/>
          </a:prstGeom>
        </p:spPr>
      </p:pic>
      <p:sp>
        <p:nvSpPr>
          <p:cNvPr id="14" name="Text 5">
            <a:extLst>
              <a:ext uri="{FF2B5EF4-FFF2-40B4-BE49-F238E27FC236}">
                <a16:creationId xmlns:a16="http://schemas.microsoft.com/office/drawing/2014/main" id="{61C603DF-1428-CC92-D6BA-66371F2E106E}"/>
              </a:ext>
            </a:extLst>
          </p:cNvPr>
          <p:cNvSpPr/>
          <p:nvPr/>
        </p:nvSpPr>
        <p:spPr>
          <a:xfrm>
            <a:off x="4902587" y="2259927"/>
            <a:ext cx="2604611" cy="325636"/>
          </a:xfrm>
          <a:prstGeom prst="rect">
            <a:avLst/>
          </a:prstGeom>
          <a:noFill/>
          <a:ln/>
        </p:spPr>
        <p:txBody>
          <a:bodyPr wrap="none" lIns="0" tIns="0" rIns="0" bIns="0" rtlCol="0" anchor="t"/>
          <a:lstStyle/>
          <a:p>
            <a:pPr marL="0" indent="0" algn="l">
              <a:lnSpc>
                <a:spcPts val="2550"/>
              </a:lnSpc>
              <a:buNone/>
            </a:pPr>
            <a:r>
              <a:rPr lang="en-US" sz="1400" b="1" dirty="0">
                <a:solidFill>
                  <a:srgbClr val="403C4E"/>
                </a:solidFill>
                <a:latin typeface="Meiryo" panose="020B0604030504040204" pitchFamily="34" charset="-128"/>
                <a:ea typeface="Meiryo" panose="020B0604030504040204" pitchFamily="34" charset="-128"/>
                <a:cs typeface="Merriweather Bold" pitchFamily="34" charset="-120"/>
              </a:rPr>
              <a:t>発達段階に応じた育成</a:t>
            </a:r>
            <a:endParaRPr lang="en-US" sz="1400" dirty="0">
              <a:latin typeface="Meiryo" panose="020B0604030504040204" pitchFamily="34" charset="-128"/>
              <a:ea typeface="Meiryo" panose="020B0604030504040204" pitchFamily="34" charset="-128"/>
            </a:endParaRPr>
          </a:p>
        </p:txBody>
      </p:sp>
      <p:sp>
        <p:nvSpPr>
          <p:cNvPr id="15" name="Text 6">
            <a:extLst>
              <a:ext uri="{FF2B5EF4-FFF2-40B4-BE49-F238E27FC236}">
                <a16:creationId xmlns:a16="http://schemas.microsoft.com/office/drawing/2014/main" id="{A1ACC29E-8E77-46FD-98A0-A207D5B27047}"/>
              </a:ext>
            </a:extLst>
          </p:cNvPr>
          <p:cNvSpPr/>
          <p:nvPr/>
        </p:nvSpPr>
        <p:spPr>
          <a:xfrm>
            <a:off x="4902587" y="2710579"/>
            <a:ext cx="4182189" cy="2333625"/>
          </a:xfrm>
          <a:prstGeom prst="rect">
            <a:avLst/>
          </a:prstGeom>
          <a:noFill/>
          <a:ln/>
        </p:spPr>
        <p:txBody>
          <a:bodyPr wrap="square" lIns="0" tIns="0" rIns="0" bIns="0" rtlCol="0" anchor="t"/>
          <a:lstStyle/>
          <a:p>
            <a:pPr marL="0" indent="0" algn="l">
              <a:lnSpc>
                <a:spcPts val="2600"/>
              </a:lnSpc>
              <a:buNone/>
            </a:pPr>
            <a:r>
              <a:rPr lang="en-US" sz="1400" dirty="0">
                <a:solidFill>
                  <a:srgbClr val="403C4E"/>
                </a:solidFill>
                <a:latin typeface="Meiryo" panose="020B0604030504040204" pitchFamily="34" charset="-128"/>
                <a:ea typeface="Meiryo" panose="020B0604030504040204" pitchFamily="34" charset="-128"/>
                <a:cs typeface="Open Sans" pitchFamily="34" charset="-120"/>
              </a:rPr>
              <a:t>小学校、中学校、高等学校、特別支援学校でも学習指導要領の総則や各教科の内容の中で、情報活用能力に関する記述がなされている。</a:t>
            </a:r>
            <a:br>
              <a:rPr lang="en-US" sz="1400" dirty="0">
                <a:solidFill>
                  <a:srgbClr val="403C4E"/>
                </a:solidFill>
                <a:latin typeface="Meiryo" panose="020B0604030504040204" pitchFamily="34" charset="-128"/>
                <a:ea typeface="Meiryo" panose="020B0604030504040204" pitchFamily="34" charset="-128"/>
                <a:cs typeface="Open Sans" pitchFamily="34" charset="-120"/>
              </a:rPr>
            </a:br>
            <a:r>
              <a:rPr lang="en-US" sz="1400" dirty="0">
                <a:solidFill>
                  <a:srgbClr val="403C4E"/>
                </a:solidFill>
                <a:latin typeface="Meiryo" panose="020B0604030504040204" pitchFamily="34" charset="-128"/>
                <a:ea typeface="Meiryo" panose="020B0604030504040204" pitchFamily="34" charset="-128"/>
                <a:cs typeface="Open Sans" pitchFamily="34" charset="-120"/>
              </a:rPr>
              <a:t>こうした内容から、教育におけるデジタルリテラシーの役割について整理し、学年や発達段階等に応じた育成や学習活動での活用方法を検討することが望ましい。</a:t>
            </a:r>
            <a:endParaRPr lang="en-US" sz="1400" dirty="0">
              <a:latin typeface="Meiryo" panose="020B0604030504040204" pitchFamily="34" charset="-128"/>
              <a:ea typeface="Meiryo" panose="020B0604030504040204" pitchFamily="34" charset="-128"/>
            </a:endParaRPr>
          </a:p>
        </p:txBody>
      </p:sp>
      <p:sp>
        <p:nvSpPr>
          <p:cNvPr id="16" name="Text 0">
            <a:extLst>
              <a:ext uri="{FF2B5EF4-FFF2-40B4-BE49-F238E27FC236}">
                <a16:creationId xmlns:a16="http://schemas.microsoft.com/office/drawing/2014/main" id="{4BCB3AE3-2C5E-51AF-7ACD-1F06A8F67530}"/>
              </a:ext>
            </a:extLst>
          </p:cNvPr>
          <p:cNvSpPr/>
          <p:nvPr/>
        </p:nvSpPr>
        <p:spPr>
          <a:xfrm>
            <a:off x="233862" y="671522"/>
            <a:ext cx="8820000" cy="372070"/>
          </a:xfrm>
          <a:prstGeom prst="rect">
            <a:avLst/>
          </a:prstGeom>
          <a:noFill/>
          <a:ln/>
        </p:spPr>
        <p:txBody>
          <a:bodyPr wrap="none" lIns="0" tIns="0" rIns="0" bIns="0" rtlCol="0" anchor="ctr"/>
          <a:lstStyle/>
          <a:p>
            <a:pPr marL="0" indent="0">
              <a:buNone/>
            </a:pPr>
            <a:r>
              <a:rPr lang="en-US" sz="2000" b="1" dirty="0">
                <a:solidFill>
                  <a:srgbClr val="020202"/>
                </a:solidFill>
                <a:latin typeface="Meiryo" panose="020B0604030504040204" pitchFamily="34" charset="-128"/>
                <a:ea typeface="Meiryo" panose="020B0604030504040204" pitchFamily="34" charset="-128"/>
                <a:cs typeface="PT Serif" pitchFamily="34" charset="-120"/>
              </a:rPr>
              <a:t>2．教育におけるデジタルリテラシー役割</a:t>
            </a:r>
            <a:endParaRPr lang="en-US" sz="2000" b="1"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6460626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6F8D595D-BAEE-461C-C621-FD2821D40B4A}"/>
              </a:ext>
            </a:extLst>
          </p:cNvPr>
          <p:cNvSpPr txBox="1">
            <a:spLocks noChangeArrowheads="1"/>
          </p:cNvSpPr>
          <p:nvPr/>
        </p:nvSpPr>
        <p:spPr>
          <a:xfrm>
            <a:off x="-2177" y="1659"/>
            <a:ext cx="9144000" cy="476672"/>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2400">
                <a:latin typeface="メイリオ" charset="0"/>
                <a:ea typeface="メイリオ" charset="0"/>
                <a:cs typeface="メイリオ" charset="0"/>
              </a:rPr>
              <a:t>第</a:t>
            </a:r>
            <a:r>
              <a:rPr lang="en-US" altLang="ja-JP" sz="2400" dirty="0">
                <a:latin typeface="メイリオ" charset="0"/>
                <a:ea typeface="メイリオ" charset="0"/>
                <a:cs typeface="メイリオ" charset="0"/>
              </a:rPr>
              <a:t>5</a:t>
            </a:r>
            <a:r>
              <a:rPr lang="ja-JP" altLang="en-US" sz="2400">
                <a:latin typeface="メイリオ" charset="0"/>
                <a:ea typeface="メイリオ" charset="0"/>
                <a:cs typeface="メイリオ" charset="0"/>
              </a:rPr>
              <a:t>講「デジタルリテラシーと教育」</a:t>
            </a:r>
          </a:p>
        </p:txBody>
      </p:sp>
      <p:sp>
        <p:nvSpPr>
          <p:cNvPr id="2" name="スライド番号プレースホルダー 1">
            <a:extLst>
              <a:ext uri="{FF2B5EF4-FFF2-40B4-BE49-F238E27FC236}">
                <a16:creationId xmlns:a16="http://schemas.microsoft.com/office/drawing/2014/main" id="{413F450E-29A3-5E90-85A5-7E7507F8305F}"/>
              </a:ext>
            </a:extLst>
          </p:cNvPr>
          <p:cNvSpPr>
            <a:spLocks noGrp="1"/>
          </p:cNvSpPr>
          <p:nvPr>
            <p:ph type="sldNum" sz="quarter" idx="12"/>
          </p:nvPr>
        </p:nvSpPr>
        <p:spPr>
          <a:xfrm>
            <a:off x="8467926" y="6466013"/>
            <a:ext cx="514400" cy="365125"/>
          </a:xfrm>
        </p:spPr>
        <p:txBody>
          <a:bodyPr/>
          <a:lstStyle/>
          <a:p>
            <a:fld id="{23580432-E2CF-4D2D-9FCA-5FAF3A674D83}" type="slidenum">
              <a:rPr lang="ja-JP" altLang="en-US" smtClean="0"/>
              <a:pPr/>
              <a:t>6</a:t>
            </a:fld>
            <a:endParaRPr lang="ja-JP" altLang="en-US"/>
          </a:p>
        </p:txBody>
      </p:sp>
      <p:sp>
        <p:nvSpPr>
          <p:cNvPr id="3" name="テキスト ボックス 1">
            <a:extLst>
              <a:ext uri="{FF2B5EF4-FFF2-40B4-BE49-F238E27FC236}">
                <a16:creationId xmlns:a16="http://schemas.microsoft.com/office/drawing/2014/main" id="{9608D885-BD25-E011-2D06-882D2E118210}"/>
              </a:ext>
            </a:extLst>
          </p:cNvPr>
          <p:cNvSpPr txBox="1">
            <a:spLocks noChangeArrowheads="1"/>
          </p:cNvSpPr>
          <p:nvPr/>
        </p:nvSpPr>
        <p:spPr bwMode="auto">
          <a:xfrm>
            <a:off x="290276" y="1043592"/>
            <a:ext cx="8640000" cy="2929099"/>
          </a:xfrm>
          <a:prstGeom prst="rect">
            <a:avLst/>
          </a:prstGeom>
          <a:no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a:ln>
                  <a:noFill/>
                </a:ln>
                <a:solidFill>
                  <a:schemeClr val="tx1"/>
                </a:solidFill>
                <a:effectLst/>
                <a:latin typeface="UD Digi Kyokasho N-R" panose="02020400000000000000" pitchFamily="49" charset="-128"/>
                <a:ea typeface="UD Digi Kyokasho N-R" panose="02020400000000000000" pitchFamily="49" charset="-128"/>
                <a:cs typeface="ＭＳ Ｐゴシック" panose="020B0600070205080204" pitchFamily="34" charset="-128"/>
              </a:rPr>
              <a:t>「小学校学習指導要領」より</a:t>
            </a:r>
            <a:r>
              <a:rPr kumimoji="0" lang="ja-JP" altLang="ja-JP" sz="1200" b="0" i="0" u="none" strike="noStrike" cap="none" normalizeH="0" baseline="0">
                <a:ln>
                  <a:noFill/>
                </a:ln>
                <a:solidFill>
                  <a:schemeClr val="tx1"/>
                </a:solidFill>
                <a:effectLst/>
                <a:latin typeface="UD Digi Kyokasho N-R" panose="02020400000000000000" pitchFamily="49" charset="-128"/>
                <a:ea typeface="UD Digi Kyokasho N-R" panose="02020400000000000000" pitchFamily="49" charset="-128"/>
                <a:cs typeface="ＭＳ Ｐゴシック" panose="020B0600070205080204" pitchFamily="34" charset="-128"/>
              </a:rPr>
              <a:t/>
            </a:r>
            <a:br>
              <a:rPr kumimoji="0" lang="ja-JP" altLang="ja-JP" sz="1200" b="0" i="0" u="none" strike="noStrike" cap="none" normalizeH="0" baseline="0">
                <a:ln>
                  <a:noFill/>
                </a:ln>
                <a:solidFill>
                  <a:schemeClr val="tx1"/>
                </a:solidFill>
                <a:effectLst/>
                <a:latin typeface="UD Digi Kyokasho N-R" panose="02020400000000000000" pitchFamily="49" charset="-128"/>
                <a:ea typeface="UD Digi Kyokasho N-R" panose="02020400000000000000" pitchFamily="49" charset="-128"/>
                <a:cs typeface="ＭＳ Ｐゴシック" panose="020B0600070205080204" pitchFamily="34" charset="-128"/>
              </a:rPr>
            </a:br>
            <a:r>
              <a:rPr kumimoji="0" lang="ja-JP" altLang="ja-JP" sz="1200" b="1" i="0" u="none" strike="noStrike" cap="none" normalizeH="0" baseline="0">
                <a:ln>
                  <a:noFill/>
                </a:ln>
                <a:solidFill>
                  <a:schemeClr val="tx1"/>
                </a:solidFill>
                <a:effectLst/>
                <a:latin typeface="UD Digi Kyokasho N-R" panose="02020400000000000000" pitchFamily="49" charset="-128"/>
                <a:ea typeface="UD Digi Kyokasho N-R" panose="02020400000000000000" pitchFamily="49" charset="-128"/>
                <a:cs typeface="ＭＳ Ｐゴシック" panose="020B0600070205080204" pitchFamily="34" charset="-128"/>
              </a:rPr>
              <a:t>第1章_総則</a:t>
            </a:r>
            <a:r>
              <a:rPr kumimoji="0" lang="ja-JP" altLang="ja-JP" sz="1200" b="0" i="0" u="none" strike="noStrike" cap="none" normalizeH="0" baseline="0">
                <a:ln>
                  <a:noFill/>
                </a:ln>
                <a:solidFill>
                  <a:schemeClr val="tx1"/>
                </a:solidFill>
                <a:effectLst/>
                <a:latin typeface="UD Digi Kyokasho N-R" panose="02020400000000000000" pitchFamily="49" charset="-128"/>
                <a:ea typeface="UD Digi Kyokasho N-R" panose="02020400000000000000" pitchFamily="49" charset="-128"/>
                <a:cs typeface="ＭＳ Ｐゴシック" panose="020B0600070205080204" pitchFamily="34" charset="-128"/>
              </a:rPr>
              <a:t/>
            </a:r>
            <a:br>
              <a:rPr kumimoji="0" lang="ja-JP" altLang="ja-JP" sz="1200" b="0" i="0" u="none" strike="noStrike" cap="none" normalizeH="0" baseline="0">
                <a:ln>
                  <a:noFill/>
                </a:ln>
                <a:solidFill>
                  <a:schemeClr val="tx1"/>
                </a:solidFill>
                <a:effectLst/>
                <a:latin typeface="UD Digi Kyokasho N-R" panose="02020400000000000000" pitchFamily="49" charset="-128"/>
                <a:ea typeface="UD Digi Kyokasho N-R" panose="02020400000000000000" pitchFamily="49" charset="-128"/>
                <a:cs typeface="ＭＳ Ｐゴシック" panose="020B0600070205080204" pitchFamily="34" charset="-128"/>
              </a:rPr>
            </a:br>
            <a:r>
              <a:rPr kumimoji="0" lang="ja-JP" altLang="ja-JP" sz="1200" b="0" i="0" u="none" strike="noStrike" cap="none" normalizeH="0" baseline="0">
                <a:ln>
                  <a:noFill/>
                </a:ln>
                <a:solidFill>
                  <a:schemeClr val="tx1"/>
                </a:solidFill>
                <a:effectLst/>
                <a:latin typeface="UD Digi Kyokasho N-R" panose="02020400000000000000" pitchFamily="49" charset="-128"/>
                <a:ea typeface="UD Digi Kyokasho N-R" panose="02020400000000000000" pitchFamily="49" charset="-128"/>
                <a:cs typeface="ＭＳ Ｐゴシック" panose="020B0600070205080204" pitchFamily="34" charset="-128"/>
              </a:rPr>
              <a:t>第2「教育課程の編成」_2「</a:t>
            </a:r>
            <a:r>
              <a:rPr kumimoji="0" lang="ja-JP" altLang="ja-JP" sz="1200" b="0" i="0" u="none" strike="noStrike" cap="none" normalizeH="0" baseline="0">
                <a:ln>
                  <a:noFill/>
                </a:ln>
                <a:solidFill>
                  <a:srgbClr val="000000"/>
                </a:solidFill>
                <a:effectLst/>
                <a:latin typeface="UD Digi Kyokasho N-R" panose="02020400000000000000" pitchFamily="49" charset="-128"/>
                <a:ea typeface="UD Digi Kyokasho N-R" panose="02020400000000000000" pitchFamily="49" charset="-128"/>
                <a:cs typeface="Helvetica" pitchFamily="2" charset="0"/>
              </a:rPr>
              <a:t>教科等横断的な視点に立った資質・能力の育成」</a:t>
            </a:r>
            <a:r>
              <a:rPr kumimoji="0" lang="ja-JP" altLang="ja-JP" sz="1200" b="0" i="0" u="none" strike="noStrike" cap="none" normalizeH="0" baseline="0">
                <a:ln>
                  <a:noFill/>
                </a:ln>
                <a:solidFill>
                  <a:schemeClr val="tx1"/>
                </a:solidFill>
                <a:effectLst/>
                <a:latin typeface="UD Digi Kyokasho N-R" panose="02020400000000000000" pitchFamily="49" charset="-128"/>
                <a:ea typeface="UD Digi Kyokasho N-R" panose="02020400000000000000" pitchFamily="49" charset="-128"/>
                <a:cs typeface="ＭＳ Ｐゴシック" panose="020B0600070205080204" pitchFamily="34" charset="-128"/>
              </a:rPr>
              <a:t/>
            </a:r>
            <a:br>
              <a:rPr kumimoji="0" lang="ja-JP" altLang="ja-JP" sz="1200" b="0" i="0" u="none" strike="noStrike" cap="none" normalizeH="0" baseline="0">
                <a:ln>
                  <a:noFill/>
                </a:ln>
                <a:solidFill>
                  <a:schemeClr val="tx1"/>
                </a:solidFill>
                <a:effectLst/>
                <a:latin typeface="UD Digi Kyokasho N-R" panose="02020400000000000000" pitchFamily="49" charset="-128"/>
                <a:ea typeface="UD Digi Kyokasho N-R" panose="02020400000000000000" pitchFamily="49" charset="-128"/>
                <a:cs typeface="ＭＳ Ｐゴシック" panose="020B0600070205080204" pitchFamily="34" charset="-128"/>
              </a:rPr>
            </a:br>
            <a:r>
              <a:rPr kumimoji="0" lang="ja-JP" altLang="ja-JP" sz="1200" b="0" i="0" u="none" strike="noStrike" cap="none" normalizeH="0" baseline="0">
                <a:ln>
                  <a:noFill/>
                </a:ln>
                <a:solidFill>
                  <a:srgbClr val="000000"/>
                </a:solidFill>
                <a:effectLst/>
                <a:latin typeface="UD Digi Kyokasho N-R" panose="02020400000000000000" pitchFamily="49" charset="-128"/>
                <a:ea typeface="UD Digi Kyokasho N-R" panose="02020400000000000000" pitchFamily="49" charset="-128"/>
                <a:cs typeface="Helvetica" pitchFamily="2" charset="0"/>
              </a:rPr>
              <a:t>（1）各学校においては，児童の発達の段階を考慮し、言語能力、情報活用能力（情報モラルを含む。） 、問題発見・解決能力等の学習の基盤となる資質・能力を育成していくことができるよう、各教科等の特質を生かし、教科等横断的な視点から教育課程の編成を図るものとする。</a:t>
            </a:r>
            <a:endParaRPr kumimoji="0" lang="ja-JP" altLang="ja-JP" sz="1200" b="0" i="0" u="none" strike="noStrike" cap="none" normalizeH="0" baseline="0">
              <a:ln>
                <a:noFill/>
              </a:ln>
              <a:solidFill>
                <a:schemeClr val="tx1"/>
              </a:solidFill>
              <a:effectLst/>
              <a:latin typeface="UD Digi Kyokasho N-R" panose="02020400000000000000" pitchFamily="49" charset="-128"/>
              <a:ea typeface="UD Digi Kyokasho N-R" panose="02020400000000000000" pitchFamily="49" charset="-128"/>
              <a:cs typeface="ＭＳ Ｐゴシック" panose="020B0600070205080204" pitchFamily="34"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a:ln>
                  <a:noFill/>
                </a:ln>
                <a:solidFill>
                  <a:srgbClr val="000000"/>
                </a:solidFill>
                <a:effectLst/>
                <a:latin typeface="UD Digi Kyokasho N-R" panose="02020400000000000000" pitchFamily="49" charset="-128"/>
                <a:ea typeface="UD Digi Kyokasho N-R" panose="02020400000000000000" pitchFamily="49" charset="-128"/>
                <a:cs typeface="Helvetica" pitchFamily="2" charset="0"/>
              </a:rPr>
              <a:t>第３「教育課程の実施と学習評価」</a:t>
            </a:r>
            <a:br>
              <a:rPr kumimoji="0" lang="ja-JP" altLang="ja-JP" sz="1200" b="0" i="0" u="none" strike="noStrike" cap="none" normalizeH="0" baseline="0">
                <a:ln>
                  <a:noFill/>
                </a:ln>
                <a:solidFill>
                  <a:srgbClr val="000000"/>
                </a:solidFill>
                <a:effectLst/>
                <a:latin typeface="UD Digi Kyokasho N-R" panose="02020400000000000000" pitchFamily="49" charset="-128"/>
                <a:ea typeface="UD Digi Kyokasho N-R" panose="02020400000000000000" pitchFamily="49" charset="-128"/>
                <a:cs typeface="Helvetica" pitchFamily="2" charset="0"/>
              </a:rPr>
            </a:br>
            <a:r>
              <a:rPr kumimoji="0" lang="ja-JP" altLang="ja-JP" sz="1200" b="0" i="0" u="none" strike="noStrike" cap="none" normalizeH="0" baseline="0">
                <a:ln>
                  <a:noFill/>
                </a:ln>
                <a:solidFill>
                  <a:srgbClr val="000000"/>
                </a:solidFill>
                <a:effectLst/>
                <a:latin typeface="UD Digi Kyokasho N-R" panose="02020400000000000000" pitchFamily="49" charset="-128"/>
                <a:ea typeface="UD Digi Kyokasho N-R" panose="02020400000000000000" pitchFamily="49" charset="-128"/>
                <a:cs typeface="Helvetica" pitchFamily="2" charset="0"/>
              </a:rPr>
              <a:t>（３）第2の2の(1)に示す情報活用能力の育成を図るため、各学校において、コンピュータや情報通信ネットワークなどの情報手段を活用するために必要な環境を整え、これらを適切に活用した学習活動の充実を図ること。また、各種の統計資料や新聞、視聴覚教材や教育機器などの教材・教具の適切な活用を図ること。あわせて、各教科等の特質に応じて、次の学習活動を計画的に実施すること。</a:t>
            </a:r>
            <a:endParaRPr kumimoji="0" lang="ja-JP" altLang="ja-JP" sz="1200" b="0" i="0" u="none" strike="noStrike" cap="none" normalizeH="0" baseline="0">
              <a:ln>
                <a:noFill/>
              </a:ln>
              <a:solidFill>
                <a:schemeClr val="tx1"/>
              </a:solidFill>
              <a:effectLst/>
              <a:latin typeface="UD Digi Kyokasho N-R" panose="02020400000000000000" pitchFamily="49" charset="-128"/>
              <a:ea typeface="UD Digi Kyokasho N-R" panose="02020400000000000000" pitchFamily="49" charset="-128"/>
              <a:cs typeface="ＭＳ Ｐゴシック" panose="020B0600070205080204" pitchFamily="34"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a:ln>
                  <a:noFill/>
                </a:ln>
                <a:solidFill>
                  <a:srgbClr val="000000"/>
                </a:solidFill>
                <a:effectLst/>
                <a:latin typeface="UD Digi Kyokasho N-R" panose="02020400000000000000" pitchFamily="49" charset="-128"/>
                <a:ea typeface="UD Digi Kyokasho N-R" panose="02020400000000000000" pitchFamily="49" charset="-128"/>
                <a:cs typeface="Helvetica" pitchFamily="2" charset="0"/>
              </a:rPr>
              <a:t>ア 児童がコンピュータで文字を入力するなどの学習の基盤として必要となる情報手段の基本的な操作を習得するための学習活動</a:t>
            </a:r>
            <a:endParaRPr kumimoji="0" lang="ja-JP" altLang="ja-JP" sz="1200" b="0" i="0" u="none" strike="noStrike" cap="none" normalizeH="0" baseline="0">
              <a:ln>
                <a:noFill/>
              </a:ln>
              <a:solidFill>
                <a:schemeClr val="tx1"/>
              </a:solidFill>
              <a:effectLst/>
              <a:latin typeface="UD Digi Kyokasho N-R" panose="02020400000000000000" pitchFamily="49" charset="-128"/>
              <a:ea typeface="UD Digi Kyokasho N-R" panose="02020400000000000000" pitchFamily="49" charset="-128"/>
              <a:cs typeface="ＭＳ Ｐゴシック" panose="020B0600070205080204" pitchFamily="34"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a:ln>
                  <a:noFill/>
                </a:ln>
                <a:solidFill>
                  <a:srgbClr val="000000"/>
                </a:solidFill>
                <a:effectLst/>
                <a:latin typeface="UD Digi Kyokasho N-R" panose="02020400000000000000" pitchFamily="49" charset="-128"/>
                <a:ea typeface="UD Digi Kyokasho N-R" panose="02020400000000000000" pitchFamily="49" charset="-128"/>
                <a:cs typeface="Helvetica" pitchFamily="2" charset="0"/>
              </a:rPr>
              <a:t>イ 児童がプログラミングを体験しながら，コンピュータに意図した処理を行わせるために必要な論理的思考力を身に付けるための学習活動</a:t>
            </a:r>
            <a:endParaRPr kumimoji="0" lang="ja-JP" altLang="ja-JP" sz="1200" b="0" i="0" u="none" strike="noStrike" cap="none" normalizeH="0" baseline="0">
              <a:ln>
                <a:noFill/>
              </a:ln>
              <a:solidFill>
                <a:schemeClr val="tx1"/>
              </a:solidFill>
              <a:effectLst/>
              <a:latin typeface="UD Digi Kyokasho N-R" panose="02020400000000000000" pitchFamily="49" charset="-128"/>
              <a:ea typeface="UD Digi Kyokasho N-R" panose="02020400000000000000" pitchFamily="49" charset="-128"/>
              <a:cs typeface="ＭＳ Ｐゴシック" panose="020B0600070205080204" pitchFamily="34"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200" b="0" i="0" u="none" strike="noStrike" cap="none" normalizeH="0" baseline="0">
              <a:ln>
                <a:noFill/>
              </a:ln>
              <a:solidFill>
                <a:schemeClr val="tx1"/>
              </a:solidFill>
              <a:effectLst/>
              <a:latin typeface="UD Digi Kyokasho N-R" panose="02020400000000000000" pitchFamily="49" charset="-128"/>
              <a:ea typeface="UD Digi Kyokasho N-R" panose="02020400000000000000" pitchFamily="49" charset="-128"/>
            </a:endParaRPr>
          </a:p>
        </p:txBody>
      </p:sp>
      <p:sp>
        <p:nvSpPr>
          <p:cNvPr id="4" name="Rectangle 4">
            <a:extLst>
              <a:ext uri="{FF2B5EF4-FFF2-40B4-BE49-F238E27FC236}">
                <a16:creationId xmlns:a16="http://schemas.microsoft.com/office/drawing/2014/main" id="{ADC48704-55CC-5B5F-28B3-B06B40C05D0C}"/>
              </a:ext>
            </a:extLst>
          </p:cNvPr>
          <p:cNvSpPr>
            <a:spLocks noChangeArrowheads="1"/>
          </p:cNvSpPr>
          <p:nvPr/>
        </p:nvSpPr>
        <p:spPr bwMode="auto">
          <a:xfrm>
            <a:off x="395536" y="4035549"/>
            <a:ext cx="14465684"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ja-JP" altLang="en-US"/>
          </a:p>
        </p:txBody>
      </p:sp>
      <p:sp>
        <p:nvSpPr>
          <p:cNvPr id="7" name="テキスト ボックス 3">
            <a:extLst>
              <a:ext uri="{FF2B5EF4-FFF2-40B4-BE49-F238E27FC236}">
                <a16:creationId xmlns:a16="http://schemas.microsoft.com/office/drawing/2014/main" id="{AE110B10-B301-5DAE-4FC5-DBA2F0EF98CF}"/>
              </a:ext>
            </a:extLst>
          </p:cNvPr>
          <p:cNvSpPr txBox="1">
            <a:spLocks noChangeArrowheads="1"/>
          </p:cNvSpPr>
          <p:nvPr/>
        </p:nvSpPr>
        <p:spPr bwMode="auto">
          <a:xfrm>
            <a:off x="290276" y="4037268"/>
            <a:ext cx="8640000" cy="1193650"/>
          </a:xfrm>
          <a:prstGeom prst="rect">
            <a:avLst/>
          </a:prstGeom>
          <a:no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1pPr>
            <a:lvl2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2pPr>
            <a:lvl3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3pPr>
            <a:lvl4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4pPr>
            <a:lvl5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5pPr>
            <a:lvl6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6pPr>
            <a:lvl7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7pPr>
            <a:lvl8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8pPr>
            <a:lvl9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ja-JP" altLang="ja-JP" sz="1200" b="1" i="0" u="none" strike="noStrike" cap="none" normalizeH="0" baseline="0">
                <a:ln>
                  <a:noFill/>
                </a:ln>
                <a:solidFill>
                  <a:srgbClr val="000000"/>
                </a:solidFill>
                <a:effectLst/>
                <a:latin typeface="游明朝" panose="02020400000000000000" pitchFamily="18" charset="-128"/>
                <a:ea typeface="UD デジタル 教科書体 N-R" panose="02020400000000000000" pitchFamily="49" charset="-128"/>
                <a:cs typeface="Helvetica" pitchFamily="2" charset="0"/>
              </a:rPr>
              <a:t>第2章_各教科_第4節_理科」より</a:t>
            </a:r>
            <a:r>
              <a:rPr kumimoji="0" lang="ja-JP" altLang="ja-JP" sz="1200" b="0" i="0" u="none" strike="noStrike" cap="none" normalizeH="0" baseline="0">
                <a:ln>
                  <a:noFill/>
                </a:ln>
                <a:solidFill>
                  <a:srgbClr val="000000"/>
                </a:solidFill>
                <a:effectLst/>
                <a:latin typeface="游明朝" panose="02020400000000000000" pitchFamily="18" charset="-128"/>
                <a:ea typeface="UD デジタル 教科書体 N-R" panose="02020400000000000000" pitchFamily="49" charset="-128"/>
                <a:cs typeface="Helvetica" pitchFamily="2" charset="0"/>
              </a:rPr>
              <a:t/>
            </a:r>
            <a:br>
              <a:rPr kumimoji="0" lang="ja-JP" altLang="ja-JP" sz="1200" b="0" i="0" u="none" strike="noStrike" cap="none" normalizeH="0" baseline="0">
                <a:ln>
                  <a:noFill/>
                </a:ln>
                <a:solidFill>
                  <a:srgbClr val="000000"/>
                </a:solidFill>
                <a:effectLst/>
                <a:latin typeface="游明朝" panose="02020400000000000000" pitchFamily="18" charset="-128"/>
                <a:ea typeface="UD デジタル 教科書体 N-R" panose="02020400000000000000" pitchFamily="49" charset="-128"/>
                <a:cs typeface="Helvetica" pitchFamily="2" charset="0"/>
              </a:rPr>
            </a:br>
            <a:r>
              <a:rPr kumimoji="0" lang="ja-JP" altLang="ja-JP" sz="1200" b="0" i="0" u="none" strike="noStrike" cap="none" normalizeH="0" baseline="0">
                <a:ln>
                  <a:noFill/>
                </a:ln>
                <a:solidFill>
                  <a:srgbClr val="000000"/>
                </a:solidFill>
                <a:effectLst/>
                <a:latin typeface="游明朝" panose="02020400000000000000" pitchFamily="18" charset="-128"/>
                <a:ea typeface="UD デジタル 教科書体 N-R" panose="02020400000000000000" pitchFamily="49" charset="-128"/>
                <a:cs typeface="Helvetica" pitchFamily="2" charset="0"/>
              </a:rPr>
              <a:t>観察、実験などの指導に当たっては，指導内容に応じてコンピュータや情報通信ネットワークなどを適切に活用できるようにすること。また、第1章総則の第3の1の(3)のイに掲げるプログラミングを体験しながら論理的思考力を身に付けるための学習活動を行う場合には、児童の負担に配慮しつつ、例えば第２の各学年の内容の〔第6学年〕の「Ａ物質・エネルギー」の(4)における電気の性質や働きを利用した道具があることを捉える学習など、与えた条件に応じて動作していることを考察し、更に条件を変えることにより、動作が変化することについて考える場面で取り扱うものとする。</a:t>
            </a:r>
            <a:endParaRPr kumimoji="0" lang="ja-JP" altLang="ja-JP" sz="1200" b="0" i="0" u="none" strike="noStrike" cap="none" normalizeH="0" baseline="0">
              <a:ln>
                <a:noFill/>
              </a:ln>
              <a:solidFill>
                <a:schemeClr val="tx1"/>
              </a:solidFill>
              <a:effectLst/>
              <a:latin typeface="Arial" panose="020B0604020202020204" pitchFamily="34" charset="0"/>
            </a:endParaRPr>
          </a:p>
        </p:txBody>
      </p:sp>
      <p:sp>
        <p:nvSpPr>
          <p:cNvPr id="8" name="Rectangle 7">
            <a:extLst>
              <a:ext uri="{FF2B5EF4-FFF2-40B4-BE49-F238E27FC236}">
                <a16:creationId xmlns:a16="http://schemas.microsoft.com/office/drawing/2014/main" id="{23FC0A87-2620-921C-DE0E-3C64E1E2A405}"/>
              </a:ext>
            </a:extLst>
          </p:cNvPr>
          <p:cNvSpPr>
            <a:spLocks noChangeArrowheads="1"/>
          </p:cNvSpPr>
          <p:nvPr/>
        </p:nvSpPr>
        <p:spPr bwMode="auto">
          <a:xfrm>
            <a:off x="290276" y="5295496"/>
            <a:ext cx="291628" cy="276999"/>
          </a:xfrm>
          <a:prstGeom prst="rect">
            <a:avLst/>
          </a:prstGeom>
          <a:noFill/>
          <a:ln>
            <a:noFill/>
          </a:ln>
          <a:effectLst/>
        </p:spPr>
        <p:txBody>
          <a:bodyPr vert="horz" wrap="square" lIns="91440" tIns="45720" rIns="91440" bIns="45720" numCol="1" anchor="ctr" anchorCtr="0" compatLnSpc="1">
            <a:prstTxWarp prst="textNoShape">
              <a:avLst/>
            </a:prstTxWarp>
            <a:spAutoFit/>
          </a:bodyPr>
          <a:lstStyle/>
          <a:p>
            <a:endParaRPr lang="ja-JP" altLang="en-US" sz="1200"/>
          </a:p>
        </p:txBody>
      </p:sp>
      <p:sp>
        <p:nvSpPr>
          <p:cNvPr id="9" name="テキスト ボックス 3">
            <a:extLst>
              <a:ext uri="{FF2B5EF4-FFF2-40B4-BE49-F238E27FC236}">
                <a16:creationId xmlns:a16="http://schemas.microsoft.com/office/drawing/2014/main" id="{C7555668-3A08-8483-D762-CAECE072A5FB}"/>
              </a:ext>
            </a:extLst>
          </p:cNvPr>
          <p:cNvSpPr txBox="1">
            <a:spLocks noChangeArrowheads="1"/>
          </p:cNvSpPr>
          <p:nvPr/>
        </p:nvSpPr>
        <p:spPr bwMode="auto">
          <a:xfrm>
            <a:off x="290276" y="5295495"/>
            <a:ext cx="8640000" cy="1193640"/>
          </a:xfrm>
          <a:prstGeom prst="rect">
            <a:avLst/>
          </a:prstGeom>
          <a:no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1pPr>
            <a:lvl2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2pPr>
            <a:lvl3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3pPr>
            <a:lvl4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4pPr>
            <a:lvl5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5pPr>
            <a:lvl6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6pPr>
            <a:lvl7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7pPr>
            <a:lvl8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8pPr>
            <a:lvl9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ja-JP" altLang="ja-JP" sz="1200" b="1" i="0" u="none" strike="noStrike" cap="none" normalizeH="0" baseline="0">
                <a:ln>
                  <a:noFill/>
                </a:ln>
                <a:solidFill>
                  <a:srgbClr val="000000"/>
                </a:solidFill>
                <a:effectLst/>
                <a:latin typeface="游明朝" panose="02020400000000000000" pitchFamily="18" charset="-128"/>
                <a:ea typeface="UD デジタル 教科書体 N-R" panose="02020400000000000000" pitchFamily="49" charset="-128"/>
                <a:cs typeface="Helvetica" pitchFamily="2" charset="0"/>
              </a:rPr>
              <a:t>第2章_各教科_第3節_算数」より</a:t>
            </a:r>
            <a:r>
              <a:rPr kumimoji="0" lang="ja-JP" altLang="ja-JP" sz="1200" b="0" i="0" u="none" strike="noStrike" cap="none" normalizeH="0" baseline="0">
                <a:ln>
                  <a:noFill/>
                </a:ln>
                <a:solidFill>
                  <a:srgbClr val="000000"/>
                </a:solidFill>
                <a:effectLst/>
                <a:latin typeface="游明朝" panose="02020400000000000000" pitchFamily="18" charset="-128"/>
                <a:ea typeface="UD デジタル 教科書体 N-R" panose="02020400000000000000" pitchFamily="49" charset="-128"/>
                <a:cs typeface="Helvetica" pitchFamily="2" charset="0"/>
              </a:rPr>
              <a:t/>
            </a:r>
            <a:br>
              <a:rPr kumimoji="0" lang="ja-JP" altLang="ja-JP" sz="1200" b="0" i="0" u="none" strike="noStrike" cap="none" normalizeH="0" baseline="0">
                <a:ln>
                  <a:noFill/>
                </a:ln>
                <a:solidFill>
                  <a:srgbClr val="000000"/>
                </a:solidFill>
                <a:effectLst/>
                <a:latin typeface="游明朝" panose="02020400000000000000" pitchFamily="18" charset="-128"/>
                <a:ea typeface="UD デジタル 教科書体 N-R" panose="02020400000000000000" pitchFamily="49" charset="-128"/>
                <a:cs typeface="Helvetica" pitchFamily="2" charset="0"/>
              </a:rPr>
            </a:br>
            <a:r>
              <a:rPr kumimoji="0" lang="ja-JP" altLang="ja-JP" sz="1200" b="0" i="0" u="none" strike="noStrike" cap="none" normalizeH="0" baseline="0">
                <a:ln>
                  <a:noFill/>
                </a:ln>
                <a:solidFill>
                  <a:srgbClr val="000000"/>
                </a:solidFill>
                <a:effectLst/>
                <a:latin typeface="游明朝" panose="02020400000000000000" pitchFamily="18" charset="-128"/>
                <a:ea typeface="UD デジタル 教科書体 N-R" panose="02020400000000000000" pitchFamily="49" charset="-128"/>
                <a:cs typeface="Helvetica" pitchFamily="2" charset="0"/>
              </a:rPr>
              <a:t>数量や図形についての感覚を豊かにしたり、表やグラフを用いて表現する力を高めたりするなどのため、必要な場面においてコンピュータなどを適切に活用すること。また、第1章総則の第3の1の(3)のイに掲げるプログラミングを体験しながら論理的思考力を身に付けるための学習活動を行う場合には、児童の負担に配慮しつつ、例えば第２の各学年の内容の〔第5学年〕の「Ｂ図形」の(1)における正多角形の作図を行う学習に関連して、正確な繰り返し作業を行う必要があり、更に一部を変えることでいろいろな正多角形を同様に考えることができる場面などで取り扱うこと。</a:t>
            </a:r>
            <a:endParaRPr kumimoji="0" lang="ja-JP" altLang="ja-JP" sz="1200" b="0" i="0" u="none" strike="noStrike" cap="none" normalizeH="0" baseline="0">
              <a:ln>
                <a:noFill/>
              </a:ln>
              <a:solidFill>
                <a:schemeClr val="tx1"/>
              </a:solidFill>
              <a:effectLst/>
            </a:endParaRPr>
          </a:p>
        </p:txBody>
      </p:sp>
      <p:sp>
        <p:nvSpPr>
          <p:cNvPr id="10" name="Text 0">
            <a:extLst>
              <a:ext uri="{FF2B5EF4-FFF2-40B4-BE49-F238E27FC236}">
                <a16:creationId xmlns:a16="http://schemas.microsoft.com/office/drawing/2014/main" id="{CD0DB8D8-E7C3-4AEA-FAAA-3E740C1171D5}"/>
              </a:ext>
            </a:extLst>
          </p:cNvPr>
          <p:cNvSpPr/>
          <p:nvPr/>
        </p:nvSpPr>
        <p:spPr>
          <a:xfrm>
            <a:off x="233862" y="671522"/>
            <a:ext cx="8820000" cy="372070"/>
          </a:xfrm>
          <a:prstGeom prst="rect">
            <a:avLst/>
          </a:prstGeom>
          <a:noFill/>
          <a:ln/>
        </p:spPr>
        <p:txBody>
          <a:bodyPr wrap="none" lIns="0" tIns="0" rIns="0" bIns="0" rtlCol="0" anchor="ctr"/>
          <a:lstStyle/>
          <a:p>
            <a:pPr marL="0" indent="0">
              <a:buNone/>
            </a:pPr>
            <a:r>
              <a:rPr lang="en-US" sz="2000" b="1" dirty="0">
                <a:solidFill>
                  <a:srgbClr val="020202"/>
                </a:solidFill>
                <a:latin typeface="Meiryo" panose="020B0604030504040204" pitchFamily="34" charset="-128"/>
                <a:ea typeface="Meiryo" panose="020B0604030504040204" pitchFamily="34" charset="-128"/>
                <a:cs typeface="PT Serif" pitchFamily="34" charset="-120"/>
              </a:rPr>
              <a:t>2．教育におけるデジタルリテラシー役割</a:t>
            </a:r>
            <a:endParaRPr lang="en-US" sz="2000" b="1"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2787804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229940" y="1117295"/>
            <a:ext cx="8507412" cy="2232248"/>
          </a:xfrm>
          <a:prstGeom prst="rect">
            <a:avLst/>
          </a:prstGeom>
        </p:spPr>
        <p:txBody>
          <a:bodyPr>
            <a:norm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endParaRPr lang="en-US" altLang="ja-JP" sz="4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Rectangle 2">
            <a:extLst>
              <a:ext uri="{FF2B5EF4-FFF2-40B4-BE49-F238E27FC236}">
                <a16:creationId xmlns:a16="http://schemas.microsoft.com/office/drawing/2014/main" id="{6F8D595D-BAEE-461C-C621-FD2821D40B4A}"/>
              </a:ext>
            </a:extLst>
          </p:cNvPr>
          <p:cNvSpPr txBox="1">
            <a:spLocks noChangeArrowheads="1"/>
          </p:cNvSpPr>
          <p:nvPr/>
        </p:nvSpPr>
        <p:spPr>
          <a:xfrm>
            <a:off x="-2177" y="1659"/>
            <a:ext cx="9144000" cy="476672"/>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2400">
                <a:latin typeface="メイリオ" charset="0"/>
                <a:ea typeface="メイリオ" charset="0"/>
                <a:cs typeface="メイリオ" charset="0"/>
              </a:rPr>
              <a:t>第</a:t>
            </a:r>
            <a:r>
              <a:rPr lang="en-US" altLang="ja-JP" sz="2400" dirty="0">
                <a:latin typeface="メイリオ" charset="0"/>
                <a:ea typeface="メイリオ" charset="0"/>
                <a:cs typeface="メイリオ" charset="0"/>
              </a:rPr>
              <a:t>5</a:t>
            </a:r>
            <a:r>
              <a:rPr lang="ja-JP" altLang="en-US" sz="2400">
                <a:latin typeface="メイリオ" charset="0"/>
                <a:ea typeface="メイリオ" charset="0"/>
                <a:cs typeface="メイリオ" charset="0"/>
              </a:rPr>
              <a:t>講「デジタルリテラシーと教育」</a:t>
            </a:r>
          </a:p>
        </p:txBody>
      </p:sp>
      <p:sp>
        <p:nvSpPr>
          <p:cNvPr id="2" name="スライド番号プレースホルダー 1">
            <a:extLst>
              <a:ext uri="{FF2B5EF4-FFF2-40B4-BE49-F238E27FC236}">
                <a16:creationId xmlns:a16="http://schemas.microsoft.com/office/drawing/2014/main" id="{413F450E-29A3-5E90-85A5-7E7507F8305F}"/>
              </a:ext>
            </a:extLst>
          </p:cNvPr>
          <p:cNvSpPr>
            <a:spLocks noGrp="1"/>
          </p:cNvSpPr>
          <p:nvPr>
            <p:ph type="sldNum" sz="quarter" idx="12"/>
          </p:nvPr>
        </p:nvSpPr>
        <p:spPr/>
        <p:txBody>
          <a:bodyPr/>
          <a:lstStyle/>
          <a:p>
            <a:fld id="{23580432-E2CF-4D2D-9FCA-5FAF3A674D83}" type="slidenum">
              <a:rPr lang="ja-JP" altLang="en-US" smtClean="0"/>
              <a:pPr/>
              <a:t>7</a:t>
            </a:fld>
            <a:endParaRPr lang="ja-JP" altLang="en-US"/>
          </a:p>
        </p:txBody>
      </p:sp>
      <p:sp>
        <p:nvSpPr>
          <p:cNvPr id="7" name="Text 0">
            <a:extLst>
              <a:ext uri="{FF2B5EF4-FFF2-40B4-BE49-F238E27FC236}">
                <a16:creationId xmlns:a16="http://schemas.microsoft.com/office/drawing/2014/main" id="{E6E5591E-B490-CC52-28D9-BC0517B525F6}"/>
              </a:ext>
            </a:extLst>
          </p:cNvPr>
          <p:cNvSpPr/>
          <p:nvPr/>
        </p:nvSpPr>
        <p:spPr>
          <a:xfrm>
            <a:off x="233862" y="671522"/>
            <a:ext cx="8820000" cy="372070"/>
          </a:xfrm>
          <a:prstGeom prst="rect">
            <a:avLst/>
          </a:prstGeom>
          <a:noFill/>
          <a:ln/>
        </p:spPr>
        <p:txBody>
          <a:bodyPr wrap="none" lIns="0" tIns="0" rIns="0" bIns="0" rtlCol="0" anchor="ctr"/>
          <a:lstStyle/>
          <a:p>
            <a:pPr marL="0" indent="0">
              <a:buNone/>
            </a:pPr>
            <a:r>
              <a:rPr lang="en-US" sz="2000" b="1" dirty="0">
                <a:solidFill>
                  <a:srgbClr val="020202"/>
                </a:solidFill>
                <a:latin typeface="Meiryo" panose="020B0604030504040204" pitchFamily="34" charset="-128"/>
                <a:ea typeface="Meiryo" panose="020B0604030504040204" pitchFamily="34" charset="-128"/>
                <a:cs typeface="PT Serif" pitchFamily="34" charset="-120"/>
              </a:rPr>
              <a:t>3．デジタルリテラシーの要素</a:t>
            </a:r>
            <a:endParaRPr lang="en-US" sz="2000" b="1" dirty="0">
              <a:latin typeface="Meiryo" panose="020B0604030504040204" pitchFamily="34" charset="-128"/>
              <a:ea typeface="Meiryo" panose="020B0604030504040204" pitchFamily="34" charset="-128"/>
            </a:endParaRPr>
          </a:p>
        </p:txBody>
      </p:sp>
      <p:sp>
        <p:nvSpPr>
          <p:cNvPr id="8" name="Shape 1">
            <a:extLst>
              <a:ext uri="{FF2B5EF4-FFF2-40B4-BE49-F238E27FC236}">
                <a16:creationId xmlns:a16="http://schemas.microsoft.com/office/drawing/2014/main" id="{4E0C309B-566F-48F2-DC92-1DA1E49C877C}"/>
              </a:ext>
            </a:extLst>
          </p:cNvPr>
          <p:cNvSpPr/>
          <p:nvPr/>
        </p:nvSpPr>
        <p:spPr>
          <a:xfrm>
            <a:off x="107504" y="1157326"/>
            <a:ext cx="2880000" cy="1974141"/>
          </a:xfrm>
          <a:prstGeom prst="roundRect">
            <a:avLst>
              <a:gd name="adj" fmla="val 1226"/>
            </a:avLst>
          </a:prstGeom>
          <a:solidFill>
            <a:srgbClr val="F2EEEE"/>
          </a:solidFill>
          <a:ln/>
        </p:spPr>
      </p:sp>
      <p:sp>
        <p:nvSpPr>
          <p:cNvPr id="9" name="Text 2">
            <a:extLst>
              <a:ext uri="{FF2B5EF4-FFF2-40B4-BE49-F238E27FC236}">
                <a16:creationId xmlns:a16="http://schemas.microsoft.com/office/drawing/2014/main" id="{B6FC78E2-5161-5A24-EE03-346361AF57D6}"/>
              </a:ext>
            </a:extLst>
          </p:cNvPr>
          <p:cNvSpPr/>
          <p:nvPr/>
        </p:nvSpPr>
        <p:spPr>
          <a:xfrm>
            <a:off x="198527" y="1162837"/>
            <a:ext cx="2977039" cy="372070"/>
          </a:xfrm>
          <a:prstGeom prst="rect">
            <a:avLst/>
          </a:prstGeom>
          <a:noFill/>
          <a:ln/>
        </p:spPr>
        <p:txBody>
          <a:bodyPr wrap="none" lIns="0" tIns="0" rIns="0" bIns="0" rtlCol="0" anchor="t"/>
          <a:lstStyle/>
          <a:p>
            <a:pPr marL="0" indent="0">
              <a:lnSpc>
                <a:spcPts val="2900"/>
              </a:lnSpc>
              <a:buNone/>
            </a:pPr>
            <a:r>
              <a:rPr lang="en-US" sz="1400" b="1" dirty="0">
                <a:solidFill>
                  <a:srgbClr val="383838"/>
                </a:solidFill>
                <a:latin typeface="Meiryo" panose="020B0604030504040204" pitchFamily="34" charset="-128"/>
                <a:ea typeface="Meiryo" panose="020B0604030504040204" pitchFamily="34" charset="-128"/>
                <a:cs typeface="PT Serif" pitchFamily="34" charset="-120"/>
              </a:rPr>
              <a:t>情報リテラシー</a:t>
            </a:r>
            <a:endParaRPr lang="en-US" sz="1400" b="1" dirty="0">
              <a:latin typeface="Meiryo" panose="020B0604030504040204" pitchFamily="34" charset="-128"/>
              <a:ea typeface="Meiryo" panose="020B0604030504040204" pitchFamily="34" charset="-128"/>
            </a:endParaRPr>
          </a:p>
        </p:txBody>
      </p:sp>
      <p:sp>
        <p:nvSpPr>
          <p:cNvPr id="10" name="Text 3">
            <a:extLst>
              <a:ext uri="{FF2B5EF4-FFF2-40B4-BE49-F238E27FC236}">
                <a16:creationId xmlns:a16="http://schemas.microsoft.com/office/drawing/2014/main" id="{9E537A7A-807C-3D8C-B11B-D7D1AEB5E6A9}"/>
              </a:ext>
            </a:extLst>
          </p:cNvPr>
          <p:cNvSpPr/>
          <p:nvPr/>
        </p:nvSpPr>
        <p:spPr>
          <a:xfrm>
            <a:off x="198527" y="1473579"/>
            <a:ext cx="2880000" cy="725805"/>
          </a:xfrm>
          <a:prstGeom prst="rect">
            <a:avLst/>
          </a:prstGeom>
          <a:noFill/>
          <a:ln/>
        </p:spPr>
        <p:txBody>
          <a:bodyPr wrap="square" lIns="0" tIns="0" rIns="0" bIns="0" rtlCol="0" anchor="t"/>
          <a:lstStyle/>
          <a:p>
            <a:pPr marL="0" indent="0">
              <a:lnSpc>
                <a:spcPct val="150000"/>
              </a:lnSpc>
              <a:buNone/>
            </a:pPr>
            <a:r>
              <a:rPr lang="en-US" sz="1400" dirty="0">
                <a:solidFill>
                  <a:srgbClr val="383838"/>
                </a:solidFill>
                <a:latin typeface="Meiryo" panose="020B0604030504040204" pitchFamily="34" charset="-128"/>
                <a:ea typeface="Meiryo" panose="020B0604030504040204" pitchFamily="34" charset="-128"/>
                <a:cs typeface="DM Sans" pitchFamily="34" charset="-120"/>
              </a:rPr>
              <a:t>情報を収集、検索、分析、評価し、適切に活用する能力。</a:t>
            </a:r>
            <a:endParaRPr lang="en-US" sz="1400" dirty="0">
              <a:latin typeface="Meiryo" panose="020B0604030504040204" pitchFamily="34" charset="-128"/>
              <a:ea typeface="Meiryo" panose="020B0604030504040204" pitchFamily="34" charset="-128"/>
            </a:endParaRPr>
          </a:p>
        </p:txBody>
      </p:sp>
      <p:sp>
        <p:nvSpPr>
          <p:cNvPr id="11" name="Shape 4">
            <a:extLst>
              <a:ext uri="{FF2B5EF4-FFF2-40B4-BE49-F238E27FC236}">
                <a16:creationId xmlns:a16="http://schemas.microsoft.com/office/drawing/2014/main" id="{3983A2AC-5B11-4352-DAA0-7B4F58E314C4}"/>
              </a:ext>
            </a:extLst>
          </p:cNvPr>
          <p:cNvSpPr/>
          <p:nvPr/>
        </p:nvSpPr>
        <p:spPr>
          <a:xfrm>
            <a:off x="3125517" y="1172643"/>
            <a:ext cx="2880000" cy="1974141"/>
          </a:xfrm>
          <a:prstGeom prst="roundRect">
            <a:avLst>
              <a:gd name="adj" fmla="val 1226"/>
            </a:avLst>
          </a:prstGeom>
          <a:solidFill>
            <a:srgbClr val="F2EEEE"/>
          </a:solidFill>
          <a:ln/>
        </p:spPr>
      </p:sp>
      <p:sp>
        <p:nvSpPr>
          <p:cNvPr id="12" name="Text 5">
            <a:extLst>
              <a:ext uri="{FF2B5EF4-FFF2-40B4-BE49-F238E27FC236}">
                <a16:creationId xmlns:a16="http://schemas.microsoft.com/office/drawing/2014/main" id="{AEF3F116-7DEF-7720-75C7-5200B5476ECD}"/>
              </a:ext>
            </a:extLst>
          </p:cNvPr>
          <p:cNvSpPr/>
          <p:nvPr/>
        </p:nvSpPr>
        <p:spPr>
          <a:xfrm>
            <a:off x="3175711" y="1162826"/>
            <a:ext cx="2598846" cy="372070"/>
          </a:xfrm>
          <a:prstGeom prst="rect">
            <a:avLst/>
          </a:prstGeom>
          <a:noFill/>
          <a:ln/>
        </p:spPr>
        <p:txBody>
          <a:bodyPr wrap="none" lIns="0" tIns="0" rIns="0" bIns="0" rtlCol="0" anchor="t"/>
          <a:lstStyle/>
          <a:p>
            <a:pPr marL="0" indent="0">
              <a:lnSpc>
                <a:spcPts val="2900"/>
              </a:lnSpc>
              <a:buNone/>
            </a:pPr>
            <a:r>
              <a:rPr lang="en-US" sz="1400" b="1" dirty="0">
                <a:solidFill>
                  <a:srgbClr val="383838"/>
                </a:solidFill>
                <a:latin typeface="Meiryo" panose="020B0604030504040204" pitchFamily="34" charset="-128"/>
                <a:ea typeface="Meiryo" panose="020B0604030504040204" pitchFamily="34" charset="-128"/>
                <a:cs typeface="PT Serif" pitchFamily="34" charset="-120"/>
              </a:rPr>
              <a:t>メディアリテラシー</a:t>
            </a:r>
            <a:endParaRPr lang="en-US" sz="1400" b="1" dirty="0">
              <a:latin typeface="Meiryo" panose="020B0604030504040204" pitchFamily="34" charset="-128"/>
              <a:ea typeface="Meiryo" panose="020B0604030504040204" pitchFamily="34" charset="-128"/>
            </a:endParaRPr>
          </a:p>
        </p:txBody>
      </p:sp>
      <p:sp>
        <p:nvSpPr>
          <p:cNvPr id="13" name="Text 6">
            <a:extLst>
              <a:ext uri="{FF2B5EF4-FFF2-40B4-BE49-F238E27FC236}">
                <a16:creationId xmlns:a16="http://schemas.microsoft.com/office/drawing/2014/main" id="{39BD0B17-694F-2C14-065B-709F3B65C310}"/>
              </a:ext>
            </a:extLst>
          </p:cNvPr>
          <p:cNvSpPr/>
          <p:nvPr/>
        </p:nvSpPr>
        <p:spPr>
          <a:xfrm>
            <a:off x="3152443" y="1473579"/>
            <a:ext cx="2859717" cy="1657888"/>
          </a:xfrm>
          <a:prstGeom prst="rect">
            <a:avLst/>
          </a:prstGeom>
          <a:noFill/>
          <a:ln/>
        </p:spPr>
        <p:txBody>
          <a:bodyPr wrap="square" lIns="0" tIns="0" rIns="0" bIns="0" rtlCol="0" anchor="t"/>
          <a:lstStyle/>
          <a:p>
            <a:pPr marL="0" indent="0">
              <a:lnSpc>
                <a:spcPct val="150000"/>
              </a:lnSpc>
              <a:buNone/>
            </a:pPr>
            <a:r>
              <a:rPr lang="en-US" sz="1400" dirty="0">
                <a:solidFill>
                  <a:srgbClr val="383838"/>
                </a:solidFill>
                <a:latin typeface="Meiryo" panose="020B0604030504040204" pitchFamily="34" charset="-128"/>
                <a:ea typeface="Meiryo" panose="020B0604030504040204" pitchFamily="34" charset="-128"/>
                <a:cs typeface="DM Sans" pitchFamily="34" charset="-120"/>
              </a:rPr>
              <a:t>テレビや新聞等のメディア、WebサイトやSNSなどのインターネットメディアなどの情報の真偽に留意しながら、発信者や受信者として適切にメディアを活用する能力。</a:t>
            </a:r>
            <a:endParaRPr lang="en-US" sz="1400" dirty="0">
              <a:latin typeface="Meiryo" panose="020B0604030504040204" pitchFamily="34" charset="-128"/>
              <a:ea typeface="Meiryo" panose="020B0604030504040204" pitchFamily="34" charset="-128"/>
            </a:endParaRPr>
          </a:p>
        </p:txBody>
      </p:sp>
      <p:sp>
        <p:nvSpPr>
          <p:cNvPr id="14" name="Shape 7">
            <a:extLst>
              <a:ext uri="{FF2B5EF4-FFF2-40B4-BE49-F238E27FC236}">
                <a16:creationId xmlns:a16="http://schemas.microsoft.com/office/drawing/2014/main" id="{153DFC8D-0E72-F8FE-95BE-11F7061E1813}"/>
              </a:ext>
            </a:extLst>
          </p:cNvPr>
          <p:cNvSpPr/>
          <p:nvPr/>
        </p:nvSpPr>
        <p:spPr>
          <a:xfrm>
            <a:off x="6143531" y="1157326"/>
            <a:ext cx="2880000" cy="1974141"/>
          </a:xfrm>
          <a:prstGeom prst="roundRect">
            <a:avLst>
              <a:gd name="adj" fmla="val 1226"/>
            </a:avLst>
          </a:prstGeom>
          <a:solidFill>
            <a:srgbClr val="F2EEEE"/>
          </a:solidFill>
          <a:ln/>
        </p:spPr>
      </p:sp>
      <p:sp>
        <p:nvSpPr>
          <p:cNvPr id="15" name="Text 8">
            <a:extLst>
              <a:ext uri="{FF2B5EF4-FFF2-40B4-BE49-F238E27FC236}">
                <a16:creationId xmlns:a16="http://schemas.microsoft.com/office/drawing/2014/main" id="{9AA115E5-77F0-B19A-EFBB-FB3332AE4EFF}"/>
              </a:ext>
            </a:extLst>
          </p:cNvPr>
          <p:cNvSpPr/>
          <p:nvPr/>
        </p:nvSpPr>
        <p:spPr>
          <a:xfrm>
            <a:off x="6221500" y="1151087"/>
            <a:ext cx="3249097" cy="372070"/>
          </a:xfrm>
          <a:prstGeom prst="rect">
            <a:avLst/>
          </a:prstGeom>
          <a:noFill/>
          <a:ln/>
        </p:spPr>
        <p:txBody>
          <a:bodyPr wrap="none" lIns="0" tIns="0" rIns="0" bIns="0" rtlCol="0" anchor="t"/>
          <a:lstStyle/>
          <a:p>
            <a:pPr marL="0" indent="0">
              <a:lnSpc>
                <a:spcPts val="2900"/>
              </a:lnSpc>
              <a:buNone/>
            </a:pPr>
            <a:r>
              <a:rPr lang="en-US" sz="1400" b="1" dirty="0">
                <a:solidFill>
                  <a:srgbClr val="383838"/>
                </a:solidFill>
                <a:latin typeface="Meiryo" panose="020B0604030504040204" pitchFamily="34" charset="-128"/>
                <a:ea typeface="Meiryo" panose="020B0604030504040204" pitchFamily="34" charset="-128"/>
                <a:cs typeface="PT Serif" pitchFamily="34" charset="-120"/>
              </a:rPr>
              <a:t>テクノロジーリテラシー</a:t>
            </a:r>
            <a:endParaRPr lang="en-US" sz="1400" b="1" dirty="0">
              <a:latin typeface="Meiryo" panose="020B0604030504040204" pitchFamily="34" charset="-128"/>
              <a:ea typeface="Meiryo" panose="020B0604030504040204" pitchFamily="34" charset="-128"/>
            </a:endParaRPr>
          </a:p>
        </p:txBody>
      </p:sp>
      <p:sp>
        <p:nvSpPr>
          <p:cNvPr id="16" name="Text 9">
            <a:extLst>
              <a:ext uri="{FF2B5EF4-FFF2-40B4-BE49-F238E27FC236}">
                <a16:creationId xmlns:a16="http://schemas.microsoft.com/office/drawing/2014/main" id="{1DFD1CE3-B941-3B6F-6C8A-24DE6BC62352}"/>
              </a:ext>
            </a:extLst>
          </p:cNvPr>
          <p:cNvSpPr/>
          <p:nvPr/>
        </p:nvSpPr>
        <p:spPr>
          <a:xfrm>
            <a:off x="6203504" y="1532325"/>
            <a:ext cx="2774900" cy="1451610"/>
          </a:xfrm>
          <a:prstGeom prst="rect">
            <a:avLst/>
          </a:prstGeom>
          <a:noFill/>
          <a:ln/>
        </p:spPr>
        <p:txBody>
          <a:bodyPr wrap="square" lIns="0" tIns="0" rIns="0" bIns="0" rtlCol="0" anchor="t"/>
          <a:lstStyle/>
          <a:p>
            <a:pPr marL="0" indent="0">
              <a:lnSpc>
                <a:spcPct val="150000"/>
              </a:lnSpc>
              <a:buNone/>
            </a:pPr>
            <a:r>
              <a:rPr lang="en-US" sz="1400" dirty="0">
                <a:solidFill>
                  <a:srgbClr val="383838"/>
                </a:solidFill>
                <a:latin typeface="Meiryo" panose="020B0604030504040204" pitchFamily="34" charset="-128"/>
                <a:ea typeface="Meiryo" panose="020B0604030504040204" pitchFamily="34" charset="-128"/>
                <a:cs typeface="DM Sans" pitchFamily="34" charset="-120"/>
              </a:rPr>
              <a:t>ICT機器、ソフトウェア、情報通信ネットワーク等を正しく操作したり、効果的に活用したりするための能力。</a:t>
            </a:r>
            <a:endParaRPr lang="en-US" sz="1400" dirty="0">
              <a:latin typeface="Meiryo" panose="020B0604030504040204" pitchFamily="34" charset="-128"/>
              <a:ea typeface="Meiryo" panose="020B0604030504040204" pitchFamily="34" charset="-128"/>
            </a:endParaRPr>
          </a:p>
        </p:txBody>
      </p:sp>
      <p:sp>
        <p:nvSpPr>
          <p:cNvPr id="17" name="Shape 10">
            <a:extLst>
              <a:ext uri="{FF2B5EF4-FFF2-40B4-BE49-F238E27FC236}">
                <a16:creationId xmlns:a16="http://schemas.microsoft.com/office/drawing/2014/main" id="{2A6D2F2C-1031-0665-6F7A-595273DBC967}"/>
              </a:ext>
            </a:extLst>
          </p:cNvPr>
          <p:cNvSpPr/>
          <p:nvPr/>
        </p:nvSpPr>
        <p:spPr>
          <a:xfrm>
            <a:off x="107505" y="3333927"/>
            <a:ext cx="4392488" cy="1751257"/>
          </a:xfrm>
          <a:prstGeom prst="roundRect">
            <a:avLst>
              <a:gd name="adj" fmla="val 1659"/>
            </a:avLst>
          </a:prstGeom>
          <a:solidFill>
            <a:srgbClr val="F2EEEE"/>
          </a:solidFill>
          <a:ln/>
        </p:spPr>
      </p:sp>
      <p:sp>
        <p:nvSpPr>
          <p:cNvPr id="18" name="Text 11">
            <a:extLst>
              <a:ext uri="{FF2B5EF4-FFF2-40B4-BE49-F238E27FC236}">
                <a16:creationId xmlns:a16="http://schemas.microsoft.com/office/drawing/2014/main" id="{10D1D1F1-D71B-9EF4-6985-980E6EDE98F5}"/>
              </a:ext>
            </a:extLst>
          </p:cNvPr>
          <p:cNvSpPr/>
          <p:nvPr/>
        </p:nvSpPr>
        <p:spPr>
          <a:xfrm>
            <a:off x="120469" y="3326668"/>
            <a:ext cx="3850124" cy="372070"/>
          </a:xfrm>
          <a:prstGeom prst="rect">
            <a:avLst/>
          </a:prstGeom>
          <a:noFill/>
          <a:ln/>
        </p:spPr>
        <p:txBody>
          <a:bodyPr wrap="none" lIns="0" tIns="0" rIns="0" bIns="0" rtlCol="0" anchor="t"/>
          <a:lstStyle/>
          <a:p>
            <a:pPr marL="0" indent="0">
              <a:lnSpc>
                <a:spcPts val="2900"/>
              </a:lnSpc>
              <a:buNone/>
            </a:pPr>
            <a:r>
              <a:rPr lang="en-US" sz="1400" b="1" dirty="0">
                <a:solidFill>
                  <a:srgbClr val="383838"/>
                </a:solidFill>
                <a:latin typeface="Meiryo" panose="020B0604030504040204" pitchFamily="34" charset="-128"/>
                <a:ea typeface="Meiryo" panose="020B0604030504040204" pitchFamily="34" charset="-128"/>
                <a:cs typeface="PT Serif" pitchFamily="34" charset="-120"/>
              </a:rPr>
              <a:t>デジタルコミュニケーション</a:t>
            </a:r>
            <a:endParaRPr lang="en-US" sz="1400" b="1" dirty="0">
              <a:latin typeface="Meiryo" panose="020B0604030504040204" pitchFamily="34" charset="-128"/>
              <a:ea typeface="Meiryo" panose="020B0604030504040204" pitchFamily="34" charset="-128"/>
            </a:endParaRPr>
          </a:p>
        </p:txBody>
      </p:sp>
      <p:sp>
        <p:nvSpPr>
          <p:cNvPr id="19" name="Text 12">
            <a:extLst>
              <a:ext uri="{FF2B5EF4-FFF2-40B4-BE49-F238E27FC236}">
                <a16:creationId xmlns:a16="http://schemas.microsoft.com/office/drawing/2014/main" id="{FD1E59CE-9B78-FD67-91F1-5DA50086D405}"/>
              </a:ext>
            </a:extLst>
          </p:cNvPr>
          <p:cNvSpPr/>
          <p:nvPr/>
        </p:nvSpPr>
        <p:spPr>
          <a:xfrm>
            <a:off x="120469" y="3679524"/>
            <a:ext cx="4235507" cy="725805"/>
          </a:xfrm>
          <a:prstGeom prst="rect">
            <a:avLst/>
          </a:prstGeom>
          <a:noFill/>
          <a:ln/>
        </p:spPr>
        <p:txBody>
          <a:bodyPr wrap="square" lIns="0" tIns="0" rIns="0" bIns="0" rtlCol="0" anchor="t"/>
          <a:lstStyle/>
          <a:p>
            <a:pPr marL="0" indent="0">
              <a:lnSpc>
                <a:spcPct val="150000"/>
              </a:lnSpc>
              <a:buNone/>
            </a:pPr>
            <a:r>
              <a:rPr lang="en-US" sz="1400" dirty="0">
                <a:solidFill>
                  <a:srgbClr val="383838"/>
                </a:solidFill>
                <a:latin typeface="Meiryo" panose="020B0604030504040204" pitchFamily="34" charset="-128"/>
                <a:ea typeface="Meiryo" panose="020B0604030504040204" pitchFamily="34" charset="-128"/>
                <a:cs typeface="DM Sans" pitchFamily="34" charset="-120"/>
              </a:rPr>
              <a:t>電子メール、チャット、SNS、等のデジタル環境を活用して円滑にコミュニケーションを行う能力。</a:t>
            </a:r>
            <a:endParaRPr lang="en-US" sz="1400" dirty="0">
              <a:latin typeface="Meiryo" panose="020B0604030504040204" pitchFamily="34" charset="-128"/>
              <a:ea typeface="Meiryo" panose="020B0604030504040204" pitchFamily="34" charset="-128"/>
            </a:endParaRPr>
          </a:p>
        </p:txBody>
      </p:sp>
      <p:sp>
        <p:nvSpPr>
          <p:cNvPr id="20" name="Shape 13">
            <a:extLst>
              <a:ext uri="{FF2B5EF4-FFF2-40B4-BE49-F238E27FC236}">
                <a16:creationId xmlns:a16="http://schemas.microsoft.com/office/drawing/2014/main" id="{7E18FB9D-DD96-B6F5-7D97-91491EA2BFBC}"/>
              </a:ext>
            </a:extLst>
          </p:cNvPr>
          <p:cNvSpPr/>
          <p:nvPr/>
        </p:nvSpPr>
        <p:spPr>
          <a:xfrm>
            <a:off x="4643862" y="3341735"/>
            <a:ext cx="4379669" cy="1743449"/>
          </a:xfrm>
          <a:prstGeom prst="roundRect">
            <a:avLst>
              <a:gd name="adj" fmla="val 1659"/>
            </a:avLst>
          </a:prstGeom>
          <a:solidFill>
            <a:srgbClr val="F2EEEE"/>
          </a:solidFill>
          <a:ln/>
        </p:spPr>
      </p:sp>
      <p:sp>
        <p:nvSpPr>
          <p:cNvPr id="21" name="Text 14">
            <a:extLst>
              <a:ext uri="{FF2B5EF4-FFF2-40B4-BE49-F238E27FC236}">
                <a16:creationId xmlns:a16="http://schemas.microsoft.com/office/drawing/2014/main" id="{6B8ED9C8-50FD-093A-BF4E-53EC177AC2F2}"/>
              </a:ext>
            </a:extLst>
          </p:cNvPr>
          <p:cNvSpPr/>
          <p:nvPr/>
        </p:nvSpPr>
        <p:spPr>
          <a:xfrm>
            <a:off x="4664215" y="3364726"/>
            <a:ext cx="2977039" cy="372070"/>
          </a:xfrm>
          <a:prstGeom prst="rect">
            <a:avLst/>
          </a:prstGeom>
          <a:noFill/>
          <a:ln/>
        </p:spPr>
        <p:txBody>
          <a:bodyPr wrap="none" lIns="0" tIns="0" rIns="0" bIns="0" rtlCol="0" anchor="t"/>
          <a:lstStyle/>
          <a:p>
            <a:pPr marL="0" indent="0">
              <a:lnSpc>
                <a:spcPts val="2900"/>
              </a:lnSpc>
              <a:buNone/>
            </a:pPr>
            <a:r>
              <a:rPr lang="en-US" sz="1400" b="1" dirty="0">
                <a:solidFill>
                  <a:srgbClr val="383838"/>
                </a:solidFill>
                <a:latin typeface="Meiryo" panose="020B0604030504040204" pitchFamily="34" charset="-128"/>
                <a:ea typeface="Meiryo" panose="020B0604030504040204" pitchFamily="34" charset="-128"/>
                <a:cs typeface="PT Serif" pitchFamily="34" charset="-120"/>
              </a:rPr>
              <a:t>デジタルセキュリティ</a:t>
            </a:r>
            <a:endParaRPr lang="en-US" sz="1400" b="1" dirty="0">
              <a:latin typeface="Meiryo" panose="020B0604030504040204" pitchFamily="34" charset="-128"/>
              <a:ea typeface="Meiryo" panose="020B0604030504040204" pitchFamily="34" charset="-128"/>
            </a:endParaRPr>
          </a:p>
        </p:txBody>
      </p:sp>
      <p:sp>
        <p:nvSpPr>
          <p:cNvPr id="22" name="Text 15">
            <a:extLst>
              <a:ext uri="{FF2B5EF4-FFF2-40B4-BE49-F238E27FC236}">
                <a16:creationId xmlns:a16="http://schemas.microsoft.com/office/drawing/2014/main" id="{BA971B8B-E6F8-7D8C-C42D-150D8CF0BA1A}"/>
              </a:ext>
            </a:extLst>
          </p:cNvPr>
          <p:cNvSpPr/>
          <p:nvPr/>
        </p:nvSpPr>
        <p:spPr>
          <a:xfrm>
            <a:off x="4684389" y="3698738"/>
            <a:ext cx="4294015" cy="1314438"/>
          </a:xfrm>
          <a:prstGeom prst="rect">
            <a:avLst/>
          </a:prstGeom>
          <a:noFill/>
          <a:ln/>
        </p:spPr>
        <p:txBody>
          <a:bodyPr wrap="square" lIns="0" tIns="0" rIns="0" bIns="0" rtlCol="0" anchor="t"/>
          <a:lstStyle/>
          <a:p>
            <a:pPr marL="0" indent="0">
              <a:lnSpc>
                <a:spcPct val="150000"/>
              </a:lnSpc>
              <a:buNone/>
            </a:pPr>
            <a:r>
              <a:rPr lang="en-US" sz="1400" dirty="0">
                <a:solidFill>
                  <a:srgbClr val="383838"/>
                </a:solidFill>
                <a:latin typeface="Meiryo" panose="020B0604030504040204" pitchFamily="34" charset="-128"/>
                <a:ea typeface="Meiryo" panose="020B0604030504040204" pitchFamily="34" charset="-128"/>
                <a:cs typeface="DM Sans" pitchFamily="34" charset="-120"/>
              </a:rPr>
              <a:t>ICTシステムや情報通信ネットワークにおけるセキュリティ上の脅威や適切な対応方法の知識や、インターネット関係法令や著作権法などを理解し、適切に対応できる能力。</a:t>
            </a:r>
            <a:endParaRPr lang="en-US" sz="1400" dirty="0">
              <a:latin typeface="Meiryo" panose="020B0604030504040204" pitchFamily="34" charset="-128"/>
              <a:ea typeface="Meiryo" panose="020B0604030504040204" pitchFamily="34" charset="-128"/>
            </a:endParaRPr>
          </a:p>
        </p:txBody>
      </p:sp>
      <p:sp>
        <p:nvSpPr>
          <p:cNvPr id="23" name="テキスト ボックス 22">
            <a:extLst>
              <a:ext uri="{FF2B5EF4-FFF2-40B4-BE49-F238E27FC236}">
                <a16:creationId xmlns:a16="http://schemas.microsoft.com/office/drawing/2014/main" id="{1D58B95D-CD44-88A0-E495-56AE4BBF832D}"/>
              </a:ext>
            </a:extLst>
          </p:cNvPr>
          <p:cNvSpPr txBox="1"/>
          <p:nvPr/>
        </p:nvSpPr>
        <p:spPr>
          <a:xfrm>
            <a:off x="107504" y="5184157"/>
            <a:ext cx="8916027" cy="955774"/>
          </a:xfrm>
          <a:prstGeom prst="rect">
            <a:avLst/>
          </a:prstGeom>
          <a:noFill/>
        </p:spPr>
        <p:txBody>
          <a:bodyPr wrap="square">
            <a:spAutoFit/>
          </a:bodyPr>
          <a:lstStyle/>
          <a:p>
            <a:pPr>
              <a:lnSpc>
                <a:spcPct val="115000"/>
              </a:lnSpc>
              <a:spcAft>
                <a:spcPts val="1000"/>
              </a:spcAft>
            </a:pPr>
            <a:r>
              <a:rPr lang="en-US" altLang="ja-JP" sz="1400" dirty="0">
                <a:effectLst/>
                <a:latin typeface="メイリオ" panose="020B0604030504040204" pitchFamily="34" charset="-128"/>
                <a:ea typeface="游明朝" panose="02020400000000000000" pitchFamily="18" charset="-128"/>
                <a:cs typeface="Times New Roman" panose="02020603050405020304" pitchFamily="18" charset="0"/>
              </a:rPr>
              <a:t>ICT</a:t>
            </a:r>
            <a:r>
              <a:rPr lang="ja-JP" altLang="ja-JP" sz="1400">
                <a:effectLst/>
                <a:latin typeface="游明朝" panose="02020400000000000000" pitchFamily="18" charset="-128"/>
                <a:ea typeface="メイリオ" panose="020B0604030504040204" pitchFamily="34" charset="-128"/>
                <a:cs typeface="Times New Roman" panose="02020603050405020304" pitchFamily="18" charset="0"/>
              </a:rPr>
              <a:t>を活用場面で常に必要とされる能力</a:t>
            </a:r>
            <a:r>
              <a:rPr lang="ja-JP" altLang="en-US" sz="1400">
                <a:effectLst/>
                <a:latin typeface="游明朝" panose="02020400000000000000" pitchFamily="18" charset="-128"/>
                <a:ea typeface="メイリオ" panose="020B0604030504040204" pitchFamily="34" charset="-128"/>
                <a:cs typeface="Times New Roman" panose="02020603050405020304" pitchFamily="18" charset="0"/>
              </a:rPr>
              <a:t>。</a:t>
            </a:r>
            <a:r>
              <a:rPr lang="ja-JP" altLang="ja-JP" sz="1400">
                <a:effectLst/>
                <a:latin typeface="游明朝" panose="02020400000000000000" pitchFamily="18" charset="-128"/>
                <a:ea typeface="メイリオ" panose="020B0604030504040204" pitchFamily="34" charset="-128"/>
                <a:cs typeface="Times New Roman" panose="02020603050405020304" pitchFamily="18" charset="0"/>
              </a:rPr>
              <a:t>児童生徒だけではなく社会人全般が身につけるべきものである。</a:t>
            </a:r>
            <a:endParaRPr lang="en-US" altLang="ja-JP" sz="1400" dirty="0">
              <a:effectLst/>
              <a:latin typeface="游明朝" panose="02020400000000000000" pitchFamily="18" charset="-128"/>
              <a:ea typeface="メイリオ" panose="020B0604030504040204" pitchFamily="34" charset="-128"/>
              <a:cs typeface="Times New Roman" panose="02020603050405020304" pitchFamily="18" charset="0"/>
            </a:endParaRPr>
          </a:p>
          <a:p>
            <a:pPr>
              <a:lnSpc>
                <a:spcPct val="115000"/>
              </a:lnSpc>
              <a:spcAft>
                <a:spcPts val="1000"/>
              </a:spcAft>
            </a:pPr>
            <a:r>
              <a:rPr lang="ja-JP" altLang="ja-JP" sz="1400">
                <a:effectLst/>
                <a:latin typeface="游明朝" panose="02020400000000000000" pitchFamily="18" charset="-128"/>
                <a:ea typeface="メイリオ" panose="020B0604030504040204" pitchFamily="34" charset="-128"/>
                <a:cs typeface="Times New Roman" panose="02020603050405020304" pitchFamily="18" charset="0"/>
              </a:rPr>
              <a:t>教育現場では、学年や学校種に対応した具体的な要素として共有し、様々な学習活動の中で育むことが求められている。</a:t>
            </a:r>
            <a:endParaRPr lang="en-US" altLang="ja-JP" sz="1400" dirty="0">
              <a:effectLst/>
              <a:latin typeface="游明朝" panose="02020400000000000000" pitchFamily="18" charset="-128"/>
              <a:ea typeface="メイリオ" panose="020B0604030504040204" pitchFamily="34" charset="-128"/>
              <a:cs typeface="Times New Roman" panose="02020603050405020304" pitchFamily="18" charset="0"/>
            </a:endParaRPr>
          </a:p>
        </p:txBody>
      </p:sp>
    </p:spTree>
    <p:extLst>
      <p:ext uri="{BB962C8B-B14F-4D97-AF65-F5344CB8AC3E}">
        <p14:creationId xmlns:p14="http://schemas.microsoft.com/office/powerpoint/2010/main" val="3180542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395536" y="1196752"/>
            <a:ext cx="8507412" cy="2232248"/>
          </a:xfrm>
          <a:prstGeom prst="rect">
            <a:avLst/>
          </a:prstGeom>
        </p:spPr>
        <p:txBody>
          <a:bodyPr>
            <a:norm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endParaRPr lang="en-US" altLang="ja-JP" sz="4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Rectangle 2">
            <a:extLst>
              <a:ext uri="{FF2B5EF4-FFF2-40B4-BE49-F238E27FC236}">
                <a16:creationId xmlns:a16="http://schemas.microsoft.com/office/drawing/2014/main" id="{6F8D595D-BAEE-461C-C621-FD2821D40B4A}"/>
              </a:ext>
            </a:extLst>
          </p:cNvPr>
          <p:cNvSpPr txBox="1">
            <a:spLocks noChangeArrowheads="1"/>
          </p:cNvSpPr>
          <p:nvPr/>
        </p:nvSpPr>
        <p:spPr>
          <a:xfrm>
            <a:off x="-2177" y="1659"/>
            <a:ext cx="9144000" cy="476672"/>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2400">
                <a:latin typeface="メイリオ" charset="0"/>
                <a:ea typeface="メイリオ" charset="0"/>
                <a:cs typeface="メイリオ" charset="0"/>
              </a:rPr>
              <a:t>第</a:t>
            </a:r>
            <a:r>
              <a:rPr lang="en-US" altLang="ja-JP" sz="2400" dirty="0">
                <a:latin typeface="メイリオ" charset="0"/>
                <a:ea typeface="メイリオ" charset="0"/>
                <a:cs typeface="メイリオ" charset="0"/>
              </a:rPr>
              <a:t>5</a:t>
            </a:r>
            <a:r>
              <a:rPr lang="ja-JP" altLang="en-US" sz="2400">
                <a:latin typeface="メイリオ" charset="0"/>
                <a:ea typeface="メイリオ" charset="0"/>
                <a:cs typeface="メイリオ" charset="0"/>
              </a:rPr>
              <a:t>講「デジタルリテラシーと教育」</a:t>
            </a:r>
          </a:p>
        </p:txBody>
      </p:sp>
      <p:sp>
        <p:nvSpPr>
          <p:cNvPr id="2" name="スライド番号プレースホルダー 1">
            <a:extLst>
              <a:ext uri="{FF2B5EF4-FFF2-40B4-BE49-F238E27FC236}">
                <a16:creationId xmlns:a16="http://schemas.microsoft.com/office/drawing/2014/main" id="{A8450879-F787-4B35-AB94-A58A2E059A7A}"/>
              </a:ext>
            </a:extLst>
          </p:cNvPr>
          <p:cNvSpPr>
            <a:spLocks noGrp="1"/>
          </p:cNvSpPr>
          <p:nvPr>
            <p:ph type="sldNum" sz="quarter" idx="12"/>
          </p:nvPr>
        </p:nvSpPr>
        <p:spPr/>
        <p:txBody>
          <a:bodyPr/>
          <a:lstStyle/>
          <a:p>
            <a:fld id="{23580432-E2CF-4D2D-9FCA-5FAF3A674D83}" type="slidenum">
              <a:rPr lang="ja-JP" altLang="en-US" smtClean="0"/>
              <a:pPr/>
              <a:t>8</a:t>
            </a:fld>
            <a:endParaRPr lang="ja-JP" altLang="en-US"/>
          </a:p>
        </p:txBody>
      </p:sp>
      <p:sp>
        <p:nvSpPr>
          <p:cNvPr id="7" name="Text 0">
            <a:extLst>
              <a:ext uri="{FF2B5EF4-FFF2-40B4-BE49-F238E27FC236}">
                <a16:creationId xmlns:a16="http://schemas.microsoft.com/office/drawing/2014/main" id="{D482ED19-B9D6-EE9E-C7F9-5C9754F33D7F}"/>
              </a:ext>
            </a:extLst>
          </p:cNvPr>
          <p:cNvSpPr/>
          <p:nvPr/>
        </p:nvSpPr>
        <p:spPr>
          <a:xfrm>
            <a:off x="233862" y="671522"/>
            <a:ext cx="8820000" cy="372070"/>
          </a:xfrm>
          <a:prstGeom prst="rect">
            <a:avLst/>
          </a:prstGeom>
          <a:noFill/>
          <a:ln/>
        </p:spPr>
        <p:txBody>
          <a:bodyPr wrap="none" lIns="0" tIns="0" rIns="0" bIns="0" rtlCol="0" anchor="ctr"/>
          <a:lstStyle/>
          <a:p>
            <a:pPr marL="0" indent="0">
              <a:buNone/>
            </a:pPr>
            <a:r>
              <a:rPr lang="en-US" sz="2000" b="1" dirty="0">
                <a:solidFill>
                  <a:srgbClr val="020202"/>
                </a:solidFill>
                <a:latin typeface="Meiryo" panose="020B0604030504040204" pitchFamily="34" charset="-128"/>
                <a:ea typeface="Meiryo" panose="020B0604030504040204" pitchFamily="34" charset="-128"/>
                <a:cs typeface="PT Serif" pitchFamily="34" charset="-120"/>
              </a:rPr>
              <a:t>3．デジタルリテラシーの要素</a:t>
            </a:r>
            <a:endParaRPr lang="en-US" sz="2000" b="1" dirty="0">
              <a:latin typeface="Meiryo" panose="020B0604030504040204" pitchFamily="34" charset="-128"/>
              <a:ea typeface="Meiryo" panose="020B0604030504040204" pitchFamily="34" charset="-128"/>
            </a:endParaRPr>
          </a:p>
        </p:txBody>
      </p:sp>
      <p:sp>
        <p:nvSpPr>
          <p:cNvPr id="8" name="テキスト ボックス 7">
            <a:extLst>
              <a:ext uri="{FF2B5EF4-FFF2-40B4-BE49-F238E27FC236}">
                <a16:creationId xmlns:a16="http://schemas.microsoft.com/office/drawing/2014/main" id="{78EE8211-83AC-0900-55B9-DE266C3475BC}"/>
              </a:ext>
            </a:extLst>
          </p:cNvPr>
          <p:cNvSpPr txBox="1"/>
          <p:nvPr/>
        </p:nvSpPr>
        <p:spPr>
          <a:xfrm>
            <a:off x="249823" y="993437"/>
            <a:ext cx="8640000" cy="297774"/>
          </a:xfrm>
          <a:prstGeom prst="rect">
            <a:avLst/>
          </a:prstGeom>
          <a:noFill/>
        </p:spPr>
        <p:txBody>
          <a:bodyPr wrap="square">
            <a:spAutoFit/>
          </a:bodyPr>
          <a:lstStyle/>
          <a:p>
            <a:pPr>
              <a:lnSpc>
                <a:spcPct val="115000"/>
              </a:lnSpc>
              <a:spcAft>
                <a:spcPts val="1000"/>
              </a:spcAft>
            </a:pPr>
            <a:r>
              <a:rPr lang="ja-JP" altLang="ja-JP" sz="1200">
                <a:effectLst/>
                <a:latin typeface="游明朝" panose="02020400000000000000" pitchFamily="18" charset="-128"/>
                <a:ea typeface="メイリオ" panose="020B0604030504040204" pitchFamily="34" charset="-128"/>
                <a:cs typeface="Times New Roman" panose="02020603050405020304" pitchFamily="18" charset="0"/>
              </a:rPr>
              <a:t>学習指導要領の各教科の内容にも随所に示されており、学習用コンピュータの活用時に意識しておくことが望ましい。</a:t>
            </a:r>
            <a:endParaRPr lang="ja-JP" altLang="ja-JP" sz="1400">
              <a:effectLst/>
              <a:latin typeface="游明朝" panose="02020400000000000000" pitchFamily="18" charset="-128"/>
              <a:ea typeface="游明朝" panose="02020400000000000000" pitchFamily="18" charset="-128"/>
              <a:cs typeface="Times New Roman" panose="02020603050405020304" pitchFamily="18" charset="0"/>
            </a:endParaRPr>
          </a:p>
        </p:txBody>
      </p:sp>
      <p:graphicFrame>
        <p:nvGraphicFramePr>
          <p:cNvPr id="4" name="表 3">
            <a:extLst>
              <a:ext uri="{FF2B5EF4-FFF2-40B4-BE49-F238E27FC236}">
                <a16:creationId xmlns:a16="http://schemas.microsoft.com/office/drawing/2014/main" id="{B9482449-67A3-567E-4EFF-3C8F49D0D7CB}"/>
              </a:ext>
            </a:extLst>
          </p:cNvPr>
          <p:cNvGraphicFramePr>
            <a:graphicFrameLocks noGrp="1"/>
          </p:cNvGraphicFramePr>
          <p:nvPr>
            <p:extLst>
              <p:ext uri="{D42A27DB-BD31-4B8C-83A1-F6EECF244321}">
                <p14:modId xmlns:p14="http://schemas.microsoft.com/office/powerpoint/2010/main" val="292193427"/>
              </p:ext>
            </p:extLst>
          </p:nvPr>
        </p:nvGraphicFramePr>
        <p:xfrm>
          <a:off x="295516" y="1526770"/>
          <a:ext cx="8640000" cy="4972004"/>
        </p:xfrm>
        <a:graphic>
          <a:graphicData uri="http://schemas.openxmlformats.org/drawingml/2006/table">
            <a:tbl>
              <a:tblPr firstRow="1" firstCol="1" bandRow="1"/>
              <a:tblGrid>
                <a:gridCol w="1036124">
                  <a:extLst>
                    <a:ext uri="{9D8B030D-6E8A-4147-A177-3AD203B41FA5}">
                      <a16:colId xmlns:a16="http://schemas.microsoft.com/office/drawing/2014/main" val="3385767288"/>
                    </a:ext>
                  </a:extLst>
                </a:gridCol>
                <a:gridCol w="7603876">
                  <a:extLst>
                    <a:ext uri="{9D8B030D-6E8A-4147-A177-3AD203B41FA5}">
                      <a16:colId xmlns:a16="http://schemas.microsoft.com/office/drawing/2014/main" val="929142692"/>
                    </a:ext>
                  </a:extLst>
                </a:gridCol>
              </a:tblGrid>
              <a:tr h="120748">
                <a:tc>
                  <a:txBody>
                    <a:bodyPr/>
                    <a:lstStyle/>
                    <a:p>
                      <a:pPr>
                        <a:lnSpc>
                          <a:spcPct val="115000"/>
                        </a:lnSpc>
                        <a:spcAft>
                          <a:spcPts val="1000"/>
                        </a:spcAft>
                      </a:pPr>
                      <a:r>
                        <a:rPr lang="ja-JP" sz="1200">
                          <a:effectLst/>
                          <a:latin typeface="UD Digi Kyokasho N-R" panose="02020400000000000000" pitchFamily="49" charset="-128"/>
                          <a:ea typeface="UD Digi Kyokasho N-R" panose="02020400000000000000" pitchFamily="49" charset="-128"/>
                          <a:cs typeface="Times New Roman" panose="02020603050405020304" pitchFamily="18" charset="0"/>
                        </a:rPr>
                        <a:t>教科等</a:t>
                      </a:r>
                    </a:p>
                  </a:txBody>
                  <a:tcPr marL="46769" marR="467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ja-JP" altLang="en-US" sz="1200">
                          <a:effectLst/>
                          <a:latin typeface="UD Digi Kyokasho N-R" panose="02020400000000000000" pitchFamily="49" charset="-128"/>
                          <a:ea typeface="UD Digi Kyokasho N-R" panose="02020400000000000000" pitchFamily="49" charset="-128"/>
                          <a:cs typeface="Times New Roman" panose="02020603050405020304" pitchFamily="18" charset="0"/>
                        </a:rPr>
                        <a:t>デジタルリテラシーの要素と関連する記述内容</a:t>
                      </a:r>
                      <a:endParaRPr lang="ja-JP" sz="1200">
                        <a:effectLst/>
                        <a:latin typeface="UD Digi Kyokasho N-R" panose="02020400000000000000" pitchFamily="49" charset="-128"/>
                        <a:ea typeface="UD Digi Kyokasho N-R" panose="02020400000000000000" pitchFamily="49" charset="-128"/>
                        <a:cs typeface="Times New Roman" panose="02020603050405020304" pitchFamily="18" charset="0"/>
                      </a:endParaRPr>
                    </a:p>
                  </a:txBody>
                  <a:tcPr marL="46769" marR="467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1902590"/>
                  </a:ext>
                </a:extLst>
              </a:tr>
              <a:tr h="373404">
                <a:tc>
                  <a:txBody>
                    <a:bodyPr/>
                    <a:lstStyle/>
                    <a:p>
                      <a:pPr>
                        <a:lnSpc>
                          <a:spcPct val="115000"/>
                        </a:lnSpc>
                        <a:spcAft>
                          <a:spcPts val="1000"/>
                        </a:spcAft>
                      </a:pPr>
                      <a:r>
                        <a:rPr lang="ja-JP" sz="1200">
                          <a:effectLst/>
                          <a:latin typeface="UD Digi Kyokasho N-R" panose="02020400000000000000" pitchFamily="49" charset="-128"/>
                          <a:ea typeface="UD Digi Kyokasho N-R" panose="02020400000000000000" pitchFamily="49" charset="-128"/>
                          <a:cs typeface="Times New Roman" panose="02020603050405020304" pitchFamily="18" charset="0"/>
                        </a:rPr>
                        <a:t>国語</a:t>
                      </a:r>
                    </a:p>
                  </a:txBody>
                  <a:tcPr marL="46769" marR="467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ja-JP" sz="1200">
                          <a:solidFill>
                            <a:srgbClr val="000000"/>
                          </a:solidFill>
                          <a:effectLst/>
                          <a:latin typeface="UD Digi Kyokasho N-R" panose="02020400000000000000" pitchFamily="49" charset="-128"/>
                          <a:ea typeface="UD Digi Kyokasho N-R" panose="02020400000000000000" pitchFamily="49" charset="-128"/>
                          <a:cs typeface="Helvetica" pitchFamily="2" charset="0"/>
                        </a:rPr>
                        <a:t>児童がコンピュータで文字を入力するなどの学習の基盤として必要となる情報手段の基本的な操作を習得する。</a:t>
                      </a:r>
                      <a:r>
                        <a:rPr lang="en-US" sz="1200" dirty="0">
                          <a:solidFill>
                            <a:srgbClr val="000000"/>
                          </a:solidFill>
                          <a:effectLst/>
                          <a:latin typeface="UD Digi Kyokasho N-R" panose="02020400000000000000" pitchFamily="49" charset="-128"/>
                          <a:ea typeface="UD Digi Kyokasho N-R" panose="02020400000000000000" pitchFamily="49" charset="-128"/>
                          <a:cs typeface="Helvetica" pitchFamily="2" charset="0"/>
                        </a:rPr>
                        <a:t/>
                      </a:r>
                      <a:br>
                        <a:rPr lang="en-US" sz="1200" dirty="0">
                          <a:solidFill>
                            <a:srgbClr val="000000"/>
                          </a:solidFill>
                          <a:effectLst/>
                          <a:latin typeface="UD Digi Kyokasho N-R" panose="02020400000000000000" pitchFamily="49" charset="-128"/>
                          <a:ea typeface="UD Digi Kyokasho N-R" panose="02020400000000000000" pitchFamily="49" charset="-128"/>
                          <a:cs typeface="Helvetica" pitchFamily="2" charset="0"/>
                        </a:rPr>
                      </a:br>
                      <a:r>
                        <a:rPr lang="ja-JP" sz="1200">
                          <a:solidFill>
                            <a:srgbClr val="000000"/>
                          </a:solidFill>
                          <a:effectLst/>
                          <a:latin typeface="UD Digi Kyokasho N-R" panose="02020400000000000000" pitchFamily="49" charset="-128"/>
                          <a:ea typeface="UD Digi Kyokasho N-R" panose="02020400000000000000" pitchFamily="49" charset="-128"/>
                          <a:cs typeface="Helvetica" pitchFamily="2" charset="0"/>
                        </a:rPr>
                        <a:t>インタビューなどをして必要な情報を集めたり，それらを発表したりする活動。</a:t>
                      </a:r>
                      <a:endParaRPr lang="ja-JP" sz="1200">
                        <a:effectLst/>
                        <a:latin typeface="UD Digi Kyokasho N-R" panose="02020400000000000000" pitchFamily="49" charset="-128"/>
                        <a:ea typeface="UD Digi Kyokasho N-R" panose="02020400000000000000" pitchFamily="49" charset="-128"/>
                        <a:cs typeface="Times New Roman" panose="02020603050405020304" pitchFamily="18" charset="0"/>
                      </a:endParaRPr>
                    </a:p>
                  </a:txBody>
                  <a:tcPr marL="46769" marR="467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5747419"/>
                  </a:ext>
                </a:extLst>
              </a:tr>
              <a:tr h="752388">
                <a:tc>
                  <a:txBody>
                    <a:bodyPr/>
                    <a:lstStyle/>
                    <a:p>
                      <a:pPr>
                        <a:lnSpc>
                          <a:spcPct val="115000"/>
                        </a:lnSpc>
                        <a:spcAft>
                          <a:spcPts val="1000"/>
                        </a:spcAft>
                      </a:pPr>
                      <a:r>
                        <a:rPr lang="ja-JP" sz="1200">
                          <a:effectLst/>
                          <a:latin typeface="UD Digi Kyokasho N-R" panose="02020400000000000000" pitchFamily="49" charset="-128"/>
                          <a:ea typeface="UD Digi Kyokasho N-R" panose="02020400000000000000" pitchFamily="49" charset="-128"/>
                          <a:cs typeface="Times New Roman" panose="02020603050405020304" pitchFamily="18" charset="0"/>
                        </a:rPr>
                        <a:t>社会</a:t>
                      </a:r>
                    </a:p>
                  </a:txBody>
                  <a:tcPr marL="46769" marR="467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ja-JP" sz="1200">
                          <a:solidFill>
                            <a:srgbClr val="000000"/>
                          </a:solidFill>
                          <a:effectLst/>
                          <a:latin typeface="UD Digi Kyokasho N-R" panose="02020400000000000000" pitchFamily="49" charset="-128"/>
                          <a:ea typeface="UD Digi Kyokasho N-R" panose="02020400000000000000" pitchFamily="49" charset="-128"/>
                          <a:cs typeface="Helvetica" pitchFamily="2" charset="0"/>
                        </a:rPr>
                        <a:t>様々な資料や調査活動を通して情報を適切に調べまとめる技能を身に付けるようにする。</a:t>
                      </a:r>
                      <a:r>
                        <a:rPr lang="en-US" sz="1200" dirty="0">
                          <a:solidFill>
                            <a:srgbClr val="000000"/>
                          </a:solidFill>
                          <a:effectLst/>
                          <a:latin typeface="UD Digi Kyokasho N-R" panose="02020400000000000000" pitchFamily="49" charset="-128"/>
                          <a:ea typeface="UD Digi Kyokasho N-R" panose="02020400000000000000" pitchFamily="49" charset="-128"/>
                          <a:cs typeface="Helvetica" pitchFamily="2" charset="0"/>
                        </a:rPr>
                        <a:t/>
                      </a:r>
                      <a:br>
                        <a:rPr lang="en-US" sz="1200" dirty="0">
                          <a:solidFill>
                            <a:srgbClr val="000000"/>
                          </a:solidFill>
                          <a:effectLst/>
                          <a:latin typeface="UD Digi Kyokasho N-R" panose="02020400000000000000" pitchFamily="49" charset="-128"/>
                          <a:ea typeface="UD Digi Kyokasho N-R" panose="02020400000000000000" pitchFamily="49" charset="-128"/>
                          <a:cs typeface="Helvetica" pitchFamily="2" charset="0"/>
                        </a:rPr>
                      </a:br>
                      <a:r>
                        <a:rPr lang="ja-JP" sz="1200">
                          <a:solidFill>
                            <a:srgbClr val="000000"/>
                          </a:solidFill>
                          <a:effectLst/>
                          <a:latin typeface="UD Digi Kyokasho N-R" panose="02020400000000000000" pitchFamily="49" charset="-128"/>
                          <a:ea typeface="UD Digi Kyokasho N-R" panose="02020400000000000000" pitchFamily="49" charset="-128"/>
                          <a:cs typeface="Helvetica" pitchFamily="2" charset="0"/>
                        </a:rPr>
                        <a:t>「放送、新聞などの産業」については、それらの中から選択して取り上げること。その際、情報を有効に活用することについて、情報の送り手と受け手の立場から多角的に考え、受け手として正しく判断することや送り手として責任をもつことが大切であることに気付くようにすること。</a:t>
                      </a:r>
                      <a:endParaRPr lang="ja-JP" sz="1200">
                        <a:effectLst/>
                        <a:latin typeface="UD Digi Kyokasho N-R" panose="02020400000000000000" pitchFamily="49" charset="-128"/>
                        <a:ea typeface="UD Digi Kyokasho N-R" panose="02020400000000000000" pitchFamily="49" charset="-128"/>
                        <a:cs typeface="Times New Roman" panose="02020603050405020304" pitchFamily="18" charset="0"/>
                      </a:endParaRPr>
                    </a:p>
                  </a:txBody>
                  <a:tcPr marL="46769" marR="467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03639106"/>
                  </a:ext>
                </a:extLst>
              </a:tr>
              <a:tr h="600540">
                <a:tc>
                  <a:txBody>
                    <a:bodyPr/>
                    <a:lstStyle/>
                    <a:p>
                      <a:pPr>
                        <a:lnSpc>
                          <a:spcPct val="115000"/>
                        </a:lnSpc>
                        <a:spcAft>
                          <a:spcPts val="1000"/>
                        </a:spcAft>
                      </a:pPr>
                      <a:r>
                        <a:rPr lang="ja-JP" sz="1200">
                          <a:effectLst/>
                          <a:latin typeface="UD Digi Kyokasho N-R" panose="02020400000000000000" pitchFamily="49" charset="-128"/>
                          <a:ea typeface="UD Digi Kyokasho N-R" panose="02020400000000000000" pitchFamily="49" charset="-128"/>
                          <a:cs typeface="Times New Roman" panose="02020603050405020304" pitchFamily="18" charset="0"/>
                        </a:rPr>
                        <a:t>算数</a:t>
                      </a:r>
                    </a:p>
                  </a:txBody>
                  <a:tcPr marL="46769" marR="467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ja-JP" sz="1200">
                          <a:solidFill>
                            <a:srgbClr val="000000"/>
                          </a:solidFill>
                          <a:effectLst/>
                          <a:latin typeface="UD Digi Kyokasho N-R" panose="02020400000000000000" pitchFamily="49" charset="-128"/>
                          <a:ea typeface="UD Digi Kyokasho N-R" panose="02020400000000000000" pitchFamily="49" charset="-128"/>
                          <a:cs typeface="Helvetica" pitchFamily="2" charset="0"/>
                        </a:rPr>
                        <a:t>数量や図形についての感覚を豊かにしたり、表やグラフを用いて表現する力を高めたりするなどのため、必要な場面においてコンピュータなどを適切に活用する。</a:t>
                      </a:r>
                      <a:r>
                        <a:rPr lang="en-US" sz="1200" dirty="0">
                          <a:solidFill>
                            <a:srgbClr val="000000"/>
                          </a:solidFill>
                          <a:effectLst/>
                          <a:latin typeface="UD Digi Kyokasho N-R" panose="02020400000000000000" pitchFamily="49" charset="-128"/>
                          <a:ea typeface="UD Digi Kyokasho N-R" panose="02020400000000000000" pitchFamily="49" charset="-128"/>
                          <a:cs typeface="Helvetica" pitchFamily="2" charset="0"/>
                        </a:rPr>
                        <a:t/>
                      </a:r>
                      <a:br>
                        <a:rPr lang="en-US" sz="1200" dirty="0">
                          <a:solidFill>
                            <a:srgbClr val="000000"/>
                          </a:solidFill>
                          <a:effectLst/>
                          <a:latin typeface="UD Digi Kyokasho N-R" panose="02020400000000000000" pitchFamily="49" charset="-128"/>
                          <a:ea typeface="UD Digi Kyokasho N-R" panose="02020400000000000000" pitchFamily="49" charset="-128"/>
                          <a:cs typeface="Helvetica" pitchFamily="2" charset="0"/>
                        </a:rPr>
                      </a:br>
                      <a:r>
                        <a:rPr lang="ja-JP" sz="1200">
                          <a:solidFill>
                            <a:srgbClr val="000000"/>
                          </a:solidFill>
                          <a:effectLst/>
                          <a:latin typeface="UD Digi Kyokasho N-R" panose="02020400000000000000" pitchFamily="49" charset="-128"/>
                          <a:ea typeface="UD Digi Kyokasho N-R" panose="02020400000000000000" pitchFamily="49" charset="-128"/>
                          <a:cs typeface="Helvetica" pitchFamily="2" charset="0"/>
                        </a:rPr>
                        <a:t>プログラミングを体験しながら論理的思考力を身に付けるための学習活動を行う。</a:t>
                      </a:r>
                      <a:endParaRPr lang="ja-JP" sz="1200">
                        <a:effectLst/>
                        <a:latin typeface="UD Digi Kyokasho N-R" panose="02020400000000000000" pitchFamily="49" charset="-128"/>
                        <a:ea typeface="UD Digi Kyokasho N-R" panose="02020400000000000000" pitchFamily="49" charset="-128"/>
                        <a:cs typeface="Times New Roman" panose="02020603050405020304" pitchFamily="18" charset="0"/>
                      </a:endParaRPr>
                    </a:p>
                  </a:txBody>
                  <a:tcPr marL="46769" marR="467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035724"/>
                  </a:ext>
                </a:extLst>
              </a:tr>
              <a:tr h="492827">
                <a:tc>
                  <a:txBody>
                    <a:bodyPr/>
                    <a:lstStyle/>
                    <a:p>
                      <a:pPr>
                        <a:lnSpc>
                          <a:spcPct val="115000"/>
                        </a:lnSpc>
                        <a:spcAft>
                          <a:spcPts val="1000"/>
                        </a:spcAft>
                      </a:pPr>
                      <a:r>
                        <a:rPr lang="ja-JP" sz="1200">
                          <a:effectLst/>
                          <a:latin typeface="UD Digi Kyokasho N-R" panose="02020400000000000000" pitchFamily="49" charset="-128"/>
                          <a:ea typeface="UD Digi Kyokasho N-R" panose="02020400000000000000" pitchFamily="49" charset="-128"/>
                          <a:cs typeface="Times New Roman" panose="02020603050405020304" pitchFamily="18" charset="0"/>
                        </a:rPr>
                        <a:t>理科</a:t>
                      </a:r>
                    </a:p>
                  </a:txBody>
                  <a:tcPr marL="46769" marR="467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ja-JP" sz="1200">
                          <a:solidFill>
                            <a:srgbClr val="000000"/>
                          </a:solidFill>
                          <a:effectLst/>
                          <a:latin typeface="UD Digi Kyokasho N-R" panose="02020400000000000000" pitchFamily="49" charset="-128"/>
                          <a:ea typeface="UD Digi Kyokasho N-R" panose="02020400000000000000" pitchFamily="49" charset="-128"/>
                          <a:cs typeface="Helvetica" pitchFamily="2" charset="0"/>
                        </a:rPr>
                        <a:t>観察、実験などの指導に当たっては、指導内容に応じてコンピュータや情報通信ネットワークなどを適切に活用できるようにすること。</a:t>
                      </a:r>
                      <a:r>
                        <a:rPr lang="en-US" altLang="ja-JP" sz="1200" dirty="0">
                          <a:solidFill>
                            <a:schemeClr val="tx1"/>
                          </a:solidFill>
                          <a:effectLst/>
                          <a:latin typeface="UD Digi Kyokasho N-R" panose="02020400000000000000" pitchFamily="49" charset="-128"/>
                          <a:ea typeface="UD Digi Kyokasho N-R" panose="02020400000000000000" pitchFamily="49" charset="-128"/>
                          <a:cs typeface="Times New Roman" panose="02020603050405020304" pitchFamily="18" charset="0"/>
                        </a:rPr>
                        <a:t/>
                      </a:r>
                      <a:br>
                        <a:rPr lang="en-US" altLang="ja-JP" sz="1200" dirty="0">
                          <a:solidFill>
                            <a:schemeClr val="tx1"/>
                          </a:solidFill>
                          <a:effectLst/>
                          <a:latin typeface="UD Digi Kyokasho N-R" panose="02020400000000000000" pitchFamily="49" charset="-128"/>
                          <a:ea typeface="UD Digi Kyokasho N-R" panose="02020400000000000000" pitchFamily="49" charset="-128"/>
                          <a:cs typeface="Times New Roman" panose="02020603050405020304" pitchFamily="18" charset="0"/>
                        </a:rPr>
                      </a:br>
                      <a:r>
                        <a:rPr lang="ja-JP" sz="1200">
                          <a:solidFill>
                            <a:srgbClr val="000000"/>
                          </a:solidFill>
                          <a:effectLst/>
                          <a:latin typeface="UD Digi Kyokasho N-R" panose="02020400000000000000" pitchFamily="49" charset="-128"/>
                          <a:ea typeface="UD Digi Kyokasho N-R" panose="02020400000000000000" pitchFamily="49" charset="-128"/>
                          <a:cs typeface="Helvetica" pitchFamily="2" charset="0"/>
                        </a:rPr>
                        <a:t>プログラミングを体験しながら論理的思考力を身に付けるための学習活動を行う。</a:t>
                      </a:r>
                      <a:endParaRPr lang="ja-JP" sz="1200">
                        <a:effectLst/>
                        <a:latin typeface="UD Digi Kyokasho N-R" panose="02020400000000000000" pitchFamily="49" charset="-128"/>
                        <a:ea typeface="UD Digi Kyokasho N-R" panose="02020400000000000000" pitchFamily="49" charset="-128"/>
                        <a:cs typeface="Times New Roman" panose="02020603050405020304" pitchFamily="18" charset="0"/>
                      </a:endParaRPr>
                    </a:p>
                  </a:txBody>
                  <a:tcPr marL="46769" marR="467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704118"/>
                  </a:ext>
                </a:extLst>
              </a:tr>
              <a:tr h="626060">
                <a:tc>
                  <a:txBody>
                    <a:bodyPr/>
                    <a:lstStyle/>
                    <a:p>
                      <a:pPr>
                        <a:lnSpc>
                          <a:spcPct val="115000"/>
                        </a:lnSpc>
                        <a:spcAft>
                          <a:spcPts val="1000"/>
                        </a:spcAft>
                      </a:pPr>
                      <a:r>
                        <a:rPr lang="ja-JP" sz="1200">
                          <a:effectLst/>
                          <a:latin typeface="UD Digi Kyokasho N-R" panose="02020400000000000000" pitchFamily="49" charset="-128"/>
                          <a:ea typeface="UD Digi Kyokasho N-R" panose="02020400000000000000" pitchFamily="49" charset="-128"/>
                          <a:cs typeface="Times New Roman" panose="02020603050405020304" pitchFamily="18" charset="0"/>
                        </a:rPr>
                        <a:t>家庭</a:t>
                      </a:r>
                    </a:p>
                  </a:txBody>
                  <a:tcPr marL="46769" marR="467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ja-JP" sz="1200">
                          <a:solidFill>
                            <a:srgbClr val="000000"/>
                          </a:solidFill>
                          <a:effectLst/>
                          <a:latin typeface="UD Digi Kyokasho N-R" panose="02020400000000000000" pitchFamily="49" charset="-128"/>
                          <a:ea typeface="UD Digi Kyokasho N-R" panose="02020400000000000000" pitchFamily="49" charset="-128"/>
                          <a:cs typeface="Helvetica" pitchFamily="2" charset="0"/>
                        </a:rPr>
                        <a:t>身近な物の選び方、買い方を理解し、購入するために必要な情報の収集・整理が適切にできること。</a:t>
                      </a:r>
                      <a:r>
                        <a:rPr lang="en-US" sz="1200" dirty="0">
                          <a:solidFill>
                            <a:srgbClr val="000000"/>
                          </a:solidFill>
                          <a:effectLst/>
                          <a:latin typeface="UD Digi Kyokasho N-R" panose="02020400000000000000" pitchFamily="49" charset="-128"/>
                          <a:ea typeface="UD Digi Kyokasho N-R" panose="02020400000000000000" pitchFamily="49" charset="-128"/>
                          <a:cs typeface="Helvetica" pitchFamily="2" charset="0"/>
                        </a:rPr>
                        <a:t/>
                      </a:r>
                      <a:br>
                        <a:rPr lang="en-US" sz="1200" dirty="0">
                          <a:solidFill>
                            <a:srgbClr val="000000"/>
                          </a:solidFill>
                          <a:effectLst/>
                          <a:latin typeface="UD Digi Kyokasho N-R" panose="02020400000000000000" pitchFamily="49" charset="-128"/>
                          <a:ea typeface="UD Digi Kyokasho N-R" panose="02020400000000000000" pitchFamily="49" charset="-128"/>
                          <a:cs typeface="Helvetica" pitchFamily="2" charset="0"/>
                        </a:rPr>
                      </a:br>
                      <a:r>
                        <a:rPr lang="ja-JP" sz="1200">
                          <a:solidFill>
                            <a:srgbClr val="000000"/>
                          </a:solidFill>
                          <a:effectLst/>
                          <a:latin typeface="UD Digi Kyokasho N-R" panose="02020400000000000000" pitchFamily="49" charset="-128"/>
                          <a:ea typeface="UD Digi Kyokasho N-R" panose="02020400000000000000" pitchFamily="49" charset="-128"/>
                          <a:cs typeface="Helvetica" pitchFamily="2" charset="0"/>
                        </a:rPr>
                        <a:t>指導に当たっては、コンピュータや情報通信ネットワークを積極的に活用して、実習等における情報の収集・整理や、実践結果の発表などを行うことができるように工夫すること。</a:t>
                      </a:r>
                      <a:endParaRPr lang="ja-JP" sz="1200">
                        <a:effectLst/>
                        <a:latin typeface="UD Digi Kyokasho N-R" panose="02020400000000000000" pitchFamily="49" charset="-128"/>
                        <a:ea typeface="UD Digi Kyokasho N-R" panose="02020400000000000000" pitchFamily="49" charset="-128"/>
                        <a:cs typeface="Times New Roman" panose="02020603050405020304" pitchFamily="18" charset="0"/>
                      </a:endParaRPr>
                    </a:p>
                  </a:txBody>
                  <a:tcPr marL="46769" marR="467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58386588"/>
                  </a:ext>
                </a:extLst>
              </a:tr>
              <a:tr h="373404">
                <a:tc>
                  <a:txBody>
                    <a:bodyPr/>
                    <a:lstStyle/>
                    <a:p>
                      <a:pPr>
                        <a:lnSpc>
                          <a:spcPct val="115000"/>
                        </a:lnSpc>
                        <a:spcAft>
                          <a:spcPts val="1000"/>
                        </a:spcAft>
                      </a:pPr>
                      <a:r>
                        <a:rPr lang="ja-JP" sz="1200">
                          <a:effectLst/>
                          <a:latin typeface="UD Digi Kyokasho N-R" panose="02020400000000000000" pitchFamily="49" charset="-128"/>
                          <a:ea typeface="UD Digi Kyokasho N-R" panose="02020400000000000000" pitchFamily="49" charset="-128"/>
                          <a:cs typeface="Times New Roman" panose="02020603050405020304" pitchFamily="18" charset="0"/>
                        </a:rPr>
                        <a:t>体育</a:t>
                      </a:r>
                    </a:p>
                  </a:txBody>
                  <a:tcPr marL="46769" marR="467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ja-JP" sz="1200">
                          <a:solidFill>
                            <a:srgbClr val="000000"/>
                          </a:solidFill>
                          <a:effectLst/>
                          <a:latin typeface="UD Digi Kyokasho N-R" panose="02020400000000000000" pitchFamily="49" charset="-128"/>
                          <a:ea typeface="UD Digi Kyokasho N-R" panose="02020400000000000000" pitchFamily="49" charset="-128"/>
                          <a:cs typeface="Helvetica" pitchFamily="2" charset="0"/>
                        </a:rPr>
                        <a:t>コンピュータや情報通信ネットワークなどの情報手段を積極的に活用し、各領域の特質に応じた学習活動を行うことができるように工夫すること。その際、情報機器の基本的な操作についても内容に応じて取り扱うこと。</a:t>
                      </a:r>
                      <a:endParaRPr lang="ja-JP" sz="1200">
                        <a:effectLst/>
                        <a:latin typeface="UD Digi Kyokasho N-R" panose="02020400000000000000" pitchFamily="49" charset="-128"/>
                        <a:ea typeface="UD Digi Kyokasho N-R" panose="02020400000000000000" pitchFamily="49" charset="-128"/>
                        <a:cs typeface="Times New Roman" panose="02020603050405020304" pitchFamily="18" charset="0"/>
                      </a:endParaRPr>
                    </a:p>
                  </a:txBody>
                  <a:tcPr marL="46769" marR="467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5430983"/>
                  </a:ext>
                </a:extLst>
              </a:tr>
              <a:tr h="626060">
                <a:tc>
                  <a:txBody>
                    <a:bodyPr/>
                    <a:lstStyle/>
                    <a:p>
                      <a:pPr>
                        <a:lnSpc>
                          <a:spcPct val="115000"/>
                        </a:lnSpc>
                        <a:spcAft>
                          <a:spcPts val="1000"/>
                        </a:spcAft>
                      </a:pPr>
                      <a:r>
                        <a:rPr lang="ja-JP" sz="1200">
                          <a:effectLst/>
                          <a:latin typeface="UD Digi Kyokasho N-R" panose="02020400000000000000" pitchFamily="49" charset="-128"/>
                          <a:ea typeface="UD Digi Kyokasho N-R" panose="02020400000000000000" pitchFamily="49" charset="-128"/>
                          <a:cs typeface="Times New Roman" panose="02020603050405020304" pitchFamily="18" charset="0"/>
                        </a:rPr>
                        <a:t>特別の教科</a:t>
                      </a:r>
                    </a:p>
                    <a:p>
                      <a:pPr>
                        <a:lnSpc>
                          <a:spcPct val="115000"/>
                        </a:lnSpc>
                        <a:spcAft>
                          <a:spcPts val="1000"/>
                        </a:spcAft>
                      </a:pPr>
                      <a:r>
                        <a:rPr lang="ja-JP" sz="1200">
                          <a:effectLst/>
                          <a:latin typeface="UD Digi Kyokasho N-R" panose="02020400000000000000" pitchFamily="49" charset="-128"/>
                          <a:ea typeface="UD Digi Kyokasho N-R" panose="02020400000000000000" pitchFamily="49" charset="-128"/>
                          <a:cs typeface="Times New Roman" panose="02020603050405020304" pitchFamily="18" charset="0"/>
                        </a:rPr>
                        <a:t>道徳</a:t>
                      </a:r>
                    </a:p>
                  </a:txBody>
                  <a:tcPr marL="46769" marR="467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ja-JP" sz="1200">
                          <a:solidFill>
                            <a:srgbClr val="000000"/>
                          </a:solidFill>
                          <a:effectLst/>
                          <a:latin typeface="UD Digi Kyokasho N-R" panose="02020400000000000000" pitchFamily="49" charset="-128"/>
                          <a:ea typeface="UD Digi Kyokasho N-R" panose="02020400000000000000" pitchFamily="49" charset="-128"/>
                          <a:cs typeface="Helvetica" pitchFamily="2" charset="0"/>
                        </a:rPr>
                        <a:t>児童の発達の段階や特性等を考慮し、第２に示す内容との関連を踏まえつつ、情報モラルに関する指導を充実すること。</a:t>
                      </a:r>
                      <a:r>
                        <a:rPr lang="en-US" sz="1200" dirty="0">
                          <a:solidFill>
                            <a:srgbClr val="000000"/>
                          </a:solidFill>
                          <a:effectLst/>
                          <a:latin typeface="UD Digi Kyokasho N-R" panose="02020400000000000000" pitchFamily="49" charset="-128"/>
                          <a:ea typeface="UD Digi Kyokasho N-R" panose="02020400000000000000" pitchFamily="49" charset="-128"/>
                          <a:cs typeface="Helvetica" pitchFamily="2" charset="0"/>
                        </a:rPr>
                        <a:t/>
                      </a:r>
                      <a:br>
                        <a:rPr lang="en-US" sz="1200" dirty="0">
                          <a:solidFill>
                            <a:srgbClr val="000000"/>
                          </a:solidFill>
                          <a:effectLst/>
                          <a:latin typeface="UD Digi Kyokasho N-R" panose="02020400000000000000" pitchFamily="49" charset="-128"/>
                          <a:ea typeface="UD Digi Kyokasho N-R" panose="02020400000000000000" pitchFamily="49" charset="-128"/>
                          <a:cs typeface="Helvetica" pitchFamily="2" charset="0"/>
                        </a:rPr>
                      </a:br>
                      <a:r>
                        <a:rPr lang="ja-JP" sz="1200">
                          <a:solidFill>
                            <a:srgbClr val="000000"/>
                          </a:solidFill>
                          <a:effectLst/>
                          <a:latin typeface="UD Digi Kyokasho N-R" panose="02020400000000000000" pitchFamily="49" charset="-128"/>
                          <a:ea typeface="UD Digi Kyokasho N-R" panose="02020400000000000000" pitchFamily="49" charset="-128"/>
                          <a:cs typeface="Helvetica" pitchFamily="2" charset="0"/>
                        </a:rPr>
                        <a:t>情報化への対応等の現代的な課題などを題材とし、児童が問題意識をもって多面的・多角的に考えたり、感動を覚えたりするような充実した教材の開発や活用を行うこと。</a:t>
                      </a:r>
                      <a:endParaRPr lang="ja-JP" sz="1200">
                        <a:effectLst/>
                        <a:latin typeface="UD Digi Kyokasho N-R" panose="02020400000000000000" pitchFamily="49" charset="-128"/>
                        <a:ea typeface="UD Digi Kyokasho N-R" panose="02020400000000000000" pitchFamily="49" charset="-128"/>
                        <a:cs typeface="Times New Roman" panose="02020603050405020304" pitchFamily="18" charset="0"/>
                      </a:endParaRPr>
                    </a:p>
                  </a:txBody>
                  <a:tcPr marL="46769" marR="467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9950406"/>
                  </a:ext>
                </a:extLst>
              </a:tr>
              <a:tr h="373404">
                <a:tc>
                  <a:txBody>
                    <a:bodyPr/>
                    <a:lstStyle/>
                    <a:p>
                      <a:pPr>
                        <a:lnSpc>
                          <a:spcPct val="115000"/>
                        </a:lnSpc>
                        <a:spcAft>
                          <a:spcPts val="1000"/>
                        </a:spcAft>
                      </a:pPr>
                      <a:r>
                        <a:rPr lang="ja-JP" sz="1200">
                          <a:effectLst/>
                          <a:latin typeface="UD Digi Kyokasho N-R" panose="02020400000000000000" pitchFamily="49" charset="-128"/>
                          <a:ea typeface="UD Digi Kyokasho N-R" panose="02020400000000000000" pitchFamily="49" charset="-128"/>
                          <a:cs typeface="Times New Roman" panose="02020603050405020304" pitchFamily="18" charset="0"/>
                        </a:rPr>
                        <a:t>総合的な学習の時間</a:t>
                      </a:r>
                    </a:p>
                  </a:txBody>
                  <a:tcPr marL="46769" marR="467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ja-JP" sz="1200">
                          <a:solidFill>
                            <a:srgbClr val="000000"/>
                          </a:solidFill>
                          <a:effectLst/>
                          <a:latin typeface="UD Digi Kyokasho N-R" panose="02020400000000000000" pitchFamily="49" charset="-128"/>
                          <a:ea typeface="UD Digi Kyokasho N-R" panose="02020400000000000000" pitchFamily="49" charset="-128"/>
                          <a:cs typeface="Helvetica" pitchFamily="2" charset="0"/>
                        </a:rPr>
                        <a:t>情報に関する学習を行う際には、探究的な学習に取り組むことを通して、情報を収集・整理・発信したり、情報が日常生活や社会に与える影響を考えたりするなどの学習活動が行われるようにすること。</a:t>
                      </a:r>
                      <a:endParaRPr lang="ja-JP" sz="1200">
                        <a:effectLst/>
                        <a:latin typeface="UD Digi Kyokasho N-R" panose="02020400000000000000" pitchFamily="49" charset="-128"/>
                        <a:ea typeface="UD Digi Kyokasho N-R" panose="02020400000000000000" pitchFamily="49" charset="-128"/>
                        <a:cs typeface="Times New Roman" panose="02020603050405020304" pitchFamily="18" charset="0"/>
                      </a:endParaRPr>
                    </a:p>
                  </a:txBody>
                  <a:tcPr marL="46769" marR="467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5316497"/>
                  </a:ext>
                </a:extLst>
              </a:tr>
            </a:tbl>
          </a:graphicData>
        </a:graphic>
      </p:graphicFrame>
      <p:sp>
        <p:nvSpPr>
          <p:cNvPr id="10" name="テキスト ボックス 9">
            <a:extLst>
              <a:ext uri="{FF2B5EF4-FFF2-40B4-BE49-F238E27FC236}">
                <a16:creationId xmlns:a16="http://schemas.microsoft.com/office/drawing/2014/main" id="{793A9C41-FC78-0C4C-D0F9-D31B7546022C}"/>
              </a:ext>
            </a:extLst>
          </p:cNvPr>
          <p:cNvSpPr txBox="1"/>
          <p:nvPr/>
        </p:nvSpPr>
        <p:spPr>
          <a:xfrm>
            <a:off x="298394" y="1210494"/>
            <a:ext cx="4629150" cy="297774"/>
          </a:xfrm>
          <a:prstGeom prst="rect">
            <a:avLst/>
          </a:prstGeom>
          <a:noFill/>
        </p:spPr>
        <p:txBody>
          <a:bodyPr wrap="square">
            <a:spAutoFit/>
          </a:bodyPr>
          <a:lstStyle/>
          <a:p>
            <a:pPr>
              <a:lnSpc>
                <a:spcPct val="115000"/>
              </a:lnSpc>
              <a:spcAft>
                <a:spcPts val="1000"/>
              </a:spcAft>
            </a:pPr>
            <a:r>
              <a:rPr lang="ja-JP" altLang="ja-JP" sz="1200">
                <a:effectLst/>
                <a:latin typeface="游明朝" panose="02020400000000000000" pitchFamily="18" charset="-128"/>
                <a:ea typeface="メイリオ" panose="020B0604030504040204" pitchFamily="34" charset="-128"/>
                <a:cs typeface="Times New Roman" panose="02020603050405020304" pitchFamily="18" charset="0"/>
              </a:rPr>
              <a:t>小学校学習指導要領より（一部抜粋）</a:t>
            </a:r>
            <a:endParaRPr lang="ja-JP" altLang="ja-JP" sz="1400">
              <a:effectLst/>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1261479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テーマ">
  <a:themeElements>
    <a:clrScheme name="青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メイリオ＋SegoeUI">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265</TotalTime>
  <Words>945</Words>
  <Application>Microsoft Office PowerPoint</Application>
  <PresentationFormat>画面に合わせる (4:3)</PresentationFormat>
  <Paragraphs>137</Paragraphs>
  <Slides>12</Slides>
  <Notes>0</Notes>
  <HiddenSlides>0</HiddenSlides>
  <MMClips>0</MMClips>
  <ScaleCrop>false</ScaleCrop>
  <HeadingPairs>
    <vt:vector size="6" baseType="variant">
      <vt:variant>
        <vt:lpstr>使用されているフォント</vt:lpstr>
      </vt:variant>
      <vt:variant>
        <vt:i4>19</vt:i4>
      </vt:variant>
      <vt:variant>
        <vt:lpstr>テーマ</vt:lpstr>
      </vt:variant>
      <vt:variant>
        <vt:i4>1</vt:i4>
      </vt:variant>
      <vt:variant>
        <vt:lpstr>スライド タイトル</vt:lpstr>
      </vt:variant>
      <vt:variant>
        <vt:i4>12</vt:i4>
      </vt:variant>
    </vt:vector>
  </HeadingPairs>
  <TitlesOfParts>
    <vt:vector size="32" baseType="lpstr">
      <vt:lpstr>DM Sans</vt:lpstr>
      <vt:lpstr>Meiryo UI</vt:lpstr>
      <vt:lpstr>Merriweather Bold</vt:lpstr>
      <vt:lpstr>ＭＳ Ｐゴシック</vt:lpstr>
      <vt:lpstr>Open Sans</vt:lpstr>
      <vt:lpstr>PT Serif</vt:lpstr>
      <vt:lpstr>UD Digi Kyokasho N-R</vt:lpstr>
      <vt:lpstr>UD デジタル 教科書体 N-R</vt:lpstr>
      <vt:lpstr>メイリオ</vt:lpstr>
      <vt:lpstr>メイリオ</vt:lpstr>
      <vt:lpstr>游明朝</vt:lpstr>
      <vt:lpstr>Arial</vt:lpstr>
      <vt:lpstr>Calibri</vt:lpstr>
      <vt:lpstr>Helvetica</vt:lpstr>
      <vt:lpstr>Segoe UI</vt:lpstr>
      <vt:lpstr>Times New Roman</vt:lpstr>
      <vt:lpstr>Verdana</vt:lpstr>
      <vt:lpstr>Wingdings</vt:lpstr>
      <vt:lpstr>Wingdings 2</vt:lpstr>
      <vt:lpstr>Office ​​テーマ</vt:lpstr>
      <vt:lpstr>AI（人工知能）概論【Ⅱ】（Ⅲ） ～　社会人のための実践的データサイエンス入門　～</vt:lpstr>
      <vt:lpstr>第〇講「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課　題</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表題</dc:title>
  <dc:creator>1035097</dc:creator>
  <cp:lastModifiedBy>Hewlett-Packard Company</cp:lastModifiedBy>
  <cp:revision>37</cp:revision>
  <dcterms:created xsi:type="dcterms:W3CDTF">2014-12-25T09:23:23Z</dcterms:created>
  <dcterms:modified xsi:type="dcterms:W3CDTF">2025-05-22T03:02:08Z</dcterms:modified>
</cp:coreProperties>
</file>