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308" r:id="rId3"/>
    <p:sldId id="292" r:id="rId4"/>
    <p:sldId id="314" r:id="rId5"/>
    <p:sldId id="295" r:id="rId6"/>
    <p:sldId id="316" r:id="rId7"/>
    <p:sldId id="323" r:id="rId8"/>
    <p:sldId id="320" r:id="rId9"/>
    <p:sldId id="324" r:id="rId10"/>
    <p:sldId id="325" r:id="rId11"/>
    <p:sldId id="326" r:id="rId12"/>
    <p:sldId id="293"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66" autoAdjust="0"/>
    <p:restoredTop sz="94660"/>
  </p:normalViewPr>
  <p:slideViewPr>
    <p:cSldViewPr>
      <p:cViewPr varScale="1">
        <p:scale>
          <a:sx n="107" d="100"/>
          <a:sy n="107" d="100"/>
        </p:scale>
        <p:origin x="1092" y="108"/>
      </p:cViewPr>
      <p:guideLst>
        <p:guide orient="horz" pos="2160"/>
        <p:guide pos="2880"/>
      </p:guideLst>
    </p:cSldViewPr>
  </p:slideViewPr>
  <p:notesTextViewPr>
    <p:cViewPr>
      <p:scale>
        <a:sx n="3" d="2"/>
        <a:sy n="3" d="2"/>
      </p:scale>
      <p:origin x="0" y="0"/>
    </p:cViewPr>
  </p:notesTextViewPr>
  <p:notesViewPr>
    <p:cSldViewPr>
      <p:cViewPr varScale="1">
        <p:scale>
          <a:sx n="95" d="100"/>
          <a:sy n="95" d="100"/>
        </p:scale>
        <p:origin x="-35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56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B9A7-D08A-42CB-873D-54800EBC38F0}" type="datetimeFigureOut">
              <a:rPr kumimoji="1" lang="ja-JP" altLang="en-US" smtClean="0"/>
              <a:t>2024/11/9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742CD-6705-4FCD-9895-4A46894ED964}" type="slidenum">
              <a:rPr kumimoji="1" lang="ja-JP" altLang="en-US" smtClean="0"/>
              <a:t>‹#›</a:t>
            </a:fld>
            <a:endParaRPr kumimoji="1" lang="ja-JP" altLang="en-US"/>
          </a:p>
        </p:txBody>
      </p:sp>
    </p:spTree>
    <p:extLst>
      <p:ext uri="{BB962C8B-B14F-4D97-AF65-F5344CB8AC3E}">
        <p14:creationId xmlns:p14="http://schemas.microsoft.com/office/powerpoint/2010/main" val="257075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99592" y="1441184"/>
            <a:ext cx="8244408" cy="707886"/>
          </a:xfrm>
        </p:spPr>
        <p:txBody>
          <a:bodyPr>
            <a:spAutoFit/>
          </a:bodyPr>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表題</a:t>
            </a:r>
          </a:p>
        </p:txBody>
      </p:sp>
      <p:sp>
        <p:nvSpPr>
          <p:cNvPr id="3" name="サブタイトル 2"/>
          <p:cNvSpPr>
            <a:spLocks noGrp="1"/>
          </p:cNvSpPr>
          <p:nvPr>
            <p:ph type="subTitle" idx="1" hasCustomPrompt="1"/>
          </p:nvPr>
        </p:nvSpPr>
        <p:spPr>
          <a:xfrm>
            <a:off x="1371600" y="4869160"/>
            <a:ext cx="6400800" cy="1368152"/>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学校名 発表者名</a:t>
            </a:r>
            <a:endParaRPr kumimoji="1" lang="en-US" altLang="ja-JP" dirty="0"/>
          </a:p>
        </p:txBody>
      </p:sp>
      <p:sp>
        <p:nvSpPr>
          <p:cNvPr id="5" name="フッター プレースホルダー 4"/>
          <p:cNvSpPr>
            <a:spLocks noGrp="1"/>
          </p:cNvSpPr>
          <p:nvPr>
            <p:ph type="ftr" sz="quarter" idx="11"/>
          </p:nvPr>
        </p:nvSpPr>
        <p:spPr>
          <a:xfrm>
            <a:off x="0" y="6356350"/>
            <a:ext cx="9144000" cy="501650"/>
          </a:xfrm>
        </p:spPr>
        <p:txBody>
          <a:bodyPr/>
          <a:lstStyle>
            <a:lvl1pP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岐阜女子大学</a:t>
            </a:r>
          </a:p>
        </p:txBody>
      </p:sp>
      <p:sp>
        <p:nvSpPr>
          <p:cNvPr id="6" name="スライド番号プレースホルダー 5"/>
          <p:cNvSpPr>
            <a:spLocks noGrp="1"/>
          </p:cNvSpPr>
          <p:nvPr>
            <p:ph type="sldNum" sz="quarter" idx="12"/>
          </p:nvPr>
        </p:nvSpPr>
        <p:spPr>
          <a:xfrm>
            <a:off x="8604448" y="6492875"/>
            <a:ext cx="539552" cy="365125"/>
          </a:xfrm>
        </p:spPr>
        <p:txBody>
          <a:bodyPr/>
          <a:lstStyle>
            <a:lvl1pPr>
              <a:defRPr>
                <a:solidFill>
                  <a:schemeClr val="tx1"/>
                </a:solidFill>
              </a:defRPr>
            </a:lvl1pPr>
          </a:lstStyle>
          <a:p>
            <a:fld id="{23580432-E2CF-4D2D-9FCA-5FAF3A674D83}" type="slidenum">
              <a:rPr lang="ja-JP" altLang="en-US" smtClean="0"/>
              <a:pPr/>
              <a:t>‹#›</a:t>
            </a:fld>
            <a:endParaRPr lang="ja-JP" altLang="en-US" dirty="0"/>
          </a:p>
        </p:txBody>
      </p:sp>
    </p:spTree>
    <p:extLst>
      <p:ext uri="{BB962C8B-B14F-4D97-AF65-F5344CB8AC3E}">
        <p14:creationId xmlns:p14="http://schemas.microsoft.com/office/powerpoint/2010/main" val="23040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solidFill>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07504" y="836712"/>
            <a:ext cx="9144000" cy="616530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a:defRPr>
                <a:latin typeface="Meiryo UI" panose="020B0604030504040204" pitchFamily="50" charset="-128"/>
                <a:ea typeface="Meiryo UI" panose="020B0604030504040204" pitchFamily="50" charset="-128"/>
                <a:cs typeface="Meiryo UI" panose="020B0604030504040204" pitchFamily="50" charset="-128"/>
              </a:defRPr>
            </a:lvl2pPr>
            <a:lvl3pPr>
              <a:defRPr>
                <a:latin typeface="Meiryo UI" panose="020B0604030504040204" pitchFamily="50" charset="-128"/>
                <a:ea typeface="Meiryo UI" panose="020B0604030504040204" pitchFamily="50" charset="-128"/>
                <a:cs typeface="Meiryo UI" panose="020B0604030504040204" pitchFamily="50" charset="-128"/>
              </a:defRPr>
            </a:lvl3pPr>
            <a:lvl4pPr>
              <a:defRPr>
                <a:latin typeface="Meiryo UI" panose="020B0604030504040204" pitchFamily="50" charset="-128"/>
                <a:ea typeface="Meiryo UI" panose="020B0604030504040204" pitchFamily="50" charset="-128"/>
                <a:cs typeface="Meiryo UI" panose="020B0604030504040204" pitchFamily="50" charset="-128"/>
              </a:defRPr>
            </a:lvl4pPr>
            <a:lvl5pP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12"/>
          </p:nvPr>
        </p:nvSpPr>
        <p:spPr>
          <a:xfrm>
            <a:off x="8629600" y="6466013"/>
            <a:ext cx="514400" cy="365125"/>
          </a:xfrm>
        </p:spPr>
        <p:txBody>
          <a:bodyPr/>
          <a:lstStyle>
            <a:lvl1pPr>
              <a:defRPr>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23580432-E2CF-4D2D-9FCA-5FAF3A674D83}" type="slidenum">
              <a:rPr lang="ja-JP" altLang="en-US" smtClean="0"/>
              <a:pPr/>
              <a:t>‹#›</a:t>
            </a:fld>
            <a:endParaRPr lang="ja-JP" altLang="en-US" dirty="0"/>
          </a:p>
        </p:txBody>
      </p:sp>
      <p:cxnSp>
        <p:nvCxnSpPr>
          <p:cNvPr id="7" name="直線コネクタ 6"/>
          <p:cNvCxnSpPr/>
          <p:nvPr userDrawn="1"/>
        </p:nvCxnSpPr>
        <p:spPr>
          <a:xfrm>
            <a:off x="0" y="6093296"/>
            <a:ext cx="9144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14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144000" cy="692696"/>
          </a:xfrm>
          <a:prstGeom prst="rect">
            <a:avLst/>
          </a:prstGeom>
          <a:solidFill>
            <a:schemeClr val="accent2"/>
          </a:solidFill>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0" y="692696"/>
            <a:ext cx="9144000" cy="568863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0" y="6381328"/>
            <a:ext cx="9144000" cy="476672"/>
          </a:xfrm>
          <a:prstGeom prst="rect">
            <a:avLst/>
          </a:prstGeom>
          <a:ln>
            <a:solidFill>
              <a:schemeClr val="accent4"/>
            </a:solidFill>
          </a:ln>
        </p:spPr>
        <p:txBody>
          <a:bodyPr vert="horz" lIns="91440" tIns="45720" rIns="91440" bIns="45720" rtlCol="0" anchor="ctr"/>
          <a:lstStyle>
            <a:lvl1pPr algn="ct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a:t>H26</a:t>
            </a:r>
            <a:r>
              <a:rPr lang="ja-JP" altLang="en-US"/>
              <a:t>年度 文部科学省「</a:t>
            </a:r>
            <a:r>
              <a:rPr lang="en-US" altLang="ja-JP"/>
              <a:t>ICT</a:t>
            </a:r>
            <a:r>
              <a:rPr lang="ja-JP" altLang="en-US"/>
              <a:t>を活用した教育の推進に資する実証事業」</a:t>
            </a:r>
            <a:endParaRPr lang="en-US" altLang="ja-JP"/>
          </a:p>
          <a:p>
            <a:r>
              <a:rPr lang="en-US" altLang="ja-JP"/>
              <a:t>ICT</a:t>
            </a:r>
            <a:r>
              <a:rPr lang="ja-JP" altLang="en-US"/>
              <a:t>を活用した教育効果の検証方法の開発</a:t>
            </a:r>
            <a:endParaRPr lang="ja-JP" altLang="en-US" dirty="0"/>
          </a:p>
        </p:txBody>
      </p:sp>
      <p:sp>
        <p:nvSpPr>
          <p:cNvPr id="6" name="スライド番号プレースホルダー 5"/>
          <p:cNvSpPr>
            <a:spLocks noGrp="1"/>
          </p:cNvSpPr>
          <p:nvPr>
            <p:ph type="sldNum" sz="quarter" idx="4"/>
          </p:nvPr>
        </p:nvSpPr>
        <p:spPr>
          <a:xfrm>
            <a:off x="8604448" y="6480081"/>
            <a:ext cx="539552"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238323564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788252"/>
            <a:ext cx="8244408" cy="807126"/>
          </a:xfrm>
          <a:solidFill>
            <a:schemeClr val="accent2"/>
          </a:solidFill>
        </p:spPr>
        <p:txBody>
          <a:bodyPr tIns="144000"/>
          <a:lstStyle/>
          <a:p>
            <a:r>
              <a:rPr kumimoji="1" lang="ja-JP" altLang="en-US" sz="4000" dirty="0"/>
              <a:t>メディア論</a:t>
            </a:r>
            <a:r>
              <a:rPr kumimoji="1" lang="en-US" altLang="ja-JP" sz="4000" dirty="0"/>
              <a:t>Ⅲ</a:t>
            </a:r>
            <a:endParaRPr kumimoji="1" lang="ja-JP" altLang="en-US" dirty="0">
              <a:latin typeface="+mj-ea"/>
              <a:ea typeface="+mj-ea"/>
            </a:endParaRPr>
          </a:p>
        </p:txBody>
      </p:sp>
      <p:sp>
        <p:nvSpPr>
          <p:cNvPr id="3" name="サブタイトル 2"/>
          <p:cNvSpPr>
            <a:spLocks noGrp="1"/>
          </p:cNvSpPr>
          <p:nvPr>
            <p:ph type="subTitle" idx="1"/>
          </p:nvPr>
        </p:nvSpPr>
        <p:spPr>
          <a:xfrm>
            <a:off x="1403648" y="5373216"/>
            <a:ext cx="6400800" cy="648072"/>
          </a:xfrm>
        </p:spPr>
        <p:txBody>
          <a:bodyPr>
            <a:normAutofit/>
          </a:bodyPr>
          <a:lstStyle/>
          <a:p>
            <a:r>
              <a:rPr kumimoji="1" lang="ja-JP" altLang="en-US" sz="2400" dirty="0">
                <a:solidFill>
                  <a:schemeClr val="tx1"/>
                </a:solidFill>
                <a:latin typeface="+mj-ea"/>
                <a:ea typeface="+mj-ea"/>
              </a:rPr>
              <a:t>井上透　江添誠</a:t>
            </a:r>
            <a:r>
              <a:rPr kumimoji="1" lang="en-US" altLang="ja-JP" sz="2400" dirty="0">
                <a:solidFill>
                  <a:schemeClr val="tx1"/>
                </a:solidFill>
                <a:latin typeface="+mj-ea"/>
                <a:ea typeface="+mj-ea"/>
              </a:rPr>
              <a:t>(</a:t>
            </a:r>
            <a:r>
              <a:rPr kumimoji="1" lang="ja-JP" altLang="en-US" sz="2400" dirty="0">
                <a:solidFill>
                  <a:schemeClr val="tx1"/>
                </a:solidFill>
                <a:latin typeface="+mj-ea"/>
                <a:ea typeface="+mj-ea"/>
              </a:rPr>
              <a:t>岐阜女子大学）</a:t>
            </a: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a:latin typeface="+mj-ea"/>
                <a:ea typeface="+mj-ea"/>
                <a:cs typeface="Meiryo UI" panose="020B0604030504040204" pitchFamily="50" charset="-128"/>
              </a:rPr>
              <a:t>第</a:t>
            </a:r>
            <a:r>
              <a:rPr lang="en-US" altLang="ja-JP" sz="2100" b="1" dirty="0">
                <a:latin typeface="+mj-ea"/>
                <a:ea typeface="+mj-ea"/>
                <a:cs typeface="Meiryo UI" panose="020B0604030504040204" pitchFamily="50" charset="-128"/>
              </a:rPr>
              <a:t>14</a:t>
            </a:r>
            <a:r>
              <a:rPr lang="ja-JP" altLang="en-US" sz="2100" b="1" dirty="0">
                <a:latin typeface="+mj-ea"/>
                <a:ea typeface="+mj-ea"/>
                <a:cs typeface="Meiryo UI" panose="020B0604030504040204" pitchFamily="50" charset="-128"/>
              </a:rPr>
              <a:t>講　利用規約</a:t>
            </a:r>
          </a:p>
        </p:txBody>
      </p:sp>
    </p:spTree>
    <p:extLst>
      <p:ext uri="{BB962C8B-B14F-4D97-AF65-F5344CB8AC3E}">
        <p14:creationId xmlns:p14="http://schemas.microsoft.com/office/powerpoint/2010/main" val="308421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0FB84-CA31-1551-8C84-774AA6462D6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87D7E54-1C82-50F8-5317-16E7C2B6671A}"/>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D5C996EF-FCAE-0EA0-7921-C52C6A2DAAEF}"/>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14</a:t>
            </a:r>
            <a:r>
              <a:rPr lang="ja-JP" altLang="en-US" sz="3200" b="1" dirty="0">
                <a:latin typeface="+mj-ea"/>
              </a:rPr>
              <a:t>講　利用規約</a:t>
            </a:r>
          </a:p>
        </p:txBody>
      </p:sp>
      <p:sp>
        <p:nvSpPr>
          <p:cNvPr id="12" name="Rectangle 1">
            <a:extLst>
              <a:ext uri="{FF2B5EF4-FFF2-40B4-BE49-F238E27FC236}">
                <a16:creationId xmlns:a16="http://schemas.microsoft.com/office/drawing/2014/main" id="{596DD954-DD58-4C63-8B8F-684539BBECA7}"/>
              </a:ext>
            </a:extLst>
          </p:cNvPr>
          <p:cNvSpPr txBox="1">
            <a:spLocks noChangeArrowheads="1"/>
          </p:cNvSpPr>
          <p:nvPr/>
        </p:nvSpPr>
        <p:spPr bwMode="auto">
          <a:xfrm>
            <a:off x="-12526" y="996699"/>
            <a:ext cx="8856984" cy="452431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342900" indent="-342900" algn="l" defTabSz="914400" rtl="0" eaLnBrk="0" fontAlgn="base" latinLnBrk="0" hangingPunct="0">
              <a:spcBef>
                <a:spcPct val="0"/>
              </a:spcBef>
              <a:spcAft>
                <a:spcPct val="0"/>
              </a:spcAft>
              <a:buFont typeface="Arial" panose="020B0604020202020204" pitchFamily="34" charset="0"/>
              <a:buChar char="•"/>
              <a:defRPr kumimoji="1" sz="3200" kern="1200">
                <a:solidFill>
                  <a:schemeClr val="tx1"/>
                </a:solidFill>
                <a:latin typeface="Arial" panose="020B0604020202020204" pitchFamily="34" charset="0"/>
                <a:ea typeface="Meiryo UI" panose="020B0604030504040204" pitchFamily="50" charset="-128"/>
                <a:cs typeface="Meiryo UI" panose="020B0604030504040204" pitchFamily="50" charset="-128"/>
              </a:defRPr>
            </a:lvl1pPr>
            <a:lvl2pPr marL="742950" indent="-285750" algn="l" defTabSz="914400" rtl="0" eaLnBrk="0" fontAlgn="base" latinLnBrk="0" hangingPunct="0">
              <a:spcBef>
                <a:spcPct val="0"/>
              </a:spcBef>
              <a:spcAft>
                <a:spcPct val="0"/>
              </a:spcAft>
              <a:buFont typeface="Arial" panose="020B0604020202020204" pitchFamily="34" charset="0"/>
              <a:buChar char="–"/>
              <a:defRPr kumimoji="1" sz="2800" kern="1200">
                <a:solidFill>
                  <a:schemeClr val="tx1"/>
                </a:solidFill>
                <a:latin typeface="Arial" panose="020B0604020202020204" pitchFamily="34" charset="0"/>
                <a:ea typeface="Meiryo UI" panose="020B0604030504040204" pitchFamily="50" charset="-128"/>
                <a:cs typeface="Meiryo UI" panose="020B0604030504040204" pitchFamily="50" charset="-128"/>
              </a:defRPr>
            </a:lvl2pPr>
            <a:lvl3pPr marL="1143000" indent="-228600" algn="l" defTabSz="914400" rtl="0" eaLnBrk="0" fontAlgn="base" latinLnBrk="0" hangingPunct="0">
              <a:spcBef>
                <a:spcPct val="0"/>
              </a:spcBef>
              <a:spcAft>
                <a:spcPct val="0"/>
              </a:spcAft>
              <a:buFont typeface="Arial" panose="020B0604020202020204" pitchFamily="34" charset="0"/>
              <a:buChar char="•"/>
              <a:defRPr kumimoji="1" sz="2400" kern="1200">
                <a:solidFill>
                  <a:schemeClr val="tx1"/>
                </a:solidFill>
                <a:latin typeface="Arial" panose="020B0604020202020204" pitchFamily="34" charset="0"/>
                <a:ea typeface="Meiryo UI" panose="020B0604030504040204" pitchFamily="50" charset="-128"/>
                <a:cs typeface="Meiryo UI" panose="020B0604030504040204" pitchFamily="50" charset="-128"/>
              </a:defRPr>
            </a:lvl3pPr>
            <a:lvl4pPr marL="16002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eiryo UI" panose="020B0604030504040204" pitchFamily="50" charset="-128"/>
                <a:cs typeface="Meiryo UI" panose="020B0604030504040204" pitchFamily="50" charset="-128"/>
              </a:defRPr>
            </a:lvl4pPr>
            <a:lvl5pPr marL="20574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eiryo UI" panose="020B0604030504040204" pitchFamily="50" charset="-128"/>
                <a:cs typeface="Meiryo UI" panose="020B0604030504040204" pitchFamily="50" charset="-128"/>
              </a:defRPr>
            </a:lvl5pPr>
            <a:lvl6pPr marL="25146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n-ea"/>
                <a:cs typeface="+mn-cs"/>
              </a:defRPr>
            </a:lvl6pPr>
            <a:lvl7pPr marL="29718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n-ea"/>
                <a:cs typeface="+mn-cs"/>
              </a:defRPr>
            </a:lvl7pPr>
            <a:lvl8pPr marL="34290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n-ea"/>
                <a:cs typeface="+mn-cs"/>
              </a:defRPr>
            </a:lvl8pPr>
            <a:lvl9pPr marL="38862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n-ea"/>
                <a:cs typeface="+mn-cs"/>
              </a:defRPr>
            </a:lvl9pPr>
          </a:lstStyle>
          <a:p>
            <a:pPr marL="0" indent="0">
              <a:buFontTx/>
              <a:buNone/>
            </a:pPr>
            <a:r>
              <a:rPr kumimoji="0" lang="ja-JP" altLang="en-US" sz="2400" dirty="0">
                <a:solidFill>
                  <a:srgbClr val="222222"/>
                </a:solidFill>
                <a:latin typeface="+mn-ea"/>
                <a:ea typeface="+mn-ea"/>
                <a:cs typeface="Arial" panose="020B0604020202020204" pitchFamily="34" charset="0"/>
              </a:rPr>
              <a:t>・５） 免責について </a:t>
            </a:r>
          </a:p>
          <a:p>
            <a:pPr marL="0" indent="0">
              <a:buFontTx/>
              <a:buNone/>
            </a:pPr>
            <a:r>
              <a:rPr kumimoji="0" lang="ja-JP" altLang="en-US" sz="2400" dirty="0">
                <a:solidFill>
                  <a:srgbClr val="222222"/>
                </a:solidFill>
                <a:latin typeface="+mn-ea"/>
                <a:ea typeface="+mn-ea"/>
                <a:cs typeface="Arial" panose="020B0604020202020204" pitchFamily="34" charset="0"/>
              </a:rPr>
              <a:t>ア 国は、利用者がコンテンツを用いて行う一切の行為（コンテンツを編集・加工等した情報を利用 </a:t>
            </a:r>
            <a:r>
              <a:rPr kumimoji="0" lang="en-US" altLang="ja-JP" sz="2400" dirty="0">
                <a:solidFill>
                  <a:srgbClr val="222222"/>
                </a:solidFill>
                <a:latin typeface="+mn-ea"/>
                <a:ea typeface="+mn-ea"/>
                <a:cs typeface="Arial" panose="020B0604020202020204" pitchFamily="34" charset="0"/>
              </a:rPr>
              <a:t>3 </a:t>
            </a:r>
            <a:r>
              <a:rPr kumimoji="0" lang="ja-JP" altLang="en-US" sz="2400" dirty="0">
                <a:solidFill>
                  <a:srgbClr val="222222"/>
                </a:solidFill>
                <a:latin typeface="+mn-ea"/>
                <a:ea typeface="+mn-ea"/>
                <a:cs typeface="Arial" panose="020B0604020202020204" pitchFamily="34" charset="0"/>
              </a:rPr>
              <a:t>することを含む。）について何ら責任を負うものではありません。 イ コンテンツは、予告なく変更、移転、削除等が行われることがあります。 ７） その他 ア 本利用ルールは、著作権法上認められている引用などの利用について、制限するものではあり ません。 </a:t>
            </a:r>
          </a:p>
          <a:p>
            <a:pPr marL="0" indent="0">
              <a:buFontTx/>
              <a:buNone/>
            </a:pPr>
            <a:r>
              <a:rPr kumimoji="0" lang="ja-JP" altLang="en-US" sz="2400" dirty="0">
                <a:solidFill>
                  <a:srgbClr val="222222"/>
                </a:solidFill>
                <a:latin typeface="+mn-ea"/>
                <a:ea typeface="+mn-ea"/>
                <a:cs typeface="Arial" panose="020B0604020202020204" pitchFamily="34" charset="0"/>
              </a:rPr>
              <a:t>イ 本利用ルールは、平成２７年１２月２４日に定めたものです。本利用ルールは、政府標準利用規 約（第 </a:t>
            </a:r>
            <a:r>
              <a:rPr kumimoji="0" lang="en-US" altLang="ja-JP" sz="2400" dirty="0">
                <a:solidFill>
                  <a:srgbClr val="222222"/>
                </a:solidFill>
                <a:latin typeface="+mn-ea"/>
                <a:ea typeface="+mn-ea"/>
                <a:cs typeface="Arial" panose="020B0604020202020204" pitchFamily="34" charset="0"/>
              </a:rPr>
              <a:t>2.0 </a:t>
            </a:r>
            <a:r>
              <a:rPr kumimoji="0" lang="ja-JP" altLang="en-US" sz="2400" dirty="0">
                <a:solidFill>
                  <a:srgbClr val="222222"/>
                </a:solidFill>
                <a:latin typeface="+mn-ea"/>
                <a:ea typeface="+mn-ea"/>
                <a:cs typeface="Arial" panose="020B0604020202020204" pitchFamily="34" charset="0"/>
              </a:rPr>
              <a:t>版）に準拠しています。本利用ルールは、今後変更される可能性があります。既に政府 標準利用規約の以前の版にしたがってコンテンツを利用している場合は、引き続きその条件が適用されます。 </a:t>
            </a:r>
          </a:p>
        </p:txBody>
      </p:sp>
    </p:spTree>
    <p:extLst>
      <p:ext uri="{BB962C8B-B14F-4D97-AF65-F5344CB8AC3E}">
        <p14:creationId xmlns:p14="http://schemas.microsoft.com/office/powerpoint/2010/main" val="3759294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0FB84-CA31-1551-8C84-774AA6462D6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87D7E54-1C82-50F8-5317-16E7C2B6671A}"/>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D5C996EF-FCAE-0EA0-7921-C52C6A2DAAEF}"/>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14</a:t>
            </a:r>
            <a:r>
              <a:rPr lang="ja-JP" altLang="en-US" sz="3200" b="1" dirty="0">
                <a:latin typeface="+mj-ea"/>
              </a:rPr>
              <a:t>講　利用規約</a:t>
            </a:r>
          </a:p>
        </p:txBody>
      </p:sp>
      <p:sp>
        <p:nvSpPr>
          <p:cNvPr id="12" name="Rectangle 1">
            <a:extLst>
              <a:ext uri="{FF2B5EF4-FFF2-40B4-BE49-F238E27FC236}">
                <a16:creationId xmlns:a16="http://schemas.microsoft.com/office/drawing/2014/main" id="{596DD954-DD58-4C63-8B8F-684539BBECA7}"/>
              </a:ext>
            </a:extLst>
          </p:cNvPr>
          <p:cNvSpPr txBox="1">
            <a:spLocks noChangeArrowheads="1"/>
          </p:cNvSpPr>
          <p:nvPr/>
        </p:nvSpPr>
        <p:spPr bwMode="auto">
          <a:xfrm>
            <a:off x="143508" y="1124744"/>
            <a:ext cx="8856984" cy="526297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342900" indent="-342900" algn="l" defTabSz="914400" rtl="0" eaLnBrk="0" fontAlgn="base" latinLnBrk="0" hangingPunct="0">
              <a:spcBef>
                <a:spcPct val="0"/>
              </a:spcBef>
              <a:spcAft>
                <a:spcPct val="0"/>
              </a:spcAft>
              <a:buFont typeface="Arial" panose="020B0604020202020204" pitchFamily="34" charset="0"/>
              <a:buChar char="•"/>
              <a:defRPr kumimoji="1" sz="3200" kern="1200">
                <a:solidFill>
                  <a:schemeClr val="tx1"/>
                </a:solidFill>
                <a:latin typeface="Arial" panose="020B0604020202020204" pitchFamily="34" charset="0"/>
                <a:ea typeface="Meiryo UI" panose="020B0604030504040204" pitchFamily="50" charset="-128"/>
                <a:cs typeface="Meiryo UI" panose="020B0604030504040204" pitchFamily="50" charset="-128"/>
              </a:defRPr>
            </a:lvl1pPr>
            <a:lvl2pPr marL="742950" indent="-285750" algn="l" defTabSz="914400" rtl="0" eaLnBrk="0" fontAlgn="base" latinLnBrk="0" hangingPunct="0">
              <a:spcBef>
                <a:spcPct val="0"/>
              </a:spcBef>
              <a:spcAft>
                <a:spcPct val="0"/>
              </a:spcAft>
              <a:buFont typeface="Arial" panose="020B0604020202020204" pitchFamily="34" charset="0"/>
              <a:buChar char="–"/>
              <a:defRPr kumimoji="1" sz="2800" kern="1200">
                <a:solidFill>
                  <a:schemeClr val="tx1"/>
                </a:solidFill>
                <a:latin typeface="Arial" panose="020B0604020202020204" pitchFamily="34" charset="0"/>
                <a:ea typeface="Meiryo UI" panose="020B0604030504040204" pitchFamily="50" charset="-128"/>
                <a:cs typeface="Meiryo UI" panose="020B0604030504040204" pitchFamily="50" charset="-128"/>
              </a:defRPr>
            </a:lvl2pPr>
            <a:lvl3pPr marL="1143000" indent="-228600" algn="l" defTabSz="914400" rtl="0" eaLnBrk="0" fontAlgn="base" latinLnBrk="0" hangingPunct="0">
              <a:spcBef>
                <a:spcPct val="0"/>
              </a:spcBef>
              <a:spcAft>
                <a:spcPct val="0"/>
              </a:spcAft>
              <a:buFont typeface="Arial" panose="020B0604020202020204" pitchFamily="34" charset="0"/>
              <a:buChar char="•"/>
              <a:defRPr kumimoji="1" sz="2400" kern="1200">
                <a:solidFill>
                  <a:schemeClr val="tx1"/>
                </a:solidFill>
                <a:latin typeface="Arial" panose="020B0604020202020204" pitchFamily="34" charset="0"/>
                <a:ea typeface="Meiryo UI" panose="020B0604030504040204" pitchFamily="50" charset="-128"/>
                <a:cs typeface="Meiryo UI" panose="020B0604030504040204" pitchFamily="50" charset="-128"/>
              </a:defRPr>
            </a:lvl3pPr>
            <a:lvl4pPr marL="16002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eiryo UI" panose="020B0604030504040204" pitchFamily="50" charset="-128"/>
                <a:cs typeface="Meiryo UI" panose="020B0604030504040204" pitchFamily="50" charset="-128"/>
              </a:defRPr>
            </a:lvl4pPr>
            <a:lvl5pPr marL="20574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eiryo UI" panose="020B0604030504040204" pitchFamily="50" charset="-128"/>
                <a:cs typeface="Meiryo UI" panose="020B0604030504040204" pitchFamily="50" charset="-128"/>
              </a:defRPr>
            </a:lvl5pPr>
            <a:lvl6pPr marL="25146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n-ea"/>
                <a:cs typeface="+mn-cs"/>
              </a:defRPr>
            </a:lvl6pPr>
            <a:lvl7pPr marL="29718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n-ea"/>
                <a:cs typeface="+mn-cs"/>
              </a:defRPr>
            </a:lvl7pPr>
            <a:lvl8pPr marL="34290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n-ea"/>
                <a:cs typeface="+mn-cs"/>
              </a:defRPr>
            </a:lvl8pPr>
            <a:lvl9pPr marL="3886200" indent="-228600" algn="l" defTabSz="914400" rtl="0" eaLnBrk="0" fontAlgn="base" latinLnBrk="0" hangingPunct="0">
              <a:spcBef>
                <a:spcPct val="0"/>
              </a:spcBef>
              <a:spcAft>
                <a:spcPct val="0"/>
              </a:spcAft>
              <a:buFont typeface="Arial" panose="020B0604020202020204" pitchFamily="34" charset="0"/>
              <a:buChar char="•"/>
              <a:defRPr kumimoji="1" sz="2000" kern="1200">
                <a:solidFill>
                  <a:schemeClr val="tx1"/>
                </a:solidFill>
                <a:latin typeface="Arial" panose="020B0604020202020204" pitchFamily="34" charset="0"/>
                <a:ea typeface="+mn-ea"/>
                <a:cs typeface="+mn-cs"/>
              </a:defRPr>
            </a:lvl9pPr>
          </a:lstStyle>
          <a:p>
            <a:pPr marL="0" indent="0">
              <a:buFontTx/>
              <a:buNone/>
            </a:pPr>
            <a:r>
              <a:rPr kumimoji="0" lang="ja-JP" altLang="en-US" sz="2400" dirty="0">
                <a:solidFill>
                  <a:srgbClr val="222222"/>
                </a:solidFill>
                <a:latin typeface="+mn-ea"/>
                <a:ea typeface="+mn-ea"/>
                <a:cs typeface="Arial" panose="020B0604020202020204" pitchFamily="34" charset="0"/>
              </a:rPr>
              <a:t>ウ 本利用ルールは、クリエイティブ・コモンズ・ライセンスの表示 </a:t>
            </a:r>
            <a:r>
              <a:rPr kumimoji="0" lang="en-US" altLang="ja-JP" sz="2400" dirty="0">
                <a:solidFill>
                  <a:srgbClr val="222222"/>
                </a:solidFill>
                <a:latin typeface="+mn-ea"/>
                <a:ea typeface="+mn-ea"/>
                <a:cs typeface="Arial" panose="020B0604020202020204" pitchFamily="34" charset="0"/>
              </a:rPr>
              <a:t>4.0 </a:t>
            </a:r>
            <a:r>
              <a:rPr kumimoji="0" lang="ja-JP" altLang="en-US" sz="2400" dirty="0">
                <a:solidFill>
                  <a:srgbClr val="222222"/>
                </a:solidFill>
                <a:latin typeface="+mn-ea"/>
                <a:ea typeface="+mn-ea"/>
                <a:cs typeface="Arial" panose="020B0604020202020204" pitchFamily="34" charset="0"/>
              </a:rPr>
              <a:t>国際 （</a:t>
            </a:r>
            <a:r>
              <a:rPr kumimoji="0" lang="en-US" altLang="ja-JP" sz="2400" dirty="0">
                <a:solidFill>
                  <a:srgbClr val="222222"/>
                </a:solidFill>
                <a:latin typeface="+mn-ea"/>
                <a:ea typeface="+mn-ea"/>
                <a:cs typeface="Arial" panose="020B0604020202020204" pitchFamily="34" charset="0"/>
              </a:rPr>
              <a:t>https://creativecommons.org/licenses/by/4.0/legalcode.ja </a:t>
            </a:r>
            <a:r>
              <a:rPr kumimoji="0" lang="ja-JP" altLang="en-US" sz="2400" dirty="0">
                <a:solidFill>
                  <a:srgbClr val="222222"/>
                </a:solidFill>
                <a:latin typeface="+mn-ea"/>
                <a:ea typeface="+mn-ea"/>
                <a:cs typeface="Arial" panose="020B0604020202020204" pitchFamily="34" charset="0"/>
              </a:rPr>
              <a:t>に規定される著作権利用許諾条件。 以下「</a:t>
            </a:r>
            <a:r>
              <a:rPr kumimoji="0" lang="en-US" altLang="ja-JP" sz="2400" dirty="0">
                <a:solidFill>
                  <a:srgbClr val="222222"/>
                </a:solidFill>
                <a:latin typeface="+mn-ea"/>
                <a:ea typeface="+mn-ea"/>
                <a:cs typeface="Arial" panose="020B0604020202020204" pitchFamily="34" charset="0"/>
              </a:rPr>
              <a:t>CC BY</a:t>
            </a:r>
            <a:r>
              <a:rPr kumimoji="0" lang="ja-JP" altLang="en-US" sz="2400" dirty="0">
                <a:solidFill>
                  <a:srgbClr val="222222"/>
                </a:solidFill>
                <a:latin typeface="+mn-ea"/>
                <a:ea typeface="+mn-ea"/>
                <a:cs typeface="Arial" panose="020B0604020202020204" pitchFamily="34" charset="0"/>
              </a:rPr>
              <a:t>」といいます。）と互換性があり、本利用ルールが適用されるコンテンツは</a:t>
            </a:r>
            <a:r>
              <a:rPr kumimoji="0" lang="en-US" altLang="ja-JP" sz="2400" dirty="0">
                <a:solidFill>
                  <a:srgbClr val="222222"/>
                </a:solidFill>
                <a:latin typeface="+mn-ea"/>
                <a:ea typeface="+mn-ea"/>
                <a:cs typeface="Arial" panose="020B0604020202020204" pitchFamily="34" charset="0"/>
              </a:rPr>
              <a:t>CC BY</a:t>
            </a:r>
            <a:r>
              <a:rPr kumimoji="0" lang="ja-JP" altLang="en-US" sz="2400" dirty="0">
                <a:solidFill>
                  <a:srgbClr val="222222"/>
                </a:solidFill>
                <a:latin typeface="+mn-ea"/>
                <a:ea typeface="+mn-ea"/>
                <a:cs typeface="Arial" panose="020B0604020202020204" pitchFamily="34" charset="0"/>
              </a:rPr>
              <a:t>に従うことでも利用することができます。 </a:t>
            </a:r>
          </a:p>
          <a:p>
            <a:pPr marL="0" indent="0">
              <a:buFontTx/>
              <a:buNone/>
            </a:pPr>
            <a:r>
              <a:rPr kumimoji="0" lang="ja-JP" altLang="en-US" sz="2400" dirty="0">
                <a:solidFill>
                  <a:srgbClr val="222222"/>
                </a:solidFill>
                <a:latin typeface="+mn-ea"/>
                <a:ea typeface="+mn-ea"/>
                <a:cs typeface="Arial" panose="020B0604020202020204" pitchFamily="34" charset="0"/>
              </a:rPr>
              <a:t>別紙 別のルールを適用するコンテンツ </a:t>
            </a:r>
            <a:r>
              <a:rPr kumimoji="0" lang="en-US" altLang="ja-JP" sz="2400" dirty="0">
                <a:solidFill>
                  <a:srgbClr val="222222"/>
                </a:solidFill>
                <a:latin typeface="+mn-ea"/>
                <a:ea typeface="+mn-ea"/>
                <a:cs typeface="Arial" panose="020B0604020202020204" pitchFamily="34" charset="0"/>
              </a:rPr>
              <a:t>※</a:t>
            </a:r>
            <a:r>
              <a:rPr kumimoji="0" lang="ja-JP" altLang="en-US" sz="2400" dirty="0">
                <a:solidFill>
                  <a:srgbClr val="222222"/>
                </a:solidFill>
                <a:latin typeface="+mn-ea"/>
                <a:ea typeface="+mn-ea"/>
                <a:cs typeface="Arial" panose="020B0604020202020204" pitchFamily="34" charset="0"/>
              </a:rPr>
              <a:t>詳細は、リンク先の</a:t>
            </a:r>
            <a:r>
              <a:rPr kumimoji="0" lang="ja-JP" altLang="en-US" sz="2400" dirty="0" err="1">
                <a:solidFill>
                  <a:srgbClr val="222222"/>
                </a:solidFill>
                <a:latin typeface="+mn-ea"/>
                <a:ea typeface="+mn-ea"/>
                <a:cs typeface="Arial" panose="020B0604020202020204" pitchFamily="34" charset="0"/>
              </a:rPr>
              <a:t>ぺ</a:t>
            </a:r>
            <a:r>
              <a:rPr kumimoji="0" lang="ja-JP" altLang="en-US" sz="2400" dirty="0">
                <a:solidFill>
                  <a:srgbClr val="222222"/>
                </a:solidFill>
                <a:latin typeface="+mn-ea"/>
                <a:ea typeface="+mn-ea"/>
                <a:cs typeface="Arial" panose="020B0604020202020204" pitchFamily="34" charset="0"/>
              </a:rPr>
              <a:t>ージをご参照ください。 </a:t>
            </a:r>
            <a:r>
              <a:rPr kumimoji="0" lang="en-US" altLang="ja-JP" sz="2400" dirty="0">
                <a:solidFill>
                  <a:srgbClr val="222222"/>
                </a:solidFill>
                <a:latin typeface="+mn-ea"/>
                <a:ea typeface="+mn-ea"/>
                <a:cs typeface="Arial" panose="020B0604020202020204" pitchFamily="34" charset="0"/>
              </a:rPr>
              <a:t>××</a:t>
            </a:r>
            <a:r>
              <a:rPr kumimoji="0" lang="ja-JP" altLang="en-US" sz="2400" dirty="0">
                <a:solidFill>
                  <a:srgbClr val="222222"/>
                </a:solidFill>
                <a:latin typeface="+mn-ea"/>
                <a:ea typeface="+mn-ea"/>
                <a:cs typeface="Arial" panose="020B0604020202020204" pitchFamily="34" charset="0"/>
              </a:rPr>
              <a:t>（コンテンツ名）の利用について（→該当ページにリンク） </a:t>
            </a:r>
            <a:r>
              <a:rPr kumimoji="0" lang="en-US" altLang="ja-JP" sz="2400" dirty="0">
                <a:solidFill>
                  <a:srgbClr val="222222"/>
                </a:solidFill>
                <a:latin typeface="+mn-ea"/>
                <a:ea typeface="+mn-ea"/>
                <a:cs typeface="Arial" panose="020B0604020202020204" pitchFamily="34" charset="0"/>
              </a:rPr>
              <a:t>※</a:t>
            </a:r>
            <a:r>
              <a:rPr kumimoji="0" lang="ja-JP" altLang="en-US" sz="2400" dirty="0">
                <a:solidFill>
                  <a:srgbClr val="222222"/>
                </a:solidFill>
                <a:latin typeface="+mn-ea"/>
                <a:ea typeface="+mn-ea"/>
                <a:cs typeface="Arial" panose="020B0604020202020204" pitchFamily="34" charset="0"/>
              </a:rPr>
              <a:t>該当するコンテンツがない場合、本別紙は削除してください。 </a:t>
            </a:r>
            <a:r>
              <a:rPr kumimoji="0" lang="en-US" altLang="ja-JP" sz="2400" dirty="0">
                <a:solidFill>
                  <a:srgbClr val="222222"/>
                </a:solidFill>
                <a:latin typeface="+mn-ea"/>
                <a:ea typeface="+mn-ea"/>
                <a:cs typeface="Arial" panose="020B0604020202020204" pitchFamily="34" charset="0"/>
              </a:rPr>
              <a:t>※</a:t>
            </a:r>
            <a:r>
              <a:rPr kumimoji="0" lang="ja-JP" altLang="en-US" sz="2400" dirty="0">
                <a:solidFill>
                  <a:srgbClr val="222222"/>
                </a:solidFill>
                <a:latin typeface="+mn-ea"/>
                <a:ea typeface="+mn-ea"/>
                <a:cs typeface="Arial" panose="020B0604020202020204" pitchFamily="34" charset="0"/>
              </a:rPr>
              <a:t>ウェブサイト全体についてのリンク、プライバシーポリシー、アクセシビリティや 免責事項（コンテンツ利用に係るものを除く。）については、上記のコンテンツ利 用に係る内容と矛盾しない限り、各府省において自由に定められる。</a:t>
            </a:r>
          </a:p>
        </p:txBody>
      </p:sp>
    </p:spTree>
    <p:extLst>
      <p:ext uri="{BB962C8B-B14F-4D97-AF65-F5344CB8AC3E}">
        <p14:creationId xmlns:p14="http://schemas.microsoft.com/office/powerpoint/2010/main" val="550450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0" y="0"/>
            <a:ext cx="9144000" cy="981075"/>
          </a:xfrm>
        </p:spPr>
        <p:txBody>
          <a:bodyPr/>
          <a:lstStyle/>
          <a:p>
            <a:pPr algn="ctr"/>
            <a:r>
              <a:rPr lang="ja-JP" altLang="en-US" sz="3600" dirty="0">
                <a:latin typeface="メイリオ" charset="0"/>
                <a:ea typeface="メイリオ" charset="0"/>
                <a:cs typeface="メイリオ" charset="0"/>
              </a:rPr>
              <a:t>課　題</a:t>
            </a:r>
          </a:p>
        </p:txBody>
      </p:sp>
      <p:sp>
        <p:nvSpPr>
          <p:cNvPr id="57347" name="Rectangle 3"/>
          <p:cNvSpPr>
            <a:spLocks noGrp="1" noChangeArrowheads="1"/>
          </p:cNvSpPr>
          <p:nvPr>
            <p:ph type="body" idx="1"/>
          </p:nvPr>
        </p:nvSpPr>
        <p:spPr>
          <a:xfrm>
            <a:off x="516062" y="1412776"/>
            <a:ext cx="8111876" cy="4320480"/>
          </a:xfrm>
        </p:spPr>
        <p:txBody>
          <a:bodyPr>
            <a:normAutofit/>
          </a:bodyPr>
          <a:lstStyle/>
          <a:p>
            <a:pPr marL="0" indent="0">
              <a:buNone/>
            </a:pPr>
            <a:r>
              <a:rPr lang="ja-JP" altLang="en-US" sz="2800" dirty="0">
                <a:latin typeface="+mn-ea"/>
                <a:ea typeface="+mn-ea"/>
              </a:rPr>
              <a:t>（１）省庁や政府機関の提供するデジタルアーカイブの利用規約を見て、どのような利用条件が含まれていたでしょうか？</a:t>
            </a:r>
          </a:p>
          <a:p>
            <a:pPr marL="0" indent="0">
              <a:buNone/>
            </a:pPr>
            <a:r>
              <a:rPr lang="ja-JP" altLang="en-US" sz="2800" dirty="0">
                <a:latin typeface="+mn-ea"/>
                <a:ea typeface="+mn-ea"/>
              </a:rPr>
              <a:t>（２）「いらすとや」など民間事業者が提供するデジタルアーカイブをみて、どのような利用条件が含まれていたでしょうか？</a:t>
            </a:r>
          </a:p>
        </p:txBody>
      </p:sp>
      <p:sp>
        <p:nvSpPr>
          <p:cNvPr id="5" name="Rectangle 3"/>
          <p:cNvSpPr txBox="1">
            <a:spLocks noChangeArrowheads="1"/>
          </p:cNvSpPr>
          <p:nvPr/>
        </p:nvSpPr>
        <p:spPr>
          <a:xfrm>
            <a:off x="395536" y="1196752"/>
            <a:ext cx="8507412" cy="144145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54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DF68-41C0-3FAC-086A-EA5C3E40A882}"/>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5B0D3BC0-A9EF-818D-F3FE-6D3A4AAC5B50}"/>
              </a:ext>
            </a:extLst>
          </p:cNvPr>
          <p:cNvSpPr txBox="1">
            <a:spLocks noChangeArrowheads="1"/>
          </p:cNvSpPr>
          <p:nvPr/>
        </p:nvSpPr>
        <p:spPr>
          <a:xfrm>
            <a:off x="395536" y="1196752"/>
            <a:ext cx="8507412" cy="511256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3500" b="1" dirty="0">
                <a:latin typeface="メイリオ" panose="020B0604030504040204" pitchFamily="50" charset="-128"/>
                <a:ea typeface="メイリオ" panose="020B0604030504040204" pitchFamily="50" charset="-128"/>
                <a:cs typeface="メイリオ" panose="020B0604030504040204" pitchFamily="50" charset="-128"/>
              </a:rPr>
              <a:t>　ねらい</a:t>
            </a:r>
            <a:endParaRPr lang="en-US" altLang="ja-JP" sz="35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デジタルアーカイブの公開に際して、スムーズな利用を図るため利用規約が必要なことを理解する。</a:t>
            </a:r>
          </a:p>
        </p:txBody>
      </p:sp>
      <p:sp>
        <p:nvSpPr>
          <p:cNvPr id="2" name="タイトル 1">
            <a:extLst>
              <a:ext uri="{FF2B5EF4-FFF2-40B4-BE49-F238E27FC236}">
                <a16:creationId xmlns:a16="http://schemas.microsoft.com/office/drawing/2014/main" id="{FAE9F0C3-D0C4-7FEA-98AA-3868BAA5AC1D}"/>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1DFBA37B-7606-1FB4-2221-B1A6C6510D8B}"/>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14</a:t>
            </a:r>
            <a:r>
              <a:rPr lang="ja-JP" altLang="en-US" sz="3200" b="1" dirty="0">
                <a:latin typeface="+mj-ea"/>
              </a:rPr>
              <a:t>講　利用規約</a:t>
            </a:r>
          </a:p>
        </p:txBody>
      </p:sp>
    </p:spTree>
    <p:extLst>
      <p:ext uri="{BB962C8B-B14F-4D97-AF65-F5344CB8AC3E}">
        <p14:creationId xmlns:p14="http://schemas.microsoft.com/office/powerpoint/2010/main" val="2882724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1080121"/>
            <a:ext cx="2195736" cy="2852935"/>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１ 利用規約　</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None/>
              <a:defRPr/>
            </a:pPr>
            <a:r>
              <a:rPr lang="en-US" altLang="ja-JP" sz="2800" dirty="0"/>
              <a:t>1.1 </a:t>
            </a:r>
            <a:r>
              <a:rPr lang="ja-JP" altLang="en-US" sz="2800" dirty="0"/>
              <a:t>民間事例</a:t>
            </a:r>
            <a:br>
              <a:rPr lang="en-US" altLang="ja-JP" sz="2800" dirty="0"/>
            </a:br>
            <a:r>
              <a:rPr lang="ja-JP" altLang="en-US" sz="2800" dirty="0"/>
              <a:t>いらすと</a:t>
            </a:r>
            <a:r>
              <a:rPr lang="ja-JP" altLang="en-US" sz="2800" dirty="0" err="1"/>
              <a:t>や</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14</a:t>
            </a:r>
            <a:r>
              <a:rPr lang="ja-JP" altLang="en-US" sz="3200" b="1" dirty="0">
                <a:latin typeface="+mj-ea"/>
              </a:rPr>
              <a:t>講　利用規約</a:t>
            </a:r>
          </a:p>
        </p:txBody>
      </p:sp>
      <p:pic>
        <p:nvPicPr>
          <p:cNvPr id="7" name="図 6">
            <a:extLst>
              <a:ext uri="{FF2B5EF4-FFF2-40B4-BE49-F238E27FC236}">
                <a16:creationId xmlns:a16="http://schemas.microsoft.com/office/drawing/2014/main" id="{0B9D50A5-C7A9-8686-583D-E569CEF4D9CB}"/>
              </a:ext>
            </a:extLst>
          </p:cNvPr>
          <p:cNvPicPr>
            <a:picLocks noChangeAspect="1"/>
          </p:cNvPicPr>
          <p:nvPr/>
        </p:nvPicPr>
        <p:blipFill>
          <a:blip r:embed="rId2"/>
          <a:stretch>
            <a:fillRect/>
          </a:stretch>
        </p:blipFill>
        <p:spPr>
          <a:xfrm>
            <a:off x="2195736" y="981076"/>
            <a:ext cx="6948265" cy="5876924"/>
          </a:xfrm>
          <a:prstGeom prst="rect">
            <a:avLst/>
          </a:prstGeom>
        </p:spPr>
      </p:pic>
    </p:spTree>
    <p:extLst>
      <p:ext uri="{BB962C8B-B14F-4D97-AF65-F5344CB8AC3E}">
        <p14:creationId xmlns:p14="http://schemas.microsoft.com/office/powerpoint/2010/main" val="217409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D6916-C3C6-5466-9A6D-442CBEB38DD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359A185-9936-07E0-5BD1-9DB93471C88A}"/>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556E9A4B-A792-D91A-9084-1E36E5A7A2EF}"/>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14</a:t>
            </a:r>
            <a:r>
              <a:rPr lang="ja-JP" altLang="en-US" sz="3200" b="1" dirty="0">
                <a:latin typeface="+mj-ea"/>
              </a:rPr>
              <a:t>講　利用規約</a:t>
            </a:r>
          </a:p>
        </p:txBody>
      </p:sp>
      <p:pic>
        <p:nvPicPr>
          <p:cNvPr id="10" name="図 9">
            <a:extLst>
              <a:ext uri="{FF2B5EF4-FFF2-40B4-BE49-F238E27FC236}">
                <a16:creationId xmlns:a16="http://schemas.microsoft.com/office/drawing/2014/main" id="{1A10D36A-75E7-A799-08D7-8A1B68FA0E9F}"/>
              </a:ext>
            </a:extLst>
          </p:cNvPr>
          <p:cNvPicPr>
            <a:picLocks noChangeAspect="1"/>
          </p:cNvPicPr>
          <p:nvPr/>
        </p:nvPicPr>
        <p:blipFill>
          <a:blip r:embed="rId2"/>
          <a:stretch>
            <a:fillRect/>
          </a:stretch>
        </p:blipFill>
        <p:spPr>
          <a:xfrm>
            <a:off x="12459" y="1003328"/>
            <a:ext cx="9131541" cy="5594023"/>
          </a:xfrm>
          <a:prstGeom prst="rect">
            <a:avLst/>
          </a:prstGeom>
        </p:spPr>
      </p:pic>
    </p:spTree>
    <p:extLst>
      <p:ext uri="{BB962C8B-B14F-4D97-AF65-F5344CB8AC3E}">
        <p14:creationId xmlns:p14="http://schemas.microsoft.com/office/powerpoint/2010/main" val="674695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14</a:t>
            </a:r>
            <a:r>
              <a:rPr lang="ja-JP" altLang="en-US" sz="3200" b="1" dirty="0">
                <a:latin typeface="+mj-ea"/>
              </a:rPr>
              <a:t>講　利用規約</a:t>
            </a:r>
          </a:p>
        </p:txBody>
      </p:sp>
      <p:sp>
        <p:nvSpPr>
          <p:cNvPr id="13" name="コンテンツ プレースホルダー 6">
            <a:extLst>
              <a:ext uri="{FF2B5EF4-FFF2-40B4-BE49-F238E27FC236}">
                <a16:creationId xmlns:a16="http://schemas.microsoft.com/office/drawing/2014/main" id="{72095319-678B-D824-17DF-17541952E599}"/>
              </a:ext>
            </a:extLst>
          </p:cNvPr>
          <p:cNvSpPr>
            <a:spLocks noGrp="1"/>
          </p:cNvSpPr>
          <p:nvPr>
            <p:ph sz="quarter" idx="1"/>
          </p:nvPr>
        </p:nvSpPr>
        <p:spPr>
          <a:xfrm>
            <a:off x="0" y="1412776"/>
            <a:ext cx="9144000" cy="5328592"/>
          </a:xfrm>
        </p:spPr>
        <p:txBody>
          <a:bodyPr>
            <a:noAutofit/>
          </a:bodyPr>
          <a:lstStyle/>
          <a:p>
            <a:pPr marL="0" indent="0">
              <a:buNone/>
            </a:pPr>
            <a:r>
              <a:rPr lang="ja-JP" altLang="en-US" sz="2400" dirty="0">
                <a:latin typeface="+mn-ea"/>
                <a:ea typeface="+mn-ea"/>
              </a:rPr>
              <a:t>１）当ウェブサイトのコンテンツの利用について </a:t>
            </a:r>
          </a:p>
          <a:p>
            <a:pPr marL="0" indent="0">
              <a:buNone/>
            </a:pPr>
            <a:r>
              <a:rPr lang="ja-JP" altLang="en-US" sz="2400" dirty="0">
                <a:latin typeface="+mn-ea"/>
                <a:ea typeface="+mn-ea"/>
              </a:rPr>
              <a:t>当ウェブサイトで公開している情報（以下「コンテンツ」といいます。）は、どなたでも以下の１）～７）に 従って、複製、公衆送信、翻訳・変形等の翻案等、自由に利用できます。商用利用も可能です。また、数 値データ、簡単な表・グラフ等は著作権の対象ではありませんので、これらについては本利用ルールの 適用はなく、自由に利用できます。 コンテンツ利用に当たっては、本利用ルールに同意したものとみなします。 </a:t>
            </a:r>
          </a:p>
        </p:txBody>
      </p:sp>
      <p:sp>
        <p:nvSpPr>
          <p:cNvPr id="14" name="タイトル 1"/>
          <p:cNvSpPr txBox="1">
            <a:spLocks/>
          </p:cNvSpPr>
          <p:nvPr/>
        </p:nvSpPr>
        <p:spPr>
          <a:xfrm>
            <a:off x="107504" y="981076"/>
            <a:ext cx="7056783" cy="575370"/>
          </a:xfrm>
          <a:prstGeom prst="rect">
            <a:avLst/>
          </a:prstGeom>
        </p:spPr>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en-US" altLang="zh-TW" sz="2800" b="1" dirty="0">
                <a:solidFill>
                  <a:srgbClr val="696464"/>
                </a:solidFill>
                <a:latin typeface="+mj-ea"/>
              </a:rPr>
              <a:t>1.2 </a:t>
            </a:r>
            <a:r>
              <a:rPr lang="zh-TW" altLang="en-US" sz="2800" b="1" dirty="0">
                <a:solidFill>
                  <a:srgbClr val="696464"/>
                </a:solidFill>
                <a:latin typeface="+mj-ea"/>
              </a:rPr>
              <a:t>政府標準利用規約（第 </a:t>
            </a:r>
            <a:r>
              <a:rPr lang="en-US" altLang="zh-TW" sz="2800" b="1" dirty="0">
                <a:solidFill>
                  <a:srgbClr val="696464"/>
                </a:solidFill>
                <a:latin typeface="+mj-ea"/>
              </a:rPr>
              <a:t>2.0 </a:t>
            </a:r>
            <a:r>
              <a:rPr lang="zh-TW" altLang="en-US" sz="2800" b="1" dirty="0">
                <a:solidFill>
                  <a:srgbClr val="696464"/>
                </a:solidFill>
                <a:latin typeface="+mj-ea"/>
              </a:rPr>
              <a:t>版）</a:t>
            </a:r>
            <a:endParaRPr kumimoji="1" lang="ja-JP" altLang="en-US" sz="2400" b="0" i="0" u="none" strike="noStrike" kern="1200" cap="none" spc="0" normalizeH="0" baseline="0" noProof="0" dirty="0">
              <a:ln>
                <a:noFill/>
              </a:ln>
              <a:solidFill>
                <a:srgbClr val="696464"/>
              </a:solidFill>
              <a:effectLst/>
              <a:uLnTx/>
              <a:uFillTx/>
              <a:latin typeface="+mj-ea"/>
              <a:cs typeface="+mj-cs"/>
            </a:endParaRPr>
          </a:p>
        </p:txBody>
      </p:sp>
    </p:spTree>
    <p:extLst>
      <p:ext uri="{BB962C8B-B14F-4D97-AF65-F5344CB8AC3E}">
        <p14:creationId xmlns:p14="http://schemas.microsoft.com/office/powerpoint/2010/main" val="284525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8785A-C21F-EA7E-2DE0-C054D97A69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551B387-2D1F-6ECB-CDC0-F3317C7710E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ABDFED8-A44F-918F-7860-47294ABDCD01}"/>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14</a:t>
            </a:r>
            <a:r>
              <a:rPr lang="ja-JP" altLang="en-US" sz="3200" b="1" dirty="0">
                <a:latin typeface="+mj-ea"/>
              </a:rPr>
              <a:t>講　利用規約</a:t>
            </a:r>
          </a:p>
        </p:txBody>
      </p:sp>
      <p:sp>
        <p:nvSpPr>
          <p:cNvPr id="10" name="テキスト プレースホルダー 2"/>
          <p:cNvSpPr txBox="1">
            <a:spLocks/>
          </p:cNvSpPr>
          <p:nvPr/>
        </p:nvSpPr>
        <p:spPr>
          <a:xfrm>
            <a:off x="162463" y="1196752"/>
            <a:ext cx="8819073" cy="495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2400" dirty="0">
                <a:latin typeface="+mn-ea"/>
              </a:rPr>
              <a:t>※</a:t>
            </a:r>
            <a:r>
              <a:rPr lang="ja-JP" altLang="en-US" sz="2400" dirty="0">
                <a:latin typeface="+mn-ea"/>
              </a:rPr>
              <a:t>「ウェブサイト」との文言については、「サイト」、「ホームページ」等、各府省により適宜、適当な文言とすることができます。 １） 出典の記載について ア コンテンツを利用する際は出典を記載してください。出典の記載方法は以下のとおりです。 （出典記載例） 出典：</a:t>
            </a:r>
            <a:r>
              <a:rPr lang="en-US" altLang="ja-JP" sz="2400" dirty="0">
                <a:latin typeface="+mn-ea"/>
              </a:rPr>
              <a:t>A </a:t>
            </a:r>
            <a:r>
              <a:rPr lang="ja-JP" altLang="en-US" sz="2400" dirty="0">
                <a:latin typeface="+mn-ea"/>
              </a:rPr>
              <a:t>省ウェブサイト （当該ページの </a:t>
            </a:r>
            <a:r>
              <a:rPr lang="en-US" altLang="ja-JP" sz="2400" dirty="0">
                <a:latin typeface="+mn-ea"/>
              </a:rPr>
              <a:t>URL</a:t>
            </a:r>
            <a:r>
              <a:rPr lang="ja-JP" altLang="en-US" sz="2400" dirty="0">
                <a:latin typeface="+mn-ea"/>
              </a:rPr>
              <a:t>） 出典：「○○動向調査」（</a:t>
            </a:r>
            <a:r>
              <a:rPr lang="en-US" altLang="ja-JP" sz="2400" dirty="0">
                <a:latin typeface="+mn-ea"/>
              </a:rPr>
              <a:t>A </a:t>
            </a:r>
            <a:r>
              <a:rPr lang="ja-JP" altLang="en-US" sz="2400" dirty="0">
                <a:latin typeface="+mn-ea"/>
              </a:rPr>
              <a:t>省） （当該ページの </a:t>
            </a:r>
            <a:r>
              <a:rPr lang="en-US" altLang="ja-JP" sz="2400" dirty="0">
                <a:latin typeface="+mn-ea"/>
              </a:rPr>
              <a:t>URL</a:t>
            </a:r>
            <a:r>
              <a:rPr lang="ja-JP" altLang="en-US" sz="2400" dirty="0">
                <a:latin typeface="+mn-ea"/>
              </a:rPr>
              <a:t>） （○年○月○日に利用） など イ コンテンツを編集・加工等して利用する場合は、上記出典とは別に、編集・加工等を行ったことを 記載してください。なお、編集・加工した情報を、あたかも国（又は府省等）が作成したかのような 態様で公表・利用してはいけません。 （コンテンツを編集・加工等して利用する場合の記載例） 「○○動向調査」（Ａ省） （当該ページの </a:t>
            </a:r>
            <a:r>
              <a:rPr lang="en-US" altLang="ja-JP" sz="2400" dirty="0">
                <a:latin typeface="+mn-ea"/>
              </a:rPr>
              <a:t>URL</a:t>
            </a:r>
            <a:r>
              <a:rPr lang="ja-JP" altLang="en-US" sz="2400" dirty="0">
                <a:latin typeface="+mn-ea"/>
              </a:rPr>
              <a:t>）を加工して作成 「○○動向調査」（</a:t>
            </a:r>
            <a:r>
              <a:rPr lang="en-US" altLang="ja-JP" sz="2400" dirty="0">
                <a:latin typeface="+mn-ea"/>
              </a:rPr>
              <a:t>A </a:t>
            </a:r>
            <a:r>
              <a:rPr lang="ja-JP" altLang="en-US" sz="2400" dirty="0">
                <a:latin typeface="+mn-ea"/>
              </a:rPr>
              <a:t>省） （当該ページの </a:t>
            </a:r>
            <a:r>
              <a:rPr lang="en-US" altLang="ja-JP" sz="2400" dirty="0">
                <a:latin typeface="+mn-ea"/>
              </a:rPr>
              <a:t>URL</a:t>
            </a:r>
            <a:r>
              <a:rPr lang="ja-JP" altLang="en-US" sz="2400" dirty="0">
                <a:latin typeface="+mn-ea"/>
              </a:rPr>
              <a:t>）をもとに○○株式会社作成 など</a:t>
            </a:r>
          </a:p>
        </p:txBody>
      </p:sp>
    </p:spTree>
    <p:extLst>
      <p:ext uri="{BB962C8B-B14F-4D97-AF65-F5344CB8AC3E}">
        <p14:creationId xmlns:p14="http://schemas.microsoft.com/office/powerpoint/2010/main" val="407124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779F2-0279-321E-E653-33879E5D86A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0DD0C83-1198-ECA1-4BDD-DE93401BA373}"/>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9CFA213E-283F-69B4-FD65-9E8B7AAA640B}"/>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14</a:t>
            </a:r>
            <a:r>
              <a:rPr lang="ja-JP" altLang="en-US" sz="3200" b="1" dirty="0">
                <a:latin typeface="+mj-ea"/>
              </a:rPr>
              <a:t>講　利用規約</a:t>
            </a:r>
          </a:p>
        </p:txBody>
      </p:sp>
      <p:sp>
        <p:nvSpPr>
          <p:cNvPr id="9" name="テキスト プレースホルダー 2"/>
          <p:cNvSpPr txBox="1">
            <a:spLocks/>
          </p:cNvSpPr>
          <p:nvPr/>
        </p:nvSpPr>
        <p:spPr>
          <a:xfrm>
            <a:off x="0" y="981076"/>
            <a:ext cx="9144000" cy="5876924"/>
          </a:xfrm>
          <a:prstGeom prst="rect">
            <a:avLst/>
          </a:prstGeom>
        </p:spPr>
        <p:txBody>
          <a:bodyPr>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a:buNone/>
            </a:pPr>
            <a:r>
              <a:rPr lang="ja-JP" altLang="en-US" sz="2400" dirty="0">
                <a:latin typeface="+mn-ea"/>
              </a:rPr>
              <a:t>２） 第三者の権利を侵害しないようにしてください </a:t>
            </a:r>
            <a:endParaRPr lang="en-US" altLang="ja-JP" sz="2400" dirty="0">
              <a:latin typeface="+mn-ea"/>
            </a:endParaRPr>
          </a:p>
          <a:p>
            <a:r>
              <a:rPr lang="ja-JP" altLang="en-US" sz="2400" dirty="0">
                <a:latin typeface="+mn-ea"/>
              </a:rPr>
              <a:t>ア コンテンツの中には、第三者（国以外の者をいいます。以下同じ。）が著作権その他の権利を有 している場合があります。第三者が著作権を有しているコンテンツや、第三者が著作権以外の権利（例：写真における肖像権、パブリシティ権等）を有しているコンテンツについては、特に権利処 理済であることが明示されているものを除き、利用者の責任で、当該第三者から利用の許諾を得てください。 </a:t>
            </a:r>
            <a:endParaRPr lang="en-US" altLang="ja-JP" sz="2400" dirty="0">
              <a:latin typeface="+mn-ea"/>
            </a:endParaRPr>
          </a:p>
          <a:p>
            <a:r>
              <a:rPr lang="ja-JP" altLang="en-US" sz="2400" dirty="0">
                <a:latin typeface="+mn-ea"/>
              </a:rPr>
              <a:t>イ コンテンツのうち第三者が権利を有しているものについては、出典の表記等によって第三者が 権利を有していることを直接的又は間接的に表示・示唆しているものもありますが、明確に第三者 </a:t>
            </a:r>
            <a:r>
              <a:rPr lang="en-US" altLang="ja-JP" sz="2400" dirty="0">
                <a:latin typeface="+mn-ea"/>
              </a:rPr>
              <a:t>2 </a:t>
            </a:r>
            <a:r>
              <a:rPr lang="ja-JP" altLang="en-US" sz="2400" dirty="0">
                <a:latin typeface="+mn-ea"/>
              </a:rPr>
              <a:t>が権利を有している部分の特定・明示等を行っていないものもあります。利用する場合は利用者 の責任において確認してください。 （→第三者に権利があることを表示・示唆している場合の例）［別紙に記載］ </a:t>
            </a:r>
            <a:endParaRPr lang="en-US" altLang="ja-JP" sz="2400" dirty="0">
              <a:latin typeface="+mn-ea"/>
            </a:endParaRPr>
          </a:p>
        </p:txBody>
      </p:sp>
    </p:spTree>
    <p:extLst>
      <p:ext uri="{BB962C8B-B14F-4D97-AF65-F5344CB8AC3E}">
        <p14:creationId xmlns:p14="http://schemas.microsoft.com/office/powerpoint/2010/main" val="1337760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0FB84-CA31-1551-8C84-774AA6462D6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87D7E54-1C82-50F8-5317-16E7C2B6671A}"/>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D5C996EF-FCAE-0EA0-7921-C52C6A2DAAEF}"/>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14</a:t>
            </a:r>
            <a:r>
              <a:rPr lang="ja-JP" altLang="en-US" sz="3200" b="1" dirty="0">
                <a:latin typeface="+mj-ea"/>
              </a:rPr>
              <a:t>講　利用規約</a:t>
            </a:r>
          </a:p>
        </p:txBody>
      </p:sp>
      <p:sp>
        <p:nvSpPr>
          <p:cNvPr id="12" name="テキスト プレースホルダー 2"/>
          <p:cNvSpPr txBox="1">
            <a:spLocks/>
          </p:cNvSpPr>
          <p:nvPr/>
        </p:nvSpPr>
        <p:spPr>
          <a:xfrm>
            <a:off x="0" y="981075"/>
            <a:ext cx="9144000" cy="5742819"/>
          </a:xfrm>
          <a:prstGeom prst="rect">
            <a:avLst/>
          </a:prstGeom>
        </p:spPr>
        <p:txBody>
          <a:bodyPr>
            <a:normAutofit fontScale="92500" lnSpcReduction="20000"/>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400" dirty="0">
                <a:latin typeface="+mn-ea"/>
              </a:rPr>
              <a:t>ウ 外部データベース等とのＡＰＩ（</a:t>
            </a:r>
            <a:r>
              <a:rPr lang="en-US" altLang="ja-JP" sz="2400" dirty="0">
                <a:latin typeface="+mn-ea"/>
              </a:rPr>
              <a:t>Application Programming Interface</a:t>
            </a:r>
            <a:r>
              <a:rPr lang="ja-JP" altLang="en-US" sz="2400" dirty="0">
                <a:latin typeface="+mn-ea"/>
              </a:rPr>
              <a:t>）連携等により取得しているコンテンツについては、その提供元の利用条件に従ってください。 （→外部データベース等とのＡＰＩ連携等により取得しているコンテンツの例）［別紙に記載］ </a:t>
            </a:r>
            <a:r>
              <a:rPr lang="en-US" altLang="ja-JP" sz="2400" dirty="0">
                <a:latin typeface="+mn-ea"/>
              </a:rPr>
              <a:t>※</a:t>
            </a:r>
            <a:r>
              <a:rPr lang="ja-JP" altLang="en-US" sz="2400" dirty="0">
                <a:latin typeface="+mn-ea"/>
              </a:rPr>
              <a:t>該当するコンテンツがない場合、本項目は削除してください。 </a:t>
            </a:r>
            <a:endParaRPr lang="en-US" altLang="ja-JP" sz="2400" dirty="0">
              <a:latin typeface="+mn-ea"/>
            </a:endParaRPr>
          </a:p>
          <a:p>
            <a:r>
              <a:rPr lang="ja-JP" altLang="en-US" sz="2400" dirty="0">
                <a:latin typeface="+mn-ea"/>
              </a:rPr>
              <a:t>エ 第三者が著作権等を有しているコンテンツであっても、著作権法上認められている引用など、著 作権者等の許諾なしに利用できる場合があります。</a:t>
            </a:r>
          </a:p>
          <a:p>
            <a:pPr marL="0" indent="0">
              <a:buNone/>
            </a:pPr>
            <a:r>
              <a:rPr lang="ja-JP" altLang="en-US" sz="2800" dirty="0">
                <a:latin typeface="+mn-ea"/>
              </a:rPr>
              <a:t>３） 個別法令による利用の制約があるコンテンツについて</a:t>
            </a:r>
            <a:endParaRPr lang="en-US" altLang="ja-JP" sz="2800" dirty="0">
              <a:latin typeface="+mn-ea"/>
            </a:endParaRPr>
          </a:p>
          <a:p>
            <a:r>
              <a:rPr lang="ja-JP" altLang="en-US" sz="2800" dirty="0">
                <a:latin typeface="+mn-ea"/>
              </a:rPr>
              <a:t> ア 一部のコンテンツには、個別法令により利用に制約がある場合があります。特に、以下に記載 する法令についてはご注意ください。詳しくはそれぞれのリンク先ページをご参照ください。 ○○法（個別法名）に基づく○○（コンテンツ名）の利用に当たっての○○（制約内容）について （→該当ページにリンク） △△法（個別法名）に基づく△△（コンテンツ名）の利用に当たっての△△（制約内容）について （→該当ページにリンク） </a:t>
            </a:r>
            <a:r>
              <a:rPr lang="en-US" altLang="ja-JP" sz="2800" dirty="0">
                <a:latin typeface="+mn-ea"/>
              </a:rPr>
              <a:t>※</a:t>
            </a:r>
            <a:r>
              <a:rPr lang="ja-JP" altLang="en-US" sz="2800" dirty="0">
                <a:latin typeface="+mn-ea"/>
              </a:rPr>
              <a:t>特に記載すべき個別法令がない場合、本項目は削除してください。</a:t>
            </a:r>
          </a:p>
          <a:p>
            <a:endParaRPr lang="ja-JP" altLang="en-US" sz="2800" dirty="0">
              <a:latin typeface="+mn-ea"/>
            </a:endParaRPr>
          </a:p>
        </p:txBody>
      </p:sp>
    </p:spTree>
    <p:extLst>
      <p:ext uri="{BB962C8B-B14F-4D97-AF65-F5344CB8AC3E}">
        <p14:creationId xmlns:p14="http://schemas.microsoft.com/office/powerpoint/2010/main" val="2666940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0FB84-CA31-1551-8C84-774AA6462D6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87D7E54-1C82-50F8-5317-16E7C2B6671A}"/>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D5C996EF-FCAE-0EA0-7921-C52C6A2DAAEF}"/>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14</a:t>
            </a:r>
            <a:r>
              <a:rPr lang="ja-JP" altLang="en-US" sz="3200" b="1" dirty="0">
                <a:latin typeface="+mj-ea"/>
              </a:rPr>
              <a:t>講　利用規約</a:t>
            </a:r>
          </a:p>
        </p:txBody>
      </p:sp>
      <p:sp>
        <p:nvSpPr>
          <p:cNvPr id="10" name="コンテンツ プレースホルダー 2"/>
          <p:cNvSpPr>
            <a:spLocks noGrp="1"/>
          </p:cNvSpPr>
          <p:nvPr>
            <p:ph sz="quarter" idx="1"/>
          </p:nvPr>
        </p:nvSpPr>
        <p:spPr>
          <a:xfrm>
            <a:off x="0" y="981075"/>
            <a:ext cx="9252520" cy="5627247"/>
          </a:xfrm>
        </p:spPr>
        <p:txBody>
          <a:bodyPr>
            <a:noAutofit/>
          </a:bodyPr>
          <a:lstStyle/>
          <a:p>
            <a:pPr marL="0" indent="0">
              <a:buNone/>
            </a:pPr>
            <a:r>
              <a:rPr lang="ja-JP" altLang="en-US" sz="2400" dirty="0">
                <a:latin typeface="+mn-ea"/>
                <a:ea typeface="+mn-ea"/>
              </a:rPr>
              <a:t>４） 本利用ルールが適用されないコンテンツについて</a:t>
            </a:r>
            <a:endParaRPr lang="en-US" altLang="ja-JP" sz="2400" dirty="0">
              <a:latin typeface="+mn-ea"/>
              <a:ea typeface="+mn-ea"/>
            </a:endParaRPr>
          </a:p>
          <a:p>
            <a:r>
              <a:rPr lang="ja-JP" altLang="en-US" sz="2400" dirty="0">
                <a:latin typeface="+mn-ea"/>
                <a:ea typeface="+mn-ea"/>
              </a:rPr>
              <a:t>以下のコンテンツについては、本利用ルールの適用外です。</a:t>
            </a:r>
            <a:endParaRPr lang="en-US" altLang="ja-JP" sz="2400" dirty="0">
              <a:latin typeface="+mn-ea"/>
              <a:ea typeface="+mn-ea"/>
            </a:endParaRPr>
          </a:p>
          <a:p>
            <a:r>
              <a:rPr lang="ja-JP" altLang="en-US" sz="2400" dirty="0">
                <a:latin typeface="+mn-ea"/>
                <a:ea typeface="+mn-ea"/>
              </a:rPr>
              <a:t>ア 組織や特定の事業を表すシンボルマーク、ロゴ、キャラクターデザイン </a:t>
            </a:r>
            <a:endParaRPr lang="en-US" altLang="ja-JP" sz="2400" dirty="0">
              <a:latin typeface="+mn-ea"/>
              <a:ea typeface="+mn-ea"/>
            </a:endParaRPr>
          </a:p>
          <a:p>
            <a:r>
              <a:rPr lang="ja-JP" altLang="en-US" sz="2400" dirty="0">
                <a:latin typeface="+mn-ea"/>
                <a:ea typeface="+mn-ea"/>
              </a:rPr>
              <a:t>イ 具体的かつ合理的な根拠の説明とともに、別の利用ルールの適用を明示しているコンテンツ （別の利用ルールの適用を明示しているコンテンツは、本利用ルールの別紙に列挙しています。）  </a:t>
            </a:r>
            <a:r>
              <a:rPr lang="en-US" altLang="ja-JP" sz="2400" dirty="0">
                <a:latin typeface="+mn-ea"/>
                <a:ea typeface="+mn-ea"/>
              </a:rPr>
              <a:t>※</a:t>
            </a:r>
            <a:r>
              <a:rPr lang="ja-JP" altLang="en-US" sz="2400" dirty="0">
                <a:latin typeface="+mn-ea"/>
                <a:ea typeface="+mn-ea"/>
              </a:rPr>
              <a:t>個別法令に根拠のない理由で本利用ルールとは別の利用ルールを適用すべきコンテンツがある場合、各府省は、当該コンテンツに対する利用ルールと、これを設ける具体的かつ合理的な 根拠を、コンテンツ掲載ページで明確に説明する責任を負うものとします。 これら別のルールを適用するコンテンツは、本利用ルールの末尾に別紙として、もれなく列挙し てください。なお、アについては、適用すべき別のルールがなければ列挙は不要です。</a:t>
            </a:r>
          </a:p>
        </p:txBody>
      </p:sp>
    </p:spTree>
    <p:extLst>
      <p:ext uri="{BB962C8B-B14F-4D97-AF65-F5344CB8AC3E}">
        <p14:creationId xmlns:p14="http://schemas.microsoft.com/office/powerpoint/2010/main" val="2077699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アングル">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メイリオ＋Segoe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TotalTime>
  <Words>1478</Words>
  <Application>Microsoft Office PowerPoint</Application>
  <PresentationFormat>画面に合わせる (4:3)</PresentationFormat>
  <Paragraphs>40</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Meiryo UI</vt:lpstr>
      <vt:lpstr>メイリオ</vt:lpstr>
      <vt:lpstr>Arial</vt:lpstr>
      <vt:lpstr>Calibri</vt:lpstr>
      <vt:lpstr>Wingdings</vt:lpstr>
      <vt:lpstr>Office ​​テーマ</vt:lpstr>
      <vt:lpstr>メディア論Ⅲ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　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1035097</dc:creator>
  <cp:lastModifiedBy>透 井上</cp:lastModifiedBy>
  <cp:revision>74</cp:revision>
  <dcterms:created xsi:type="dcterms:W3CDTF">2014-12-25T09:23:23Z</dcterms:created>
  <dcterms:modified xsi:type="dcterms:W3CDTF">2024-11-09T04:11:02Z</dcterms:modified>
</cp:coreProperties>
</file>