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308" r:id="rId3"/>
    <p:sldId id="292" r:id="rId4"/>
    <p:sldId id="314" r:id="rId5"/>
    <p:sldId id="295" r:id="rId6"/>
    <p:sldId id="316" r:id="rId7"/>
    <p:sldId id="320" r:id="rId8"/>
    <p:sldId id="321" r:id="rId9"/>
    <p:sldId id="322" r:id="rId10"/>
    <p:sldId id="293"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3" autoAdjust="0"/>
    <p:restoredTop sz="94660"/>
  </p:normalViewPr>
  <p:slideViewPr>
    <p:cSldViewPr>
      <p:cViewPr varScale="1">
        <p:scale>
          <a:sx n="107" d="100"/>
          <a:sy n="107" d="100"/>
        </p:scale>
        <p:origin x="942" y="138"/>
      </p:cViewPr>
      <p:guideLst>
        <p:guide orient="horz" pos="2160"/>
        <p:guide pos="2880"/>
      </p:guideLst>
    </p:cSldViewPr>
  </p:slideViewPr>
  <p:notesTextViewPr>
    <p:cViewPr>
      <p:scale>
        <a:sx n="3" d="2"/>
        <a:sy n="3" d="2"/>
      </p:scale>
      <p:origin x="0" y="0"/>
    </p:cViewPr>
  </p:notesTextViewPr>
  <p:notesViewPr>
    <p:cSldViewPr>
      <p:cViewPr varScale="1">
        <p:scale>
          <a:sx n="95" d="100"/>
          <a:sy n="95"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64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5B9A7-D08A-42CB-873D-54800EBC38F0}" type="datetimeFigureOut">
              <a:rPr kumimoji="1" lang="ja-JP" altLang="en-US" smtClean="0"/>
              <a:t>2024/11/8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742CD-6705-4FCD-9895-4A46894ED964}" type="slidenum">
              <a:rPr kumimoji="1" lang="ja-JP" altLang="en-US" smtClean="0"/>
              <a:t>‹#›</a:t>
            </a:fld>
            <a:endParaRPr kumimoji="1" lang="ja-JP" altLang="en-US"/>
          </a:p>
        </p:txBody>
      </p:sp>
    </p:spTree>
    <p:extLst>
      <p:ext uri="{BB962C8B-B14F-4D97-AF65-F5344CB8AC3E}">
        <p14:creationId xmlns:p14="http://schemas.microsoft.com/office/powerpoint/2010/main" val="257075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F742CD-6705-4FCD-9895-4A46894ED964}" type="slidenum">
              <a:rPr kumimoji="1" lang="ja-JP" altLang="en-US" smtClean="0"/>
              <a:t>3</a:t>
            </a:fld>
            <a:endParaRPr kumimoji="1" lang="ja-JP" altLang="en-US"/>
          </a:p>
        </p:txBody>
      </p:sp>
    </p:spTree>
    <p:extLst>
      <p:ext uri="{BB962C8B-B14F-4D97-AF65-F5344CB8AC3E}">
        <p14:creationId xmlns:p14="http://schemas.microsoft.com/office/powerpoint/2010/main" val="156827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899592" y="1441184"/>
            <a:ext cx="8244408" cy="707886"/>
          </a:xfrm>
        </p:spPr>
        <p:txBody>
          <a:bodyPr>
            <a:spAutoFit/>
          </a:bodyPr>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表題</a:t>
            </a:r>
          </a:p>
        </p:txBody>
      </p:sp>
      <p:sp>
        <p:nvSpPr>
          <p:cNvPr id="3" name="サブタイトル 2"/>
          <p:cNvSpPr>
            <a:spLocks noGrp="1"/>
          </p:cNvSpPr>
          <p:nvPr>
            <p:ph type="subTitle" idx="1" hasCustomPrompt="1"/>
          </p:nvPr>
        </p:nvSpPr>
        <p:spPr>
          <a:xfrm>
            <a:off x="1371600" y="4869160"/>
            <a:ext cx="6400800" cy="1368152"/>
          </a:xfrm>
        </p:spPr>
        <p:txBody>
          <a:bodyPr/>
          <a:lstStyle>
            <a:lvl1pPr marL="0" indent="0" algn="ctr">
              <a:buNone/>
              <a:defRPr>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学校名 発表者名</a:t>
            </a:r>
            <a:endParaRPr kumimoji="1" lang="en-US" altLang="ja-JP" dirty="0"/>
          </a:p>
        </p:txBody>
      </p:sp>
      <p:sp>
        <p:nvSpPr>
          <p:cNvPr id="5" name="フッター プレースホルダー 4"/>
          <p:cNvSpPr>
            <a:spLocks noGrp="1"/>
          </p:cNvSpPr>
          <p:nvPr>
            <p:ph type="ftr" sz="quarter" idx="11"/>
          </p:nvPr>
        </p:nvSpPr>
        <p:spPr>
          <a:xfrm>
            <a:off x="0" y="6356350"/>
            <a:ext cx="9144000" cy="501650"/>
          </a:xfrm>
        </p:spPr>
        <p:txBody>
          <a:bodyPr/>
          <a:lstStyle>
            <a:lvl1pP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岐阜女子大学</a:t>
            </a:r>
          </a:p>
        </p:txBody>
      </p:sp>
      <p:sp>
        <p:nvSpPr>
          <p:cNvPr id="6" name="スライド番号プレースホルダー 5"/>
          <p:cNvSpPr>
            <a:spLocks noGrp="1"/>
          </p:cNvSpPr>
          <p:nvPr>
            <p:ph type="sldNum" sz="quarter" idx="12"/>
          </p:nvPr>
        </p:nvSpPr>
        <p:spPr>
          <a:xfrm>
            <a:off x="8604448" y="6492875"/>
            <a:ext cx="539552" cy="365125"/>
          </a:xfrm>
        </p:spPr>
        <p:txBody>
          <a:bodyPr/>
          <a:lstStyle>
            <a:lvl1pPr>
              <a:defRPr>
                <a:solidFill>
                  <a:schemeClr val="tx1"/>
                </a:solidFill>
              </a:defRPr>
            </a:lvl1pPr>
          </a:lstStyle>
          <a:p>
            <a:fld id="{23580432-E2CF-4D2D-9FCA-5FAF3A674D83}" type="slidenum">
              <a:rPr lang="ja-JP" altLang="en-US" smtClean="0"/>
              <a:pPr/>
              <a:t>‹#›</a:t>
            </a:fld>
            <a:endParaRPr lang="ja-JP" altLang="en-US" dirty="0"/>
          </a:p>
        </p:txBody>
      </p:sp>
    </p:spTree>
    <p:extLst>
      <p:ext uri="{BB962C8B-B14F-4D97-AF65-F5344CB8AC3E}">
        <p14:creationId xmlns:p14="http://schemas.microsoft.com/office/powerpoint/2010/main" val="2304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solidFill>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107504" y="836712"/>
            <a:ext cx="9144000" cy="6165303"/>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vl2pPr>
              <a:defRPr>
                <a:latin typeface="Meiryo UI" panose="020B0604030504040204" pitchFamily="50" charset="-128"/>
                <a:ea typeface="Meiryo UI" panose="020B0604030504040204" pitchFamily="50" charset="-128"/>
                <a:cs typeface="Meiryo UI" panose="020B0604030504040204" pitchFamily="50" charset="-128"/>
              </a:defRPr>
            </a:lvl2pPr>
            <a:lvl3pPr>
              <a:defRPr>
                <a:latin typeface="Meiryo UI" panose="020B0604030504040204" pitchFamily="50" charset="-128"/>
                <a:ea typeface="Meiryo UI" panose="020B0604030504040204" pitchFamily="50" charset="-128"/>
                <a:cs typeface="Meiryo UI" panose="020B0604030504040204" pitchFamily="50" charset="-128"/>
              </a:defRPr>
            </a:lvl3pPr>
            <a:lvl4pPr>
              <a:defRPr>
                <a:latin typeface="Meiryo UI" panose="020B0604030504040204" pitchFamily="50" charset="-128"/>
                <a:ea typeface="Meiryo UI" panose="020B0604030504040204" pitchFamily="50" charset="-128"/>
                <a:cs typeface="Meiryo UI" panose="020B0604030504040204" pitchFamily="50" charset="-128"/>
              </a:defRPr>
            </a:lvl4pPr>
            <a:lvl5pPr>
              <a:defRPr>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629600" y="6466013"/>
            <a:ext cx="514400" cy="365125"/>
          </a:xfrm>
        </p:spPr>
        <p:txBody>
          <a:bodyPr/>
          <a:lstStyle>
            <a:lvl1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23580432-E2CF-4D2D-9FCA-5FAF3A674D83}" type="slidenum">
              <a:rPr lang="ja-JP" altLang="en-US" smtClean="0"/>
              <a:pPr/>
              <a:t>‹#›</a:t>
            </a:fld>
            <a:endParaRPr lang="ja-JP" altLang="en-US" dirty="0"/>
          </a:p>
        </p:txBody>
      </p:sp>
      <p:cxnSp>
        <p:nvCxnSpPr>
          <p:cNvPr id="7" name="直線コネクタ 6"/>
          <p:cNvCxnSpPr/>
          <p:nvPr userDrawn="1"/>
        </p:nvCxnSpPr>
        <p:spPr>
          <a:xfrm>
            <a:off x="0" y="6093296"/>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1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144000" cy="692696"/>
          </a:xfrm>
          <a:prstGeom prst="rect">
            <a:avLst/>
          </a:prstGeom>
          <a:solidFill>
            <a:schemeClr val="accent2"/>
          </a:solidFill>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0" y="692696"/>
            <a:ext cx="9144000" cy="568863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0" y="6381328"/>
            <a:ext cx="9144000" cy="476672"/>
          </a:xfrm>
          <a:prstGeom prst="rect">
            <a:avLst/>
          </a:prstGeom>
          <a:ln>
            <a:solidFill>
              <a:schemeClr val="accent4"/>
            </a:solidFill>
          </a:ln>
        </p:spPr>
        <p:txBody>
          <a:bodyPr vert="horz" lIns="91440" tIns="45720" rIns="91440" bIns="45720" rtlCol="0" anchor="ctr"/>
          <a:lstStyle>
            <a:lvl1pPr algn="ct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a:t>H26</a:t>
            </a:r>
            <a:r>
              <a:rPr lang="ja-JP" altLang="en-US"/>
              <a:t>年度 文部科学省「</a:t>
            </a:r>
            <a:r>
              <a:rPr lang="en-US" altLang="ja-JP"/>
              <a:t>ICT</a:t>
            </a:r>
            <a:r>
              <a:rPr lang="ja-JP" altLang="en-US"/>
              <a:t>を活用した教育の推進に資する実証事業」</a:t>
            </a:r>
            <a:endParaRPr lang="en-US" altLang="ja-JP"/>
          </a:p>
          <a:p>
            <a:r>
              <a:rPr lang="en-US" altLang="ja-JP"/>
              <a:t>ICT</a:t>
            </a:r>
            <a:r>
              <a:rPr lang="ja-JP" altLang="en-US"/>
              <a:t>を活用した教育効果の検証方法の開発</a:t>
            </a:r>
            <a:endParaRPr lang="ja-JP" altLang="en-US" dirty="0"/>
          </a:p>
        </p:txBody>
      </p:sp>
      <p:sp>
        <p:nvSpPr>
          <p:cNvPr id="6" name="スライド番号プレースホルダー 5"/>
          <p:cNvSpPr>
            <a:spLocks noGrp="1"/>
          </p:cNvSpPr>
          <p:nvPr>
            <p:ph type="sldNum" sz="quarter" idx="4"/>
          </p:nvPr>
        </p:nvSpPr>
        <p:spPr>
          <a:xfrm>
            <a:off x="8604448" y="6480081"/>
            <a:ext cx="539552" cy="365125"/>
          </a:xfrm>
          <a:prstGeom prst="rect">
            <a:avLst/>
          </a:prstGeom>
        </p:spPr>
        <p:txBody>
          <a:bodyPr vert="horz" lIns="91440" tIns="45720" rIns="91440" bIns="45720" rtlCol="0" anchor="ctr"/>
          <a:lstStyle>
            <a:lvl1pPr algn="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238323564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9592" y="788252"/>
            <a:ext cx="8244408" cy="807126"/>
          </a:xfrm>
          <a:solidFill>
            <a:schemeClr val="accent2"/>
          </a:solidFill>
        </p:spPr>
        <p:txBody>
          <a:bodyPr tIns="144000"/>
          <a:lstStyle/>
          <a:p>
            <a:r>
              <a:rPr kumimoji="1" lang="ja-JP" altLang="en-US" sz="4000" dirty="0"/>
              <a:t>メディア論</a:t>
            </a:r>
            <a:r>
              <a:rPr kumimoji="1" lang="en-US" altLang="ja-JP" sz="4000" dirty="0"/>
              <a:t>Ⅲ</a:t>
            </a:r>
            <a:endParaRPr kumimoji="1" lang="ja-JP" altLang="en-US" dirty="0">
              <a:latin typeface="+mj-ea"/>
              <a:ea typeface="+mj-ea"/>
            </a:endParaRPr>
          </a:p>
        </p:txBody>
      </p:sp>
      <p:sp>
        <p:nvSpPr>
          <p:cNvPr id="3" name="サブタイトル 2"/>
          <p:cNvSpPr>
            <a:spLocks noGrp="1"/>
          </p:cNvSpPr>
          <p:nvPr>
            <p:ph type="subTitle" idx="1"/>
          </p:nvPr>
        </p:nvSpPr>
        <p:spPr>
          <a:xfrm>
            <a:off x="1403648" y="5373216"/>
            <a:ext cx="6400800" cy="648072"/>
          </a:xfrm>
        </p:spPr>
        <p:txBody>
          <a:bodyPr>
            <a:normAutofit/>
          </a:bodyPr>
          <a:lstStyle/>
          <a:p>
            <a:r>
              <a:rPr kumimoji="1" lang="ja-JP" altLang="en-US" sz="2400" dirty="0">
                <a:solidFill>
                  <a:schemeClr val="tx1"/>
                </a:solidFill>
                <a:latin typeface="+mj-ea"/>
                <a:ea typeface="+mj-ea"/>
              </a:rPr>
              <a:t>井上透　江添誠</a:t>
            </a:r>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岐阜女子大学）</a:t>
            </a:r>
          </a:p>
        </p:txBody>
      </p:sp>
      <p:sp>
        <p:nvSpPr>
          <p:cNvPr id="4" name="テキスト ボックス 3"/>
          <p:cNvSpPr txBox="1"/>
          <p:nvPr/>
        </p:nvSpPr>
        <p:spPr>
          <a:xfrm>
            <a:off x="899592" y="2276872"/>
            <a:ext cx="8244408" cy="514738"/>
          </a:xfrm>
          <a:prstGeom prst="rect">
            <a:avLst/>
          </a:prstGeom>
          <a:noFill/>
          <a:ln>
            <a:solidFill>
              <a:schemeClr val="accent2"/>
            </a:solidFill>
          </a:ln>
        </p:spPr>
        <p:txBody>
          <a:bodyPr wrap="square" tIns="144000" rtlCol="0">
            <a:spAutoFit/>
          </a:bodyPr>
          <a:lstStyle/>
          <a:p>
            <a:r>
              <a:rPr lang="ja-JP" altLang="en-US" sz="2100" b="1" dirty="0">
                <a:latin typeface="+mj-ea"/>
                <a:ea typeface="+mj-ea"/>
                <a:cs typeface="Meiryo UI" panose="020B0604030504040204" pitchFamily="50" charset="-128"/>
              </a:rPr>
              <a:t>第８講　クリエイティブ・コモンズ・ライセンス</a:t>
            </a:r>
          </a:p>
        </p:txBody>
      </p:sp>
    </p:spTree>
    <p:extLst>
      <p:ext uri="{BB962C8B-B14F-4D97-AF65-F5344CB8AC3E}">
        <p14:creationId xmlns:p14="http://schemas.microsoft.com/office/powerpoint/2010/main" val="308421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4294967295"/>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charset="0"/>
                <a:ea typeface="ＭＳ Ｐゴシック" charset="0"/>
                <a:cs typeface="ＭＳ Ｐゴシック" charset="0"/>
              </a:defRPr>
            </a:lvl1pPr>
            <a:lvl2pPr marL="742950" indent="-285750" eaLnBrk="0" hangingPunct="0">
              <a:defRPr kumimoji="1">
                <a:solidFill>
                  <a:schemeClr val="tx1"/>
                </a:solidFill>
                <a:latin typeface="Verdana" charset="0"/>
                <a:ea typeface="ＭＳ Ｐゴシック" charset="0"/>
              </a:defRPr>
            </a:lvl2pPr>
            <a:lvl3pPr marL="1143000" indent="-228600" eaLnBrk="0" hangingPunct="0">
              <a:defRPr kumimoji="1">
                <a:solidFill>
                  <a:schemeClr val="tx1"/>
                </a:solidFill>
                <a:latin typeface="Verdana" charset="0"/>
                <a:ea typeface="ＭＳ Ｐゴシック" charset="0"/>
              </a:defRPr>
            </a:lvl3pPr>
            <a:lvl4pPr marL="1600200" indent="-228600" eaLnBrk="0" hangingPunct="0">
              <a:defRPr kumimoji="1">
                <a:solidFill>
                  <a:schemeClr val="tx1"/>
                </a:solidFill>
                <a:latin typeface="Verdana" charset="0"/>
                <a:ea typeface="ＭＳ Ｐゴシック" charset="0"/>
              </a:defRPr>
            </a:lvl4pPr>
            <a:lvl5pPr marL="2057400" indent="-228600" eaLnBrk="0" hangingPunct="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fld id="{66A1CFC6-5C2F-4249-8CB1-86A4F5C744DE}" type="slidenum">
              <a:rPr kumimoji="0" lang="en-US" altLang="ja-JP"/>
              <a:pPr eaLnBrk="1" hangingPunct="1"/>
              <a:t>10</a:t>
            </a:fld>
            <a:endParaRPr kumimoji="0" lang="en-US" altLang="ja-JP"/>
          </a:p>
        </p:txBody>
      </p:sp>
      <p:sp>
        <p:nvSpPr>
          <p:cNvPr id="4099" name="Rectangle 2"/>
          <p:cNvSpPr>
            <a:spLocks noGrp="1" noChangeArrowheads="1"/>
          </p:cNvSpPr>
          <p:nvPr>
            <p:ph type="title"/>
          </p:nvPr>
        </p:nvSpPr>
        <p:spPr>
          <a:xfrm>
            <a:off x="0" y="0"/>
            <a:ext cx="9144000" cy="981075"/>
          </a:xfrm>
        </p:spPr>
        <p:txBody>
          <a:bodyPr/>
          <a:lstStyle/>
          <a:p>
            <a:pPr algn="ctr"/>
            <a:r>
              <a:rPr lang="ja-JP" altLang="en-US" sz="3600" dirty="0">
                <a:latin typeface="メイリオ" charset="0"/>
                <a:ea typeface="メイリオ" charset="0"/>
                <a:cs typeface="メイリオ" charset="0"/>
              </a:rPr>
              <a:t>課　題</a:t>
            </a:r>
          </a:p>
        </p:txBody>
      </p:sp>
      <p:sp>
        <p:nvSpPr>
          <p:cNvPr id="57347" name="Rectangle 3"/>
          <p:cNvSpPr>
            <a:spLocks noGrp="1" noChangeArrowheads="1"/>
          </p:cNvSpPr>
          <p:nvPr>
            <p:ph type="body" idx="1"/>
          </p:nvPr>
        </p:nvSpPr>
        <p:spPr>
          <a:xfrm>
            <a:off x="516062" y="1412776"/>
            <a:ext cx="8111876" cy="4320480"/>
          </a:xfrm>
        </p:spPr>
        <p:txBody>
          <a:bodyPr>
            <a:normAutofit/>
          </a:bodyPr>
          <a:lstStyle/>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（１）２次利用条件（意思）表示の必要性を説明できますか？</a:t>
            </a:r>
          </a:p>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（２）クリエイティブ・コモンズ・ライセンスについて説明できますか？</a:t>
            </a:r>
          </a:p>
        </p:txBody>
      </p:sp>
      <p:sp>
        <p:nvSpPr>
          <p:cNvPr id="5" name="Rectangle 3"/>
          <p:cNvSpPr txBox="1">
            <a:spLocks noChangeArrowheads="1"/>
          </p:cNvSpPr>
          <p:nvPr/>
        </p:nvSpPr>
        <p:spPr>
          <a:xfrm>
            <a:off x="395536" y="1196752"/>
            <a:ext cx="8507412" cy="144145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95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DF68-41C0-3FAC-086A-EA5C3E40A882}"/>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5B0D3BC0-A9EF-818D-F3FE-6D3A4AAC5B50}"/>
              </a:ext>
            </a:extLst>
          </p:cNvPr>
          <p:cNvSpPr txBox="1">
            <a:spLocks noChangeArrowheads="1"/>
          </p:cNvSpPr>
          <p:nvPr/>
        </p:nvSpPr>
        <p:spPr>
          <a:xfrm>
            <a:off x="395536" y="1196752"/>
            <a:ext cx="8507412" cy="5112568"/>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　ねらい</a:t>
            </a: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クリエイティブ・コモンズ・ライセンスやパブリックドメイン・ツール、文化庁の自由利用マーク等の２次利用条件（意思）表示について説明できる。</a:t>
            </a:r>
          </a:p>
        </p:txBody>
      </p:sp>
      <p:sp>
        <p:nvSpPr>
          <p:cNvPr id="2" name="タイトル 1">
            <a:extLst>
              <a:ext uri="{FF2B5EF4-FFF2-40B4-BE49-F238E27FC236}">
                <a16:creationId xmlns:a16="http://schemas.microsoft.com/office/drawing/2014/main" id="{FAE9F0C3-D0C4-7FEA-98AA-3868BAA5AC1D}"/>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1DFBA37B-7606-1FB4-2221-B1A6C6510D8B}"/>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第８講　クリエイティブ・コモンズ・ライセンス</a:t>
            </a:r>
          </a:p>
        </p:txBody>
      </p:sp>
    </p:spTree>
    <p:extLst>
      <p:ext uri="{BB962C8B-B14F-4D97-AF65-F5344CB8AC3E}">
        <p14:creationId xmlns:p14="http://schemas.microsoft.com/office/powerpoint/2010/main" val="28827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1080121"/>
            <a:ext cx="8892480" cy="476671"/>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１　著作権における意思表示の必要性</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第８講　クリエイティブ・コモンズ・ライセンス</a:t>
            </a:r>
          </a:p>
        </p:txBody>
      </p:sp>
      <p:sp>
        <p:nvSpPr>
          <p:cNvPr id="6" name="コンテンツ プレースホルダー 2">
            <a:extLst>
              <a:ext uri="{FF2B5EF4-FFF2-40B4-BE49-F238E27FC236}">
                <a16:creationId xmlns:a16="http://schemas.microsoft.com/office/drawing/2014/main" id="{37DF11C9-F88E-6AC7-4B25-2FDDC0441EBB}"/>
              </a:ext>
            </a:extLst>
          </p:cNvPr>
          <p:cNvSpPr txBox="1">
            <a:spLocks/>
          </p:cNvSpPr>
          <p:nvPr/>
        </p:nvSpPr>
        <p:spPr>
          <a:xfrm>
            <a:off x="0" y="1556792"/>
            <a:ext cx="9144000" cy="5301208"/>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r>
              <a:rPr lang="ja-JP" altLang="en-US" dirty="0">
                <a:latin typeface="+mn-ea"/>
              </a:rPr>
              <a:t>インターネット、特にデジタルアーカイブから提供されるデータを複製等で</a:t>
            </a:r>
            <a:r>
              <a:rPr lang="en-US" altLang="ja-JP" dirty="0">
                <a:latin typeface="+mn-ea"/>
              </a:rPr>
              <a:t>2</a:t>
            </a:r>
            <a:r>
              <a:rPr lang="ja-JP" altLang="en-US" dirty="0">
                <a:latin typeface="+mn-ea"/>
              </a:rPr>
              <a:t>次利用する際、クリエイティブ・コモンズ・ライセンスやパブリックドメイン・ツール、文化庁の自由利用マーク等の２次利用条件（意思）表示があれば、著作者の許諾を得ずに教育や芸術、産業で利用が可能となり、活用が進む。</a:t>
            </a:r>
          </a:p>
          <a:p>
            <a:r>
              <a:rPr lang="ja-JP" altLang="en-US" dirty="0">
                <a:latin typeface="+mn-ea"/>
              </a:rPr>
              <a:t>そのため、</a:t>
            </a:r>
            <a:r>
              <a:rPr lang="en-US" altLang="ja-JP" dirty="0">
                <a:latin typeface="+mn-ea"/>
              </a:rPr>
              <a:t>EU</a:t>
            </a:r>
            <a:r>
              <a:rPr lang="ja-JP" altLang="en-US" dirty="0">
                <a:latin typeface="+mn-ea"/>
              </a:rPr>
              <a:t>のユーロピアーナやアメリカ合衆国のデジタル公共図書館</a:t>
            </a:r>
            <a:r>
              <a:rPr lang="en-US" altLang="ja-JP" dirty="0">
                <a:latin typeface="+mn-ea"/>
              </a:rPr>
              <a:t>DPLA</a:t>
            </a:r>
            <a:r>
              <a:rPr lang="ja-JP" altLang="en-US" dirty="0">
                <a:latin typeface="+mn-ea"/>
              </a:rPr>
              <a:t>、日本のジャパンサーチでは意思表示を推奨している。</a:t>
            </a:r>
          </a:p>
        </p:txBody>
      </p:sp>
    </p:spTree>
    <p:extLst>
      <p:ext uri="{BB962C8B-B14F-4D97-AF65-F5344CB8AC3E}">
        <p14:creationId xmlns:p14="http://schemas.microsoft.com/office/powerpoint/2010/main" val="21740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6916-C3C6-5466-9A6D-442CBEB38DDA}"/>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720ED625-F5FE-7203-1220-34E85676BB01}"/>
              </a:ext>
            </a:extLst>
          </p:cNvPr>
          <p:cNvSpPr txBox="1">
            <a:spLocks noChangeArrowheads="1"/>
          </p:cNvSpPr>
          <p:nvPr/>
        </p:nvSpPr>
        <p:spPr>
          <a:xfrm>
            <a:off x="0" y="1013689"/>
            <a:ext cx="8983813" cy="471095"/>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　クリエイティブ・コモンズ・ライセンス</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2359A185-9936-07E0-5BD1-9DB93471C88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556E9A4B-A792-D91A-9084-1E36E5A7A2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第８講　クリエイティブ・コモンズ・ライセンス</a:t>
            </a:r>
          </a:p>
        </p:txBody>
      </p:sp>
      <p:sp>
        <p:nvSpPr>
          <p:cNvPr id="9" name="コンテンツ プレースホルダー 2">
            <a:extLst>
              <a:ext uri="{FF2B5EF4-FFF2-40B4-BE49-F238E27FC236}">
                <a16:creationId xmlns:a16="http://schemas.microsoft.com/office/drawing/2014/main" id="{1F6DCD58-F54B-880F-DF33-44BBAA33F23E}"/>
              </a:ext>
            </a:extLst>
          </p:cNvPr>
          <p:cNvSpPr txBox="1">
            <a:spLocks/>
          </p:cNvSpPr>
          <p:nvPr/>
        </p:nvSpPr>
        <p:spPr>
          <a:xfrm>
            <a:off x="0" y="1484785"/>
            <a:ext cx="9324527" cy="3600399"/>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D34817"/>
              </a:buClr>
            </a:pPr>
            <a:r>
              <a:rPr lang="en-US" altLang="ja-JP" sz="2800" dirty="0">
                <a:solidFill>
                  <a:prstClr val="black"/>
                </a:solidFill>
                <a:latin typeface="+mn-ea"/>
              </a:rPr>
              <a:t>CC</a:t>
            </a:r>
            <a:r>
              <a:rPr lang="ja-JP" altLang="en-US" sz="2800" dirty="0">
                <a:solidFill>
                  <a:prstClr val="black"/>
                </a:solidFill>
                <a:latin typeface="+mn-ea"/>
              </a:rPr>
              <a:t>ライセンスとはインターネット時代のための新しい著作権ルールで、作品を公開する作者が「この条件を守れば私の作品を自由に使って構いません。」という意思表示をするためのツールです。</a:t>
            </a:r>
          </a:p>
          <a:p>
            <a:pPr>
              <a:buClr>
                <a:srgbClr val="D34817"/>
              </a:buClr>
            </a:pPr>
            <a:r>
              <a:rPr lang="en-US" altLang="ja-JP" sz="2800" dirty="0">
                <a:solidFill>
                  <a:prstClr val="black"/>
                </a:solidFill>
                <a:latin typeface="+mn-ea"/>
              </a:rPr>
              <a:t>CC</a:t>
            </a:r>
            <a:r>
              <a:rPr lang="ja-JP" altLang="en-US" sz="2800" dirty="0">
                <a:solidFill>
                  <a:prstClr val="black"/>
                </a:solidFill>
                <a:latin typeface="+mn-ea"/>
              </a:rPr>
              <a:t>ライセンスを利用することで、作者は著作権を保持したまま作品を自由に流通させることができ、受け手はライセンス条件の範囲内で再配布やリミックスなどをすることができます。</a:t>
            </a:r>
          </a:p>
        </p:txBody>
      </p:sp>
      <p:pic>
        <p:nvPicPr>
          <p:cNvPr id="3" name="図 2">
            <a:extLst>
              <a:ext uri="{FF2B5EF4-FFF2-40B4-BE49-F238E27FC236}">
                <a16:creationId xmlns:a16="http://schemas.microsoft.com/office/drawing/2014/main" id="{57EB7CDF-CDE6-D8FA-3939-9A74B8A37D66}"/>
              </a:ext>
            </a:extLst>
          </p:cNvPr>
          <p:cNvPicPr>
            <a:picLocks noChangeAspect="1"/>
          </p:cNvPicPr>
          <p:nvPr/>
        </p:nvPicPr>
        <p:blipFill>
          <a:blip r:embed="rId2"/>
          <a:stretch>
            <a:fillRect/>
          </a:stretch>
        </p:blipFill>
        <p:spPr>
          <a:xfrm>
            <a:off x="3881285" y="4961000"/>
            <a:ext cx="5102528" cy="1766622"/>
          </a:xfrm>
          <a:prstGeom prst="rect">
            <a:avLst/>
          </a:prstGeom>
        </p:spPr>
      </p:pic>
    </p:spTree>
    <p:extLst>
      <p:ext uri="{BB962C8B-B14F-4D97-AF65-F5344CB8AC3E}">
        <p14:creationId xmlns:p14="http://schemas.microsoft.com/office/powerpoint/2010/main" val="67469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第８講　クリエイティブ・コモンズ・ライセンス</a:t>
            </a:r>
          </a:p>
        </p:txBody>
      </p:sp>
      <p:sp>
        <p:nvSpPr>
          <p:cNvPr id="7" name="Rectangle 3">
            <a:extLst>
              <a:ext uri="{FF2B5EF4-FFF2-40B4-BE49-F238E27FC236}">
                <a16:creationId xmlns:a16="http://schemas.microsoft.com/office/drawing/2014/main" id="{ECFCC0A1-79C4-C51C-D028-1BEC278D3C81}"/>
              </a:ext>
            </a:extLst>
          </p:cNvPr>
          <p:cNvSpPr txBox="1">
            <a:spLocks noGrp="1" noChangeArrowheads="1"/>
          </p:cNvSpPr>
          <p:nvPr>
            <p:ph idx="1"/>
          </p:nvPr>
        </p:nvSpPr>
        <p:spPr>
          <a:xfrm>
            <a:off x="179512" y="1124743"/>
            <a:ext cx="8424936" cy="575719"/>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３　パブリックドメイン・ツール</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id="{4DC54EAD-938D-D864-BA93-B311D5D5FD37}"/>
              </a:ext>
            </a:extLst>
          </p:cNvPr>
          <p:cNvSpPr txBox="1">
            <a:spLocks/>
          </p:cNvSpPr>
          <p:nvPr/>
        </p:nvSpPr>
        <p:spPr>
          <a:xfrm>
            <a:off x="159668" y="1700463"/>
            <a:ext cx="880482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800" dirty="0">
                <a:solidFill>
                  <a:srgbClr val="1F1F1F"/>
                </a:solidFill>
                <a:latin typeface="+mn-ea"/>
                <a:ea typeface="+mn-ea"/>
              </a:rPr>
              <a:t>パブリックドメインとは、</a:t>
            </a:r>
            <a:r>
              <a:rPr lang="ja-JP" altLang="en-US" sz="2800" dirty="0">
                <a:solidFill>
                  <a:srgbClr val="040C28"/>
                </a:solidFill>
                <a:latin typeface="+mn-ea"/>
                <a:ea typeface="+mn-ea"/>
              </a:rPr>
              <a:t>著作権などの知的財産権が消滅又は放棄され、誰でも自由に利用できるようになった著作物のこと</a:t>
            </a:r>
            <a:r>
              <a:rPr lang="ja-JP" altLang="en-US" sz="2800" dirty="0">
                <a:solidFill>
                  <a:srgbClr val="1F1F1F"/>
                </a:solidFill>
                <a:latin typeface="+mn-ea"/>
                <a:ea typeface="+mn-ea"/>
              </a:rPr>
              <a:t>。</a:t>
            </a:r>
            <a:endParaRPr lang="en-US" altLang="ja-JP" sz="2800" dirty="0">
              <a:solidFill>
                <a:srgbClr val="1F1F1F"/>
              </a:solidFill>
              <a:latin typeface="+mn-ea"/>
              <a:ea typeface="+mn-ea"/>
            </a:endParaRPr>
          </a:p>
          <a:p>
            <a:r>
              <a:rPr lang="ja-JP" altLang="en-US" sz="2800" dirty="0">
                <a:solidFill>
                  <a:srgbClr val="1F1F1F"/>
                </a:solidFill>
                <a:latin typeface="+mn-ea"/>
                <a:ea typeface="+mn-ea"/>
              </a:rPr>
              <a:t> 著作権は一定期間保護されますが、保護期間が終わると共有財産（パブリックドメイン）となります。これには画像、音楽、映像、絵画、小説など、さまざまなジャンルの知的創作物が含まれます。</a:t>
            </a:r>
            <a:endParaRPr lang="ja-JP" altLang="en-US" sz="2800" dirty="0">
              <a:latin typeface="+mn-ea"/>
              <a:ea typeface="+mn-ea"/>
            </a:endParaRPr>
          </a:p>
        </p:txBody>
      </p:sp>
    </p:spTree>
    <p:extLst>
      <p:ext uri="{BB962C8B-B14F-4D97-AF65-F5344CB8AC3E}">
        <p14:creationId xmlns:p14="http://schemas.microsoft.com/office/powerpoint/2010/main" val="2845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8785A-C21F-EA7E-2DE0-C054D97A69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51B387-2D1F-6ECB-CDC0-F3317C7710EC}"/>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FABDFED8-A44F-918F-7860-47294ABDCD01}"/>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第８講　クリエイティブ・コモンズ・ライセンス</a:t>
            </a:r>
          </a:p>
        </p:txBody>
      </p:sp>
      <p:sp>
        <p:nvSpPr>
          <p:cNvPr id="4" name="タイトル 1">
            <a:extLst>
              <a:ext uri="{FF2B5EF4-FFF2-40B4-BE49-F238E27FC236}">
                <a16:creationId xmlns:a16="http://schemas.microsoft.com/office/drawing/2014/main" id="{41364FE3-830D-E2E5-282D-51D88FC0BC62}"/>
              </a:ext>
            </a:extLst>
          </p:cNvPr>
          <p:cNvSpPr txBox="1">
            <a:spLocks/>
          </p:cNvSpPr>
          <p:nvPr/>
        </p:nvSpPr>
        <p:spPr>
          <a:xfrm>
            <a:off x="13371" y="1026070"/>
            <a:ext cx="2326381" cy="5283249"/>
          </a:xfrm>
          <a:prstGeom prst="rect">
            <a:avLst/>
          </a:prstGeom>
        </p:spPr>
        <p:txBody>
          <a:bodyPr bIns="91440" anchor="b" anchorCtr="0">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696464"/>
                </a:solidFill>
                <a:effectLst/>
                <a:uLnTx/>
                <a:uFillTx/>
                <a:latin typeface="+mn-ea"/>
                <a:ea typeface="+mn-ea"/>
                <a:cs typeface="+mj-cs"/>
              </a:rPr>
              <a:t>デジタルアーカイブの構築・共有・活用ガイドライン</a:t>
            </a:r>
            <a:br>
              <a:rPr kumimoji="1" lang="en-US" altLang="ja-JP" sz="2000" b="1" i="0" u="none" strike="noStrike" kern="1200" cap="none" spc="0" normalizeH="0" baseline="0" noProof="0" dirty="0">
                <a:ln>
                  <a:noFill/>
                </a:ln>
                <a:solidFill>
                  <a:srgbClr val="696464"/>
                </a:solidFill>
                <a:effectLst/>
                <a:uLnTx/>
                <a:uFillTx/>
                <a:latin typeface="+mn-ea"/>
                <a:ea typeface="+mn-ea"/>
                <a:cs typeface="+mj-cs"/>
              </a:rPr>
            </a:br>
            <a:br>
              <a:rPr kumimoji="1" lang="en-US" altLang="ja-JP" sz="2000" b="0" i="0" u="none" strike="noStrike" kern="1200" cap="none" spc="0" normalizeH="0" baseline="0" noProof="0" dirty="0">
                <a:ln>
                  <a:noFill/>
                </a:ln>
                <a:solidFill>
                  <a:srgbClr val="696464"/>
                </a:solidFill>
                <a:effectLst/>
                <a:uLnTx/>
                <a:uFillTx/>
                <a:latin typeface="+mn-ea"/>
                <a:ea typeface="+mn-ea"/>
                <a:cs typeface="+mj-cs"/>
              </a:rPr>
            </a:br>
            <a:r>
              <a:rPr kumimoji="1" lang="ja-JP" altLang="en-US" sz="2000" b="0" i="0" u="none" strike="noStrike" kern="1200" cap="none" spc="0" normalizeH="0" baseline="0" noProof="0" dirty="0">
                <a:ln>
                  <a:noFill/>
                </a:ln>
                <a:solidFill>
                  <a:srgbClr val="696464"/>
                </a:solidFill>
                <a:effectLst/>
                <a:uLnTx/>
                <a:uFillTx/>
                <a:latin typeface="+mn-ea"/>
                <a:ea typeface="+mn-ea"/>
                <a:cs typeface="+mj-cs"/>
              </a:rPr>
              <a:t>平成</a:t>
            </a:r>
            <a:r>
              <a:rPr kumimoji="1" lang="en-US" altLang="ja-JP" sz="2000" b="0" i="0" u="none" strike="noStrike" kern="1200" cap="none" spc="0" normalizeH="0" baseline="0" noProof="0" dirty="0">
                <a:ln>
                  <a:noFill/>
                </a:ln>
                <a:solidFill>
                  <a:srgbClr val="696464"/>
                </a:solidFill>
                <a:effectLst/>
                <a:uLnTx/>
                <a:uFillTx/>
                <a:latin typeface="+mn-ea"/>
                <a:ea typeface="+mn-ea"/>
                <a:cs typeface="+mj-cs"/>
              </a:rPr>
              <a:t>29</a:t>
            </a:r>
            <a:r>
              <a:rPr kumimoji="1" lang="ja-JP" altLang="en-US" sz="2000" b="0" i="0" u="none" strike="noStrike" kern="1200" cap="none" spc="0" normalizeH="0" baseline="0" noProof="0" dirty="0">
                <a:ln>
                  <a:noFill/>
                </a:ln>
                <a:solidFill>
                  <a:srgbClr val="696464"/>
                </a:solidFill>
                <a:effectLst/>
                <a:uLnTx/>
                <a:uFillTx/>
                <a:latin typeface="+mn-ea"/>
                <a:ea typeface="+mn-ea"/>
                <a:cs typeface="+mj-cs"/>
              </a:rPr>
              <a:t>年４月 </a:t>
            </a:r>
            <a:br>
              <a:rPr kumimoji="1" lang="en-US" altLang="ja-JP" sz="2000" b="0" i="0" u="none" strike="noStrike" kern="1200" cap="none" spc="0" normalizeH="0" baseline="0" noProof="0" dirty="0">
                <a:ln>
                  <a:noFill/>
                </a:ln>
                <a:solidFill>
                  <a:srgbClr val="696464"/>
                </a:solidFill>
                <a:effectLst/>
                <a:uLnTx/>
                <a:uFillTx/>
                <a:latin typeface="+mn-ea"/>
                <a:ea typeface="+mn-ea"/>
                <a:cs typeface="+mj-cs"/>
              </a:rPr>
            </a:br>
            <a:r>
              <a:rPr kumimoji="1" lang="ja-JP" altLang="en-US" sz="2000" b="0" i="0" u="none" strike="noStrike" kern="1200" cap="none" spc="0" normalizeH="0" baseline="0" noProof="0" dirty="0">
                <a:ln>
                  <a:noFill/>
                </a:ln>
                <a:solidFill>
                  <a:srgbClr val="696464"/>
                </a:solidFill>
                <a:effectLst/>
                <a:uLnTx/>
                <a:uFillTx/>
                <a:latin typeface="+mn-ea"/>
                <a:ea typeface="+mn-ea"/>
                <a:cs typeface="+mj-cs"/>
              </a:rPr>
              <a:t>デジタルアーカイブの連携に関する 関係省庁等連絡会・実務者協議会 （事務局：</a:t>
            </a:r>
            <a:r>
              <a:rPr kumimoji="1" lang="zh-TW" altLang="en-US" sz="2000" b="0" i="0" u="none" strike="noStrike" kern="1200" cap="none" spc="0" normalizeH="0" baseline="0" noProof="0" dirty="0">
                <a:ln>
                  <a:noFill/>
                </a:ln>
                <a:solidFill>
                  <a:srgbClr val="696464"/>
                </a:solidFill>
                <a:effectLst/>
                <a:uLnTx/>
                <a:uFillTx/>
                <a:latin typeface="+mn-ea"/>
                <a:ea typeface="+mn-ea"/>
                <a:cs typeface="+mj-cs"/>
              </a:rPr>
              <a:t>内閣府知的財産戦略推進事務局</a:t>
            </a:r>
            <a:r>
              <a:rPr kumimoji="1" lang="ja-JP" altLang="en-US" sz="2000" b="0" i="0" u="none" strike="noStrike" kern="1200" cap="none" spc="0" normalizeH="0" baseline="0" noProof="0" dirty="0">
                <a:ln>
                  <a:noFill/>
                </a:ln>
                <a:solidFill>
                  <a:srgbClr val="696464"/>
                </a:solidFill>
                <a:effectLst/>
                <a:uLnTx/>
                <a:uFillTx/>
                <a:latin typeface="+mn-ea"/>
                <a:ea typeface="+mn-ea"/>
                <a:cs typeface="+mj-cs"/>
              </a:rPr>
              <a:t>）</a:t>
            </a:r>
          </a:p>
        </p:txBody>
      </p:sp>
      <p:pic>
        <p:nvPicPr>
          <p:cNvPr id="6" name="図 5">
            <a:extLst>
              <a:ext uri="{FF2B5EF4-FFF2-40B4-BE49-F238E27FC236}">
                <a16:creationId xmlns:a16="http://schemas.microsoft.com/office/drawing/2014/main" id="{37112D91-974E-A6DE-734D-7EABCC810AE4}"/>
              </a:ext>
            </a:extLst>
          </p:cNvPr>
          <p:cNvPicPr>
            <a:picLocks noChangeAspect="1"/>
          </p:cNvPicPr>
          <p:nvPr/>
        </p:nvPicPr>
        <p:blipFill>
          <a:blip r:embed="rId2"/>
          <a:stretch>
            <a:fillRect/>
          </a:stretch>
        </p:blipFill>
        <p:spPr>
          <a:xfrm>
            <a:off x="2339751" y="981075"/>
            <a:ext cx="6790877" cy="5876925"/>
          </a:xfrm>
          <a:prstGeom prst="rect">
            <a:avLst/>
          </a:prstGeom>
        </p:spPr>
      </p:pic>
    </p:spTree>
    <p:extLst>
      <p:ext uri="{BB962C8B-B14F-4D97-AF65-F5344CB8AC3E}">
        <p14:creationId xmlns:p14="http://schemas.microsoft.com/office/powerpoint/2010/main" val="407124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B84-CA31-1551-8C84-774AA6462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7D7E54-1C82-50F8-5317-16E7C2B6671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D5C996EF-FCAE-0EA0-7921-C52C6A2DAA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第８講　クリエイティブ・コモンズ・ライセンス</a:t>
            </a:r>
          </a:p>
        </p:txBody>
      </p:sp>
      <p:sp>
        <p:nvSpPr>
          <p:cNvPr id="7" name="Rectangle 3">
            <a:extLst>
              <a:ext uri="{FF2B5EF4-FFF2-40B4-BE49-F238E27FC236}">
                <a16:creationId xmlns:a16="http://schemas.microsoft.com/office/drawing/2014/main" id="{4E8D9D8D-FDF6-4FD2-36A1-D0C65DAD81ED}"/>
              </a:ext>
            </a:extLst>
          </p:cNvPr>
          <p:cNvSpPr txBox="1">
            <a:spLocks noGrp="1" noChangeArrowheads="1"/>
          </p:cNvSpPr>
          <p:nvPr>
            <p:ph idx="1"/>
          </p:nvPr>
        </p:nvSpPr>
        <p:spPr>
          <a:xfrm>
            <a:off x="179512" y="1124743"/>
            <a:ext cx="8424936" cy="575719"/>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４　自由利用マーク</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id="{3D2C87E5-D317-8BA1-668E-1667FE62EC56}"/>
              </a:ext>
            </a:extLst>
          </p:cNvPr>
          <p:cNvSpPr txBox="1">
            <a:spLocks/>
          </p:cNvSpPr>
          <p:nvPr/>
        </p:nvSpPr>
        <p:spPr>
          <a:xfrm>
            <a:off x="159668" y="1700463"/>
            <a:ext cx="8804820" cy="19445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800" dirty="0">
                <a:solidFill>
                  <a:srgbClr val="1F1F1F"/>
                </a:solidFill>
                <a:latin typeface="+mn-ea"/>
                <a:ea typeface="+mn-ea"/>
              </a:rPr>
              <a:t>著作物を創った人（著作者）が，自分の著作物を他人に自由に使ってもらってよいと考える場合に，その意思を表示するためのマークです。</a:t>
            </a:r>
            <a:endParaRPr lang="en-US" altLang="ja-JP" sz="2800" dirty="0">
              <a:solidFill>
                <a:srgbClr val="1F1F1F"/>
              </a:solidFill>
              <a:latin typeface="+mn-ea"/>
              <a:ea typeface="+mn-ea"/>
            </a:endParaRPr>
          </a:p>
          <a:p>
            <a:r>
              <a:rPr lang="ja-JP" altLang="en-US" sz="2800" dirty="0">
                <a:solidFill>
                  <a:srgbClr val="1F1F1F"/>
                </a:solidFill>
                <a:latin typeface="+mn-ea"/>
                <a:ea typeface="+mn-ea"/>
              </a:rPr>
              <a:t>文化庁が推奨しています。</a:t>
            </a:r>
          </a:p>
        </p:txBody>
      </p:sp>
      <p:pic>
        <p:nvPicPr>
          <p:cNvPr id="4" name="図 3">
            <a:extLst>
              <a:ext uri="{FF2B5EF4-FFF2-40B4-BE49-F238E27FC236}">
                <a16:creationId xmlns:a16="http://schemas.microsoft.com/office/drawing/2014/main" id="{313010C3-B97F-D615-7FC0-061FAD3B92E8}"/>
              </a:ext>
            </a:extLst>
          </p:cNvPr>
          <p:cNvPicPr>
            <a:picLocks noChangeAspect="1"/>
          </p:cNvPicPr>
          <p:nvPr/>
        </p:nvPicPr>
        <p:blipFill>
          <a:blip r:embed="rId2"/>
          <a:stretch>
            <a:fillRect/>
          </a:stretch>
        </p:blipFill>
        <p:spPr>
          <a:xfrm>
            <a:off x="651760" y="3933056"/>
            <a:ext cx="7480440" cy="2152075"/>
          </a:xfrm>
          <a:prstGeom prst="rect">
            <a:avLst/>
          </a:prstGeom>
        </p:spPr>
      </p:pic>
    </p:spTree>
    <p:extLst>
      <p:ext uri="{BB962C8B-B14F-4D97-AF65-F5344CB8AC3E}">
        <p14:creationId xmlns:p14="http://schemas.microsoft.com/office/powerpoint/2010/main" val="266694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5094-4196-55A6-7666-A91C2FA1466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C5C56E-3B97-53EE-1BA3-DEF8DD0F267E}"/>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C37FB04C-E51A-F1EE-9F76-753FC90061E7}"/>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第８講　クリエイティブ・コモンズ・ライセンス</a:t>
            </a:r>
          </a:p>
        </p:txBody>
      </p:sp>
      <p:sp>
        <p:nvSpPr>
          <p:cNvPr id="7" name="Rectangle 3">
            <a:extLst>
              <a:ext uri="{FF2B5EF4-FFF2-40B4-BE49-F238E27FC236}">
                <a16:creationId xmlns:a16="http://schemas.microsoft.com/office/drawing/2014/main" id="{1740C5E3-2C61-7E67-8ECD-1E450E091A41}"/>
              </a:ext>
            </a:extLst>
          </p:cNvPr>
          <p:cNvSpPr txBox="1">
            <a:spLocks noGrp="1" noChangeArrowheads="1"/>
          </p:cNvSpPr>
          <p:nvPr>
            <p:ph idx="1"/>
          </p:nvPr>
        </p:nvSpPr>
        <p:spPr>
          <a:xfrm>
            <a:off x="179512" y="1124743"/>
            <a:ext cx="8424936" cy="575719"/>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５　⽶国フェアユースと</a:t>
            </a:r>
            <a:b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　　新型コロナウィルス感染症パンデミック対応</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id="{3F11A049-EE89-A284-EB20-1B31FA4A56F4}"/>
              </a:ext>
            </a:extLst>
          </p:cNvPr>
          <p:cNvSpPr txBox="1">
            <a:spLocks/>
          </p:cNvSpPr>
          <p:nvPr/>
        </p:nvSpPr>
        <p:spPr>
          <a:xfrm>
            <a:off x="159668" y="1988840"/>
            <a:ext cx="8804820" cy="468051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2800" dirty="0">
                <a:solidFill>
                  <a:srgbClr val="1F1F1F"/>
                </a:solidFill>
                <a:latin typeface="+mn-ea"/>
                <a:ea typeface="+mn-ea"/>
              </a:rPr>
              <a:t>107</a:t>
            </a:r>
            <a:r>
              <a:rPr lang="ja-JP" altLang="en-US" sz="2800" dirty="0">
                <a:solidFill>
                  <a:srgbClr val="1F1F1F"/>
                </a:solidFill>
                <a:latin typeface="+mn-ea"/>
                <a:ea typeface="+mn-ea"/>
              </a:rPr>
              <a:t>条フェアユース規定を有する米国では、</a:t>
            </a:r>
            <a:r>
              <a:rPr lang="en-US" altLang="ja-JP" sz="2800" dirty="0">
                <a:solidFill>
                  <a:srgbClr val="1F1F1F"/>
                </a:solidFill>
                <a:latin typeface="+mn-ea"/>
                <a:ea typeface="+mn-ea"/>
              </a:rPr>
              <a:t>2020</a:t>
            </a:r>
            <a:r>
              <a:rPr lang="ja-JP" altLang="en-US" sz="2800" dirty="0">
                <a:solidFill>
                  <a:srgbClr val="1F1F1F"/>
                </a:solidFill>
                <a:latin typeface="+mn-ea"/>
                <a:ea typeface="+mn-ea"/>
              </a:rPr>
              <a:t>年新型コロナウィルス感染症蔓延に対応し、柔軟な形で、図書館が様々な対応を実施 </a:t>
            </a:r>
          </a:p>
          <a:p>
            <a:r>
              <a:rPr lang="ja-JP" altLang="en-US" sz="2800" dirty="0">
                <a:solidFill>
                  <a:srgbClr val="1F1F1F"/>
                </a:solidFill>
                <a:latin typeface="+mn-ea"/>
                <a:ea typeface="+mn-ea"/>
              </a:rPr>
              <a:t> 電子貸出が比較的普及していることに加えて、一部分の電子版が存在しない書籍に関しても、フェアユースに基づき、図書館が自らデジタル化し、蔵書保有分と同じ冊数に同時貸出数を制限した「制御デジタル貸出」システムを構築</a:t>
            </a:r>
          </a:p>
          <a:p>
            <a:r>
              <a:rPr lang="ja-JP" altLang="en-US" sz="2800" dirty="0">
                <a:solidFill>
                  <a:srgbClr val="1F1F1F"/>
                </a:solidFill>
                <a:latin typeface="+mn-ea"/>
                <a:ea typeface="+mn-ea"/>
              </a:rPr>
              <a:t>さらに</a:t>
            </a:r>
            <a:r>
              <a:rPr lang="en-US" altLang="ja-JP" sz="2800" dirty="0">
                <a:solidFill>
                  <a:srgbClr val="1F1F1F"/>
                </a:solidFill>
                <a:latin typeface="+mn-ea"/>
                <a:ea typeface="+mn-ea"/>
              </a:rPr>
              <a:t>Internet Archive</a:t>
            </a:r>
            <a:r>
              <a:rPr lang="ja-JP" altLang="en-US" sz="2800" dirty="0">
                <a:solidFill>
                  <a:srgbClr val="1F1F1F"/>
                </a:solidFill>
                <a:latin typeface="+mn-ea"/>
                <a:ea typeface="+mn-ea"/>
              </a:rPr>
              <a:t>では、国家非常事態宣言を受け、上記の同時貸出数を一時的に撤廃する 国家非常事態図書館（</a:t>
            </a:r>
            <a:r>
              <a:rPr lang="en-US" altLang="ja-JP" sz="2800" dirty="0">
                <a:solidFill>
                  <a:srgbClr val="1F1F1F"/>
                </a:solidFill>
                <a:latin typeface="+mn-ea"/>
                <a:ea typeface="+mn-ea"/>
              </a:rPr>
              <a:t>National Emergency Library</a:t>
            </a:r>
            <a:r>
              <a:rPr lang="ja-JP" altLang="en-US" sz="2800" dirty="0">
                <a:solidFill>
                  <a:srgbClr val="1F1F1F"/>
                </a:solidFill>
                <a:latin typeface="+mn-ea"/>
                <a:ea typeface="+mn-ea"/>
              </a:rPr>
              <a:t>）を開始</a:t>
            </a:r>
          </a:p>
        </p:txBody>
      </p:sp>
    </p:spTree>
    <p:extLst>
      <p:ext uri="{BB962C8B-B14F-4D97-AF65-F5344CB8AC3E}">
        <p14:creationId xmlns:p14="http://schemas.microsoft.com/office/powerpoint/2010/main" val="2938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4D247-64CF-3BC1-5FCC-DEAA1B05AD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92271C-453F-CCA0-E9F8-E67AF109985C}"/>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920DEEAD-4AB2-F1D8-6383-3CED7F5AF07A}"/>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b="1" dirty="0">
                <a:latin typeface="+mj-ea"/>
                <a:ea typeface="+mj-ea"/>
                <a:cs typeface="Meiryo UI" panose="020B0604030504040204" pitchFamily="50" charset="-128"/>
              </a:rPr>
              <a:t>第８講　クリエイティブ・コモンズ・ライセンス</a:t>
            </a:r>
          </a:p>
        </p:txBody>
      </p:sp>
      <p:sp>
        <p:nvSpPr>
          <p:cNvPr id="7" name="Rectangle 3">
            <a:extLst>
              <a:ext uri="{FF2B5EF4-FFF2-40B4-BE49-F238E27FC236}">
                <a16:creationId xmlns:a16="http://schemas.microsoft.com/office/drawing/2014/main" id="{C17625E8-BC90-FE33-CDAD-7EE4008F9691}"/>
              </a:ext>
            </a:extLst>
          </p:cNvPr>
          <p:cNvSpPr txBox="1">
            <a:spLocks noGrp="1" noChangeArrowheads="1"/>
          </p:cNvSpPr>
          <p:nvPr>
            <p:ph idx="1"/>
          </p:nvPr>
        </p:nvSpPr>
        <p:spPr>
          <a:xfrm>
            <a:off x="179512" y="1124743"/>
            <a:ext cx="8424936" cy="575719"/>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5.1 </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フェアユース　</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fair use</a:t>
            </a:r>
          </a:p>
        </p:txBody>
      </p:sp>
      <p:sp>
        <p:nvSpPr>
          <p:cNvPr id="9" name="コンテンツ プレースホルダー 2">
            <a:extLst>
              <a:ext uri="{FF2B5EF4-FFF2-40B4-BE49-F238E27FC236}">
                <a16:creationId xmlns:a16="http://schemas.microsoft.com/office/drawing/2014/main" id="{5146637F-0D6A-1CE9-95B5-2464C694ED6B}"/>
              </a:ext>
            </a:extLst>
          </p:cNvPr>
          <p:cNvSpPr txBox="1">
            <a:spLocks/>
          </p:cNvSpPr>
          <p:nvPr/>
        </p:nvSpPr>
        <p:spPr>
          <a:xfrm>
            <a:off x="0" y="1700462"/>
            <a:ext cx="9144000" cy="515753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800" dirty="0">
                <a:solidFill>
                  <a:srgbClr val="1F1F1F"/>
                </a:solidFill>
                <a:latin typeface="+mn-ea"/>
                <a:ea typeface="+mn-ea"/>
              </a:rPr>
              <a:t>フェアユース は、アメリカ合衆国の著作権法などが認める著作権侵害の主張に対する抗弁事由。</a:t>
            </a:r>
          </a:p>
          <a:p>
            <a:r>
              <a:rPr lang="ja-JP" altLang="en-US" sz="2800" dirty="0">
                <a:solidFill>
                  <a:srgbClr val="1F1F1F"/>
                </a:solidFill>
                <a:latin typeface="+mn-ea"/>
                <a:ea typeface="+mn-ea"/>
              </a:rPr>
              <a:t>同国の著作権法</a:t>
            </a:r>
            <a:r>
              <a:rPr lang="en-US" altLang="ja-JP" sz="2800" dirty="0">
                <a:solidFill>
                  <a:srgbClr val="1F1F1F"/>
                </a:solidFill>
                <a:latin typeface="+mn-ea"/>
                <a:ea typeface="+mn-ea"/>
              </a:rPr>
              <a:t>107</a:t>
            </a:r>
            <a:r>
              <a:rPr lang="ja-JP" altLang="en-US" sz="2800" dirty="0">
                <a:solidFill>
                  <a:srgbClr val="1F1F1F"/>
                </a:solidFill>
                <a:latin typeface="+mn-ea"/>
                <a:ea typeface="+mn-ea"/>
              </a:rPr>
              <a:t>条 </a:t>
            </a:r>
            <a:r>
              <a:rPr lang="en-US" altLang="ja-JP" sz="2800" dirty="0">
                <a:solidFill>
                  <a:srgbClr val="1F1F1F"/>
                </a:solidFill>
                <a:latin typeface="+mn-ea"/>
                <a:ea typeface="+mn-ea"/>
              </a:rPr>
              <a:t>(</a:t>
            </a:r>
            <a:r>
              <a:rPr lang="ja-JP" altLang="en-US" sz="2800" dirty="0">
                <a:solidFill>
                  <a:srgbClr val="1F1F1F"/>
                </a:solidFill>
                <a:latin typeface="+mn-ea"/>
                <a:ea typeface="+mn-ea"/>
              </a:rPr>
              <a:t>合衆国法典第</a:t>
            </a:r>
            <a:r>
              <a:rPr lang="en-US" altLang="ja-JP" sz="2800" dirty="0">
                <a:solidFill>
                  <a:srgbClr val="1F1F1F"/>
                </a:solidFill>
                <a:latin typeface="+mn-ea"/>
                <a:ea typeface="+mn-ea"/>
              </a:rPr>
              <a:t>17</a:t>
            </a:r>
            <a:r>
              <a:rPr lang="ja-JP" altLang="en-US" sz="2800" dirty="0">
                <a:solidFill>
                  <a:srgbClr val="1F1F1F"/>
                </a:solidFill>
                <a:latin typeface="+mn-ea"/>
                <a:ea typeface="+mn-ea"/>
              </a:rPr>
              <a:t>編第</a:t>
            </a:r>
            <a:r>
              <a:rPr lang="en-US" altLang="ja-JP" sz="2800" dirty="0">
                <a:solidFill>
                  <a:srgbClr val="1F1F1F"/>
                </a:solidFill>
                <a:latin typeface="+mn-ea"/>
                <a:ea typeface="+mn-ea"/>
              </a:rPr>
              <a:t>107</a:t>
            </a:r>
            <a:r>
              <a:rPr lang="ja-JP" altLang="en-US" sz="2800" dirty="0">
                <a:solidFill>
                  <a:srgbClr val="1F1F1F"/>
                </a:solidFill>
                <a:latin typeface="+mn-ea"/>
                <a:ea typeface="+mn-ea"/>
              </a:rPr>
              <a:t>条 </a:t>
            </a:r>
            <a:r>
              <a:rPr lang="en-US" altLang="ja-JP" sz="2800" dirty="0">
                <a:solidFill>
                  <a:srgbClr val="1F1F1F"/>
                </a:solidFill>
                <a:latin typeface="+mn-ea"/>
                <a:ea typeface="+mn-ea"/>
              </a:rPr>
              <a:t>17 U.S.C. § 107) </a:t>
            </a:r>
            <a:r>
              <a:rPr lang="ja-JP" altLang="en-US" sz="2800" dirty="0">
                <a:solidFill>
                  <a:srgbClr val="1F1F1F"/>
                </a:solidFill>
                <a:latin typeface="+mn-ea"/>
                <a:ea typeface="+mn-ea"/>
              </a:rPr>
              <a:t>によれば、著作権者の許諾なく著作物を利用しても、その利用が</a:t>
            </a:r>
            <a:r>
              <a:rPr lang="en-US" altLang="ja-JP" sz="2800" dirty="0">
                <a:solidFill>
                  <a:srgbClr val="1F1F1F"/>
                </a:solidFill>
                <a:latin typeface="+mn-ea"/>
                <a:ea typeface="+mn-ea"/>
              </a:rPr>
              <a:t>4</a:t>
            </a:r>
            <a:r>
              <a:rPr lang="ja-JP" altLang="en-US" sz="2800" dirty="0">
                <a:solidFill>
                  <a:srgbClr val="1F1F1F"/>
                </a:solidFill>
                <a:latin typeface="+mn-ea"/>
                <a:ea typeface="+mn-ea"/>
              </a:rPr>
              <a:t>つの判断基準のもとで公正な利用（フェアユース）に該当するものと評価されれば、その利用行為は著作権の侵害にあたらない。</a:t>
            </a:r>
          </a:p>
          <a:p>
            <a:r>
              <a:rPr lang="ja-JP" altLang="en-US" sz="2800" dirty="0">
                <a:solidFill>
                  <a:srgbClr val="1F1F1F"/>
                </a:solidFill>
                <a:latin typeface="+mn-ea"/>
                <a:ea typeface="+mn-ea"/>
              </a:rPr>
              <a:t>利用の目的と性格（利用が営利性を有するか、非営利の教育目的かという点も含む）</a:t>
            </a:r>
          </a:p>
          <a:p>
            <a:r>
              <a:rPr lang="ja-JP" altLang="en-US" sz="2800" dirty="0">
                <a:solidFill>
                  <a:srgbClr val="1F1F1F"/>
                </a:solidFill>
                <a:latin typeface="+mn-ea"/>
                <a:ea typeface="+mn-ea"/>
              </a:rPr>
              <a:t>著作権のある著作物の性質（学術論文、地図など）</a:t>
            </a:r>
          </a:p>
          <a:p>
            <a:r>
              <a:rPr lang="ja-JP" altLang="en-US" sz="2800" dirty="0">
                <a:solidFill>
                  <a:srgbClr val="1F1F1F"/>
                </a:solidFill>
                <a:latin typeface="+mn-ea"/>
                <a:ea typeface="+mn-ea"/>
              </a:rPr>
              <a:t>著作物全体との関係における利用された部分の量及び重要性</a:t>
            </a:r>
          </a:p>
          <a:p>
            <a:r>
              <a:rPr lang="ja-JP" altLang="en-US" sz="2800" dirty="0">
                <a:solidFill>
                  <a:srgbClr val="1F1F1F"/>
                </a:solidFill>
                <a:latin typeface="+mn-ea"/>
                <a:ea typeface="+mn-ea"/>
              </a:rPr>
              <a:t>著作物の潜在的利用又は価値に対する利用の及ぼす影響</a:t>
            </a:r>
          </a:p>
        </p:txBody>
      </p:sp>
    </p:spTree>
    <p:extLst>
      <p:ext uri="{BB962C8B-B14F-4D97-AF65-F5344CB8AC3E}">
        <p14:creationId xmlns:p14="http://schemas.microsoft.com/office/powerpoint/2010/main" val="41846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メイリオ＋Segoe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780</Words>
  <Application>Microsoft Office PowerPoint</Application>
  <PresentationFormat>画面に合わせる (4:3)</PresentationFormat>
  <Paragraphs>42</Paragraphs>
  <Slides>10</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メイリオ</vt:lpstr>
      <vt:lpstr>Arial</vt:lpstr>
      <vt:lpstr>Calibri</vt:lpstr>
      <vt:lpstr>Wingdings</vt:lpstr>
      <vt:lpstr>Office ​​テーマ</vt:lpstr>
      <vt:lpstr>メディア論Ⅲ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　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表題</dc:title>
  <dc:creator>1035097</dc:creator>
  <cp:lastModifiedBy>透 井上</cp:lastModifiedBy>
  <cp:revision>55</cp:revision>
  <dcterms:created xsi:type="dcterms:W3CDTF">2014-12-25T09:23:23Z</dcterms:created>
  <dcterms:modified xsi:type="dcterms:W3CDTF">2024-11-08T08:29:03Z</dcterms:modified>
</cp:coreProperties>
</file>