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308" r:id="rId3"/>
    <p:sldId id="292" r:id="rId4"/>
    <p:sldId id="314" r:id="rId5"/>
    <p:sldId id="295" r:id="rId6"/>
    <p:sldId id="316" r:id="rId7"/>
    <p:sldId id="323" r:id="rId8"/>
    <p:sldId id="320" r:id="rId9"/>
    <p:sldId id="324" r:id="rId10"/>
    <p:sldId id="325" r:id="rId11"/>
    <p:sldId id="326" r:id="rId12"/>
    <p:sldId id="327" r:id="rId13"/>
    <p:sldId id="329" r:id="rId14"/>
    <p:sldId id="328" r:id="rId15"/>
    <p:sldId id="293"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6" autoAdjust="0"/>
    <p:restoredTop sz="94660"/>
  </p:normalViewPr>
  <p:slideViewPr>
    <p:cSldViewPr>
      <p:cViewPr varScale="1">
        <p:scale>
          <a:sx n="107" d="100"/>
          <a:sy n="107" d="100"/>
        </p:scale>
        <p:origin x="1092" y="108"/>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a:t>
            </a:r>
            <a:r>
              <a:rPr lang="en-US" altLang="ja-JP" sz="2100" b="1" dirty="0">
                <a:latin typeface="+mj-ea"/>
                <a:ea typeface="+mj-ea"/>
                <a:cs typeface="Meiryo UI" panose="020B0604030504040204" pitchFamily="50" charset="-128"/>
              </a:rPr>
              <a:t>12</a:t>
            </a:r>
            <a:r>
              <a:rPr lang="ja-JP" altLang="en-US" sz="2100" b="1" dirty="0">
                <a:latin typeface="+mj-ea"/>
                <a:ea typeface="+mj-ea"/>
                <a:cs typeface="Meiryo UI" panose="020B0604030504040204" pitchFamily="50" charset="-128"/>
              </a:rPr>
              <a:t>講　個人情報保護・プライバシー保護</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pic>
        <p:nvPicPr>
          <p:cNvPr id="4" name="コンテンツ プレースホルダー 3"/>
          <p:cNvPicPr>
            <a:picLocks noGrp="1" noChangeAspect="1"/>
          </p:cNvPicPr>
          <p:nvPr>
            <p:ph idx="1"/>
          </p:nvPr>
        </p:nvPicPr>
        <p:blipFill>
          <a:blip r:embed="rId2"/>
          <a:stretch>
            <a:fillRect/>
          </a:stretch>
        </p:blipFill>
        <p:spPr>
          <a:xfrm>
            <a:off x="1" y="1700808"/>
            <a:ext cx="6660232" cy="5135638"/>
          </a:xfrm>
          <a:prstGeom prst="rect">
            <a:avLst/>
          </a:prstGeom>
        </p:spPr>
      </p:pic>
      <p:sp>
        <p:nvSpPr>
          <p:cNvPr id="9" name="タイトル 1">
            <a:extLst>
              <a:ext uri="{FF2B5EF4-FFF2-40B4-BE49-F238E27FC236}">
                <a16:creationId xmlns:a16="http://schemas.microsoft.com/office/drawing/2014/main" id="{44F97D20-B6FD-E402-85E6-3F7FD58B2D3B}"/>
              </a:ext>
            </a:extLst>
          </p:cNvPr>
          <p:cNvSpPr txBox="1">
            <a:spLocks/>
          </p:cNvSpPr>
          <p:nvPr/>
        </p:nvSpPr>
        <p:spPr>
          <a:xfrm>
            <a:off x="179512" y="1124570"/>
            <a:ext cx="5408103" cy="575717"/>
          </a:xfrm>
          <a:prstGeom prst="rect">
            <a:avLst/>
          </a:prstGeom>
        </p:spPr>
        <p:txBody>
          <a:bodyPr bIns="91440" anchor="b" anchorCtr="0">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800" b="1" i="0" u="none" strike="noStrike" kern="1200" cap="none" spc="0" normalizeH="0" baseline="0" noProof="0" dirty="0">
                <a:ln>
                  <a:noFill/>
                </a:ln>
                <a:solidFill>
                  <a:sysClr val="windowText" lastClr="000000"/>
                </a:solidFill>
                <a:effectLst/>
                <a:uLnTx/>
                <a:uFillTx/>
                <a:latin typeface="+mj-ea"/>
                <a:cs typeface="+mj-cs"/>
              </a:rPr>
              <a:t>1.5 </a:t>
            </a:r>
            <a:r>
              <a:rPr kumimoji="0" lang="ja-JP" altLang="ja-JP" sz="2800" b="1" i="0" u="none" strike="noStrike" kern="1200" cap="none" spc="0" normalizeH="0" baseline="0" noProof="0" dirty="0">
                <a:ln>
                  <a:noFill/>
                </a:ln>
                <a:solidFill>
                  <a:sysClr val="windowText" lastClr="000000"/>
                </a:solidFill>
                <a:effectLst/>
                <a:uLnTx/>
                <a:uFillTx/>
                <a:latin typeface="+mj-ea"/>
                <a:cs typeface="+mj-cs"/>
              </a:rPr>
              <a:t>個人情報保護委員会</a:t>
            </a:r>
            <a:endParaRPr kumimoji="1" lang="ja-JP" altLang="en-US" sz="2800" b="0" i="0" u="none" strike="noStrike" kern="1200" cap="none" spc="0" normalizeH="0" baseline="0" noProof="0" dirty="0">
              <a:ln>
                <a:noFill/>
              </a:ln>
              <a:solidFill>
                <a:sysClr val="windowText" lastClr="000000"/>
              </a:solidFill>
              <a:effectLst/>
              <a:uLnTx/>
              <a:uFillTx/>
              <a:latin typeface="+mj-ea"/>
              <a:cs typeface="+mj-cs"/>
            </a:endParaRPr>
          </a:p>
        </p:txBody>
      </p:sp>
      <p:sp>
        <p:nvSpPr>
          <p:cNvPr id="11" name="Rectangle 1">
            <a:extLst>
              <a:ext uri="{FF2B5EF4-FFF2-40B4-BE49-F238E27FC236}">
                <a16:creationId xmlns:a16="http://schemas.microsoft.com/office/drawing/2014/main" id="{2997D23B-FE27-6CD9-4BDE-47DEB85C7CA9}"/>
              </a:ext>
            </a:extLst>
          </p:cNvPr>
          <p:cNvSpPr txBox="1">
            <a:spLocks noChangeArrowheads="1"/>
          </p:cNvSpPr>
          <p:nvPr/>
        </p:nvSpPr>
        <p:spPr bwMode="auto">
          <a:xfrm>
            <a:off x="6300192" y="1412429"/>
            <a:ext cx="2699792"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457200" lvl="1" indent="-298450" eaLnBrk="0" fontAlgn="base" hangingPunct="0">
              <a:spcBef>
                <a:spcPct val="0"/>
              </a:spcBef>
              <a:spcAft>
                <a:spcPct val="0"/>
              </a:spcAft>
              <a:buClrTx/>
              <a:buSzTx/>
              <a:buFont typeface="Wingdings 2"/>
              <a:buNone/>
            </a:pPr>
            <a:r>
              <a:rPr kumimoji="0" lang="ja-JP" altLang="en-US" dirty="0">
                <a:solidFill>
                  <a:srgbClr val="333333"/>
                </a:solidFill>
                <a:latin typeface="ＭＳ 明朝" panose="02020609040205080304" pitchFamily="17" charset="-128"/>
                <a:ea typeface="ＭＳ 明朝" panose="02020609040205080304" pitchFamily="17" charset="-128"/>
              </a:rPr>
              <a:t>　　</a:t>
            </a:r>
            <a:r>
              <a:rPr kumimoji="0" lang="ja-JP" altLang="ja-JP" sz="2000" b="1" dirty="0">
                <a:solidFill>
                  <a:srgbClr val="333333"/>
                </a:solidFill>
                <a:latin typeface="+mn-ea"/>
              </a:rPr>
              <a:t>個人情報保護委員会</a:t>
            </a:r>
            <a:r>
              <a:rPr kumimoji="0" lang="ja-JP" altLang="ja-JP" sz="2000" dirty="0">
                <a:solidFill>
                  <a:srgbClr val="333333"/>
                </a:solidFill>
                <a:latin typeface="+mn-ea"/>
              </a:rPr>
              <a:t>は、個人情報（特定個人情報を含む。）の有用に配慮しつつ、個人の権利利益を保護するため、個人情報の適正な取扱いの確保を図ることを任務とする、独立性の高い機関です。</a:t>
            </a:r>
          </a:p>
          <a:p>
            <a:pPr marL="457200" lvl="1" indent="-298450" eaLnBrk="0" fontAlgn="base" hangingPunct="0">
              <a:spcBef>
                <a:spcPct val="0"/>
              </a:spcBef>
              <a:spcAft>
                <a:spcPct val="0"/>
              </a:spcAft>
              <a:buClrTx/>
              <a:buSzTx/>
              <a:buFontTx/>
              <a:buNone/>
            </a:pPr>
            <a:r>
              <a:rPr kumimoji="0" lang="ja-JP" altLang="en-US" sz="2000" dirty="0">
                <a:solidFill>
                  <a:srgbClr val="333333"/>
                </a:solidFill>
                <a:latin typeface="+mn-ea"/>
              </a:rPr>
              <a:t>　　</a:t>
            </a:r>
            <a:r>
              <a:rPr kumimoji="0" lang="ja-JP" altLang="ja-JP" sz="2000" dirty="0">
                <a:solidFill>
                  <a:srgbClr val="333333"/>
                </a:solidFill>
                <a:latin typeface="+mn-ea"/>
              </a:rPr>
              <a:t>個人情報保護法及びマイナンバー法に基づき業務を行っています。</a:t>
            </a:r>
          </a:p>
          <a:p>
            <a:pPr marL="0" indent="0" eaLnBrk="0" fontAlgn="base" hangingPunct="0">
              <a:spcBef>
                <a:spcPct val="0"/>
              </a:spcBef>
              <a:spcAft>
                <a:spcPct val="0"/>
              </a:spcAft>
              <a:buClrTx/>
              <a:buSzTx/>
              <a:buFontTx/>
              <a:buNone/>
            </a:pPr>
            <a:endParaRPr kumimoji="0" lang="ja-JP" altLang="ja-JP" sz="2000" dirty="0">
              <a:latin typeface="Arial" panose="020B0604020202020204" pitchFamily="34" charset="0"/>
            </a:endParaRPr>
          </a:p>
        </p:txBody>
      </p:sp>
    </p:spTree>
    <p:extLst>
      <p:ext uri="{BB962C8B-B14F-4D97-AF65-F5344CB8AC3E}">
        <p14:creationId xmlns:p14="http://schemas.microsoft.com/office/powerpoint/2010/main" val="3759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10" name="コンテンツ プレースホルダー 2"/>
          <p:cNvSpPr>
            <a:spLocks noGrp="1"/>
          </p:cNvSpPr>
          <p:nvPr>
            <p:ph sz="quarter" idx="1"/>
          </p:nvPr>
        </p:nvSpPr>
        <p:spPr>
          <a:xfrm>
            <a:off x="0" y="1844824"/>
            <a:ext cx="9144000" cy="936104"/>
          </a:xfrm>
        </p:spPr>
        <p:txBody>
          <a:bodyPr>
            <a:normAutofit lnSpcReduction="10000"/>
          </a:bodyPr>
          <a:lstStyle/>
          <a:p>
            <a:pPr marL="0" indent="0" fontAlgn="base">
              <a:buNone/>
            </a:pPr>
            <a:r>
              <a:rPr lang="ja-JP" altLang="en-US" sz="2800" dirty="0">
                <a:latin typeface="+mn-ea"/>
                <a:ea typeface="+mn-ea"/>
              </a:rPr>
              <a:t>「個人の秘密にしたい情報」や「公開されると私生活に干渉される可能性がある情報」であることを理解する。</a:t>
            </a:r>
          </a:p>
          <a:p>
            <a:pPr marL="0" indent="0" fontAlgn="base">
              <a:buNone/>
            </a:pPr>
            <a:endParaRPr lang="ja-JP" altLang="en-US" sz="2800" dirty="0">
              <a:latin typeface="+mn-ea"/>
              <a:ea typeface="+mn-ea"/>
            </a:endParaRPr>
          </a:p>
        </p:txBody>
      </p:sp>
      <p:sp>
        <p:nvSpPr>
          <p:cNvPr id="6" name="タイトル 1">
            <a:extLst>
              <a:ext uri="{FF2B5EF4-FFF2-40B4-BE49-F238E27FC236}">
                <a16:creationId xmlns:a16="http://schemas.microsoft.com/office/drawing/2014/main" id="{84334B92-5588-FBA1-52EF-41E83F0F6AD2}"/>
              </a:ext>
            </a:extLst>
          </p:cNvPr>
          <p:cNvSpPr txBox="1">
            <a:spLocks/>
          </p:cNvSpPr>
          <p:nvPr/>
        </p:nvSpPr>
        <p:spPr>
          <a:xfrm>
            <a:off x="107504" y="972313"/>
            <a:ext cx="10782993" cy="771380"/>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b="1" dirty="0">
                <a:latin typeface="+mn-ea"/>
                <a:ea typeface="+mn-ea"/>
              </a:rPr>
              <a:t>２　プライバシー保護</a:t>
            </a:r>
            <a:endParaRPr lang="ja-JP" altLang="en-US" sz="2800" dirty="0">
              <a:latin typeface="+mn-ea"/>
              <a:ea typeface="+mn-ea"/>
            </a:endParaRPr>
          </a:p>
        </p:txBody>
      </p:sp>
    </p:spTree>
    <p:extLst>
      <p:ext uri="{BB962C8B-B14F-4D97-AF65-F5344CB8AC3E}">
        <p14:creationId xmlns:p14="http://schemas.microsoft.com/office/powerpoint/2010/main" val="14002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6" name="タイトル 1">
            <a:extLst>
              <a:ext uri="{FF2B5EF4-FFF2-40B4-BE49-F238E27FC236}">
                <a16:creationId xmlns:a16="http://schemas.microsoft.com/office/drawing/2014/main" id="{84334B92-5588-FBA1-52EF-41E83F0F6AD2}"/>
              </a:ext>
            </a:extLst>
          </p:cNvPr>
          <p:cNvSpPr txBox="1">
            <a:spLocks/>
          </p:cNvSpPr>
          <p:nvPr/>
        </p:nvSpPr>
        <p:spPr>
          <a:xfrm>
            <a:off x="107504" y="972313"/>
            <a:ext cx="10782993" cy="656487"/>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2800" b="1" dirty="0">
                <a:latin typeface="+mn-ea"/>
                <a:ea typeface="+mn-ea"/>
              </a:rPr>
              <a:t>2.1. </a:t>
            </a:r>
            <a:r>
              <a:rPr lang="ja-JP" altLang="en-US" sz="2800" b="1" dirty="0">
                <a:latin typeface="+mn-ea"/>
                <a:ea typeface="+mn-ea"/>
              </a:rPr>
              <a:t>放送メディアの人権擁護への努力</a:t>
            </a:r>
            <a:endParaRPr lang="ja-JP" altLang="en-US" sz="2800" dirty="0">
              <a:latin typeface="+mn-ea"/>
              <a:ea typeface="+mn-ea"/>
            </a:endParaRPr>
          </a:p>
        </p:txBody>
      </p:sp>
      <p:pic>
        <p:nvPicPr>
          <p:cNvPr id="4" name="図 3"/>
          <p:cNvPicPr>
            <a:picLocks noChangeAspect="1"/>
          </p:cNvPicPr>
          <p:nvPr/>
        </p:nvPicPr>
        <p:blipFill>
          <a:blip r:embed="rId2"/>
          <a:stretch>
            <a:fillRect/>
          </a:stretch>
        </p:blipFill>
        <p:spPr>
          <a:xfrm>
            <a:off x="31614" y="1556792"/>
            <a:ext cx="9004881" cy="5301208"/>
          </a:xfrm>
          <a:prstGeom prst="rect">
            <a:avLst/>
          </a:prstGeom>
        </p:spPr>
      </p:pic>
    </p:spTree>
    <p:extLst>
      <p:ext uri="{BB962C8B-B14F-4D97-AF65-F5344CB8AC3E}">
        <p14:creationId xmlns:p14="http://schemas.microsoft.com/office/powerpoint/2010/main" val="14474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pic>
        <p:nvPicPr>
          <p:cNvPr id="3" name="図 2"/>
          <p:cNvPicPr>
            <a:picLocks noChangeAspect="1"/>
          </p:cNvPicPr>
          <p:nvPr/>
        </p:nvPicPr>
        <p:blipFill>
          <a:blip r:embed="rId2"/>
          <a:stretch>
            <a:fillRect/>
          </a:stretch>
        </p:blipFill>
        <p:spPr>
          <a:xfrm>
            <a:off x="1115616" y="999975"/>
            <a:ext cx="7128792" cy="5786914"/>
          </a:xfrm>
          <a:prstGeom prst="rect">
            <a:avLst/>
          </a:prstGeom>
        </p:spPr>
      </p:pic>
    </p:spTree>
    <p:extLst>
      <p:ext uri="{BB962C8B-B14F-4D97-AF65-F5344CB8AC3E}">
        <p14:creationId xmlns:p14="http://schemas.microsoft.com/office/powerpoint/2010/main" val="12976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10" name="コンテンツ プレースホルダー 2"/>
          <p:cNvSpPr>
            <a:spLocks noGrp="1"/>
          </p:cNvSpPr>
          <p:nvPr>
            <p:ph sz="quarter" idx="1"/>
          </p:nvPr>
        </p:nvSpPr>
        <p:spPr>
          <a:xfrm>
            <a:off x="323528" y="1844824"/>
            <a:ext cx="8640960" cy="1872208"/>
          </a:xfrm>
        </p:spPr>
        <p:txBody>
          <a:bodyPr>
            <a:noAutofit/>
          </a:bodyPr>
          <a:lstStyle/>
          <a:p>
            <a:pPr marL="0" indent="0" fontAlgn="base">
              <a:buNone/>
            </a:pPr>
            <a:r>
              <a:rPr lang="ja-JP" altLang="en-US" sz="2800" dirty="0">
                <a:latin typeface="+mn-ea"/>
                <a:ea typeface="+mn-ea"/>
              </a:rPr>
              <a:t>・デジタルアーカイブ利用上の権利処理において、個人情報保護やプライバシー保護を行うことによって、人権の保護や犯罪行為から個人を守ることになるメリットを知る。</a:t>
            </a:r>
          </a:p>
        </p:txBody>
      </p:sp>
      <p:sp>
        <p:nvSpPr>
          <p:cNvPr id="6" name="タイトル 1">
            <a:extLst>
              <a:ext uri="{FF2B5EF4-FFF2-40B4-BE49-F238E27FC236}">
                <a16:creationId xmlns:a16="http://schemas.microsoft.com/office/drawing/2014/main" id="{84334B92-5588-FBA1-52EF-41E83F0F6AD2}"/>
              </a:ext>
            </a:extLst>
          </p:cNvPr>
          <p:cNvSpPr txBox="1">
            <a:spLocks/>
          </p:cNvSpPr>
          <p:nvPr/>
        </p:nvSpPr>
        <p:spPr>
          <a:xfrm>
            <a:off x="107504" y="972313"/>
            <a:ext cx="10782993" cy="771380"/>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b="1" dirty="0">
                <a:latin typeface="+mn-ea"/>
                <a:ea typeface="+mn-ea"/>
              </a:rPr>
              <a:t>３　個人情報保護やプライバシー保護のメリット</a:t>
            </a:r>
            <a:endParaRPr lang="ja-JP" altLang="en-US" sz="2800" dirty="0">
              <a:latin typeface="+mn-ea"/>
              <a:ea typeface="+mn-ea"/>
            </a:endParaRPr>
          </a:p>
        </p:txBody>
      </p:sp>
    </p:spTree>
    <p:extLst>
      <p:ext uri="{BB962C8B-B14F-4D97-AF65-F5344CB8AC3E}">
        <p14:creationId xmlns:p14="http://schemas.microsoft.com/office/powerpoint/2010/main" val="17276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15</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デジタルアーカイブの公開にあって、個人情報やプライバシーを保護するためには、どのようなチェックが必要でしょうか？</a:t>
            </a: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デジタルアーカイブ公開による、個人情報保護・プライバシー保護を説明できる。</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80121"/>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　</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個人情報保護</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6" name="コンテンツ プレースホルダー 2">
            <a:extLst>
              <a:ext uri="{FF2B5EF4-FFF2-40B4-BE49-F238E27FC236}">
                <a16:creationId xmlns:a16="http://schemas.microsoft.com/office/drawing/2014/main" id="{37DF11C9-F88E-6AC7-4B25-2FDDC0441EBB}"/>
              </a:ext>
            </a:extLst>
          </p:cNvPr>
          <p:cNvSpPr txBox="1">
            <a:spLocks/>
          </p:cNvSpPr>
          <p:nvPr/>
        </p:nvSpPr>
        <p:spPr>
          <a:xfrm>
            <a:off x="0" y="1556792"/>
            <a:ext cx="9144000" cy="530120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sz="2800" dirty="0">
                <a:latin typeface="+mn-ea"/>
              </a:rPr>
              <a:t>個人情報保護は、生存する個人に関する情報である氏名、生年月日等により個人を識別できるものを、むやみに公開しないことを理解する。</a:t>
            </a:r>
          </a:p>
          <a:p>
            <a:r>
              <a:rPr lang="ja-JP" altLang="en-US" sz="2800" dirty="0">
                <a:latin typeface="+mn-ea"/>
              </a:rPr>
              <a:t>個人情報保護委員会の活動を理解する。</a:t>
            </a:r>
          </a:p>
        </p:txBody>
      </p:sp>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916-C3C6-5466-9A6D-442CBEB38D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59A185-9936-07E0-5BD1-9DB93471C88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556E9A4B-A792-D91A-9084-1E36E5A7A2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9" name="コンテンツ プレースホルダー 2">
            <a:extLst>
              <a:ext uri="{FF2B5EF4-FFF2-40B4-BE49-F238E27FC236}">
                <a16:creationId xmlns:a16="http://schemas.microsoft.com/office/drawing/2014/main" id="{1F6DCD58-F54B-880F-DF33-44BBAA33F23E}"/>
              </a:ext>
            </a:extLst>
          </p:cNvPr>
          <p:cNvSpPr txBox="1">
            <a:spLocks/>
          </p:cNvSpPr>
          <p:nvPr/>
        </p:nvSpPr>
        <p:spPr>
          <a:xfrm>
            <a:off x="15609" y="1412776"/>
            <a:ext cx="9128392" cy="5877272"/>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sz="2800" dirty="0">
                <a:latin typeface="+mn-ea"/>
              </a:rPr>
              <a:t>日本の個人情報保護法では以下のように定義している。</a:t>
            </a:r>
          </a:p>
          <a:p>
            <a:r>
              <a:rPr lang="ja-JP" altLang="en-US" sz="2800" dirty="0">
                <a:latin typeface="+mn-ea"/>
              </a:rPr>
              <a:t>この法律において「個人情報」とは、</a:t>
            </a:r>
            <a:r>
              <a:rPr lang="ja-JP" altLang="en-US" sz="2800" dirty="0">
                <a:solidFill>
                  <a:srgbClr val="FF9900"/>
                </a:solidFill>
                <a:latin typeface="+mn-ea"/>
              </a:rPr>
              <a:t>生存する個人に関する情報</a:t>
            </a:r>
            <a:r>
              <a:rPr lang="ja-JP" altLang="en-US" sz="2800" dirty="0">
                <a:latin typeface="+mn-ea"/>
              </a:rPr>
              <a:t>であって、次の各号のいずれかに該当するものをいう。</a:t>
            </a:r>
          </a:p>
          <a:p>
            <a:r>
              <a:rPr lang="ja-JP" altLang="en-US" sz="2800" dirty="0">
                <a:latin typeface="+mn-ea"/>
              </a:rPr>
              <a:t>一　当該情報に含まれる氏名、生年月日その他の記述等（</a:t>
            </a:r>
            <a:r>
              <a:rPr lang="ja-JP" altLang="en-US" sz="2800" dirty="0">
                <a:solidFill>
                  <a:srgbClr val="FFC000"/>
                </a:solidFill>
                <a:latin typeface="+mn-ea"/>
              </a:rPr>
              <a:t>文書、図画若しくは電磁的記録</a:t>
            </a:r>
            <a:r>
              <a:rPr lang="ja-JP" altLang="en-US" sz="2800" dirty="0">
                <a:latin typeface="+mn-ea"/>
              </a:rPr>
              <a:t>（電磁的方式（電子的方式、磁気的方式その他人の知覚によっては認識することができない方式をいう。次項第二号において同じ。）で作られる記録をいう。第十八条第二項において同じ。）に記載され、若しくは記録され、又は音声、動作その他の方法を用いて表された一切の事項（個人識別符号を除く。）をいう。以下同じ。）により特定の個人を識別することができるもの（他の情報と容易に照合することができ、それにより特定の個人を識別することができることとなるものを含む。）</a:t>
            </a:r>
            <a:endParaRPr lang="en-US" altLang="ja-JP" sz="2800" dirty="0">
              <a:latin typeface="+mn-ea"/>
            </a:endParaRPr>
          </a:p>
          <a:p>
            <a:r>
              <a:rPr lang="ja-JP" altLang="en-US" sz="2800" dirty="0">
                <a:latin typeface="+mn-ea"/>
              </a:rPr>
              <a:t>二　個人識別符号が含まれるもの　</a:t>
            </a:r>
            <a:r>
              <a:rPr lang="en-US" altLang="ja-JP" sz="2800" dirty="0">
                <a:latin typeface="+mn-ea"/>
              </a:rPr>
              <a:t> </a:t>
            </a:r>
            <a:r>
              <a:rPr lang="ja-JP" altLang="en-US" sz="2800" dirty="0">
                <a:latin typeface="+mn-ea"/>
              </a:rPr>
              <a:t>個人情報保護法第</a:t>
            </a:r>
            <a:r>
              <a:rPr lang="en-US" altLang="ja-JP" sz="2800" dirty="0">
                <a:latin typeface="+mn-ea"/>
              </a:rPr>
              <a:t>2</a:t>
            </a:r>
            <a:r>
              <a:rPr lang="ja-JP" altLang="en-US" sz="2800" dirty="0">
                <a:latin typeface="+mn-ea"/>
              </a:rPr>
              <a:t>条</a:t>
            </a:r>
          </a:p>
        </p:txBody>
      </p:sp>
      <p:sp>
        <p:nvSpPr>
          <p:cNvPr id="5" name="Rectangle 3"/>
          <p:cNvSpPr txBox="1">
            <a:spLocks noChangeArrowheads="1"/>
          </p:cNvSpPr>
          <p:nvPr/>
        </p:nvSpPr>
        <p:spPr>
          <a:xfrm>
            <a:off x="15608" y="1008113"/>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個人情報</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4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13" name="コンテンツ プレースホルダー 6">
            <a:extLst>
              <a:ext uri="{FF2B5EF4-FFF2-40B4-BE49-F238E27FC236}">
                <a16:creationId xmlns:a16="http://schemas.microsoft.com/office/drawing/2014/main" id="{72095319-678B-D824-17DF-17541952E599}"/>
              </a:ext>
            </a:extLst>
          </p:cNvPr>
          <p:cNvSpPr>
            <a:spLocks noGrp="1"/>
          </p:cNvSpPr>
          <p:nvPr>
            <p:ph sz="quarter" idx="1"/>
          </p:nvPr>
        </p:nvSpPr>
        <p:spPr>
          <a:xfrm>
            <a:off x="0" y="1052736"/>
            <a:ext cx="9036496" cy="4207779"/>
          </a:xfrm>
        </p:spPr>
        <p:txBody>
          <a:bodyPr>
            <a:noAutofit/>
          </a:bodyPr>
          <a:lstStyle/>
          <a:p>
            <a:r>
              <a:rPr lang="ja-JP" altLang="en-US" sz="2800" dirty="0">
                <a:latin typeface="+mn-ea"/>
                <a:ea typeface="+mn-ea"/>
              </a:rPr>
              <a:t>名前</a:t>
            </a:r>
            <a:r>
              <a:rPr lang="en-US" altLang="ja-JP" sz="2800" dirty="0">
                <a:latin typeface="+mn-ea"/>
                <a:ea typeface="+mn-ea"/>
              </a:rPr>
              <a:t>(</a:t>
            </a:r>
            <a:r>
              <a:rPr lang="ja-JP" altLang="en-US" sz="2800" dirty="0">
                <a:latin typeface="+mn-ea"/>
                <a:ea typeface="+mn-ea"/>
              </a:rPr>
              <a:t>氏名</a:t>
            </a:r>
            <a:r>
              <a:rPr lang="en-US" altLang="ja-JP" sz="2800" dirty="0">
                <a:latin typeface="+mn-ea"/>
                <a:ea typeface="+mn-ea"/>
              </a:rPr>
              <a:t>)</a:t>
            </a:r>
            <a:r>
              <a:rPr lang="ja-JP" altLang="en-US" sz="2800" dirty="0">
                <a:latin typeface="+mn-ea"/>
                <a:ea typeface="+mn-ea"/>
              </a:rPr>
              <a:t>・生年月日・年齢・性別・住所・電話番号・</a:t>
            </a:r>
            <a:r>
              <a:rPr lang="en-US" altLang="ja-JP" sz="2800" dirty="0">
                <a:latin typeface="+mn-ea"/>
                <a:ea typeface="+mn-ea"/>
              </a:rPr>
              <a:t>E-mail</a:t>
            </a:r>
            <a:r>
              <a:rPr lang="ja-JP" altLang="en-US" sz="2800" dirty="0">
                <a:latin typeface="+mn-ea"/>
                <a:ea typeface="+mn-ea"/>
              </a:rPr>
              <a:t>アドレス・</a:t>
            </a:r>
            <a:r>
              <a:rPr lang="en-US" altLang="ja-JP" sz="2800" dirty="0">
                <a:latin typeface="+mn-ea"/>
                <a:ea typeface="+mn-ea"/>
              </a:rPr>
              <a:t>SNS</a:t>
            </a:r>
            <a:r>
              <a:rPr lang="ja-JP" altLang="en-US" sz="2800" dirty="0">
                <a:latin typeface="+mn-ea"/>
                <a:ea typeface="+mn-ea"/>
              </a:rPr>
              <a:t>上の繋がり・学校名・銀行口座・クレジットカード番号など、「だれ」であるか特定される可能性のある情報が個人情報であるのではなく、そのような情報を含む情報全体が個人情報である。</a:t>
            </a:r>
          </a:p>
          <a:p>
            <a:r>
              <a:rPr lang="ja-JP" altLang="en-US" sz="2800" dirty="0">
                <a:latin typeface="+mn-ea"/>
                <a:ea typeface="+mn-ea"/>
              </a:rPr>
              <a:t>上述したどの定義においても、たとえ一見して個人を識別できなくとも他の情報と合わせれば個人の識別が可能になる記述を含むものも個人情報である。</a:t>
            </a:r>
          </a:p>
        </p:txBody>
      </p:sp>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785A-C21F-EA7E-2DE0-C054D97A6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51B387-2D1F-6ECB-CDC0-F3317C7710E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ABDFED8-A44F-918F-7860-47294ABDCD0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4" name="タイトル 1">
            <a:extLst>
              <a:ext uri="{FF2B5EF4-FFF2-40B4-BE49-F238E27FC236}">
                <a16:creationId xmlns:a16="http://schemas.microsoft.com/office/drawing/2014/main" id="{41364FE3-830D-E2E5-282D-51D88FC0BC62}"/>
              </a:ext>
            </a:extLst>
          </p:cNvPr>
          <p:cNvSpPr txBox="1">
            <a:spLocks/>
          </p:cNvSpPr>
          <p:nvPr/>
        </p:nvSpPr>
        <p:spPr>
          <a:xfrm>
            <a:off x="13371" y="1026070"/>
            <a:ext cx="7582965" cy="530722"/>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lvl="0">
              <a:defRPr/>
            </a:pPr>
            <a:r>
              <a:rPr lang="en-US" altLang="ja-JP" sz="2400" b="1" dirty="0">
                <a:latin typeface="+mn-ea"/>
                <a:ea typeface="+mn-ea"/>
              </a:rPr>
              <a:t>1.2 </a:t>
            </a:r>
            <a:r>
              <a:rPr lang="ja-JP" altLang="en-US" sz="2400" b="1" dirty="0">
                <a:latin typeface="+mn-ea"/>
                <a:ea typeface="+mn-ea"/>
              </a:rPr>
              <a:t>特定個人情報とは</a:t>
            </a:r>
            <a:endParaRPr lang="en-US" altLang="ja-JP" sz="2000" dirty="0">
              <a:latin typeface="+mn-ea"/>
              <a:ea typeface="+mn-ea"/>
            </a:endParaRPr>
          </a:p>
        </p:txBody>
      </p:sp>
      <p:sp>
        <p:nvSpPr>
          <p:cNvPr id="9" name="コンテンツ プレースホルダー 2"/>
          <p:cNvSpPr>
            <a:spLocks noGrp="1"/>
          </p:cNvSpPr>
          <p:nvPr>
            <p:ph sz="quarter" idx="1"/>
          </p:nvPr>
        </p:nvSpPr>
        <p:spPr>
          <a:xfrm>
            <a:off x="0" y="1556792"/>
            <a:ext cx="9108504" cy="3600400"/>
          </a:xfrm>
        </p:spPr>
        <p:txBody>
          <a:bodyPr>
            <a:noAutofit/>
          </a:bodyPr>
          <a:lstStyle/>
          <a:p>
            <a:pPr marL="0" indent="0">
              <a:buNone/>
            </a:pPr>
            <a:r>
              <a:rPr lang="ja-JP" altLang="en-US" sz="2400" dirty="0">
                <a:latin typeface="+mn-ea"/>
                <a:ea typeface="+mn-ea"/>
              </a:rPr>
              <a:t>・「特定個人情報」とは、マイナンバー（個人番号）をその内容に含む個人情報のこと。 </a:t>
            </a:r>
          </a:p>
          <a:p>
            <a:pPr marL="0" indent="0">
              <a:buNone/>
            </a:pPr>
            <a:r>
              <a:rPr lang="ja-JP" altLang="en-US" sz="2400" dirty="0">
                <a:latin typeface="+mn-ea"/>
                <a:ea typeface="+mn-ea"/>
              </a:rPr>
              <a:t>・「個人情報」とは、生存する個人に関する情報であって、この情報に含まれる氏名や生年月日その他の記述により特定の個人が識別することができるもの。</a:t>
            </a:r>
          </a:p>
        </p:txBody>
      </p:sp>
    </p:spTree>
    <p:extLst>
      <p:ext uri="{BB962C8B-B14F-4D97-AF65-F5344CB8AC3E}">
        <p14:creationId xmlns:p14="http://schemas.microsoft.com/office/powerpoint/2010/main" val="4071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79F2-0279-321E-E653-33879E5D86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DD0C83-1198-ECA1-4BDD-DE93401BA373}"/>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CFA213E-283F-69B4-FD65-9E8B7AAA640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4" name="タイトル 1">
            <a:extLst>
              <a:ext uri="{FF2B5EF4-FFF2-40B4-BE49-F238E27FC236}">
                <a16:creationId xmlns:a16="http://schemas.microsoft.com/office/drawing/2014/main" id="{80ABCC86-7541-CDDA-5813-7B0090129D86}"/>
              </a:ext>
            </a:extLst>
          </p:cNvPr>
          <p:cNvSpPr txBox="1">
            <a:spLocks/>
          </p:cNvSpPr>
          <p:nvPr/>
        </p:nvSpPr>
        <p:spPr>
          <a:xfrm>
            <a:off x="107504" y="1269870"/>
            <a:ext cx="8422230" cy="647725"/>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lvl="0">
              <a:defRPr/>
            </a:pPr>
            <a:r>
              <a:rPr lang="en-US" altLang="ja-JP" sz="2400" b="1" dirty="0">
                <a:latin typeface="+mn-ea"/>
                <a:ea typeface="+mn-ea"/>
              </a:rPr>
              <a:t>1.3 OECD</a:t>
            </a:r>
            <a:r>
              <a:rPr lang="ja-JP" altLang="en-US" sz="2400" b="1" dirty="0">
                <a:latin typeface="+mn-ea"/>
                <a:ea typeface="+mn-ea"/>
              </a:rPr>
              <a:t>「プライバシー保護と個人データの 国際流通についての勧告」</a:t>
            </a:r>
            <a:endParaRPr lang="en-US" altLang="ja-JP" sz="2400" dirty="0">
              <a:latin typeface="+mn-ea"/>
              <a:ea typeface="+mn-ea"/>
            </a:endParaRPr>
          </a:p>
        </p:txBody>
      </p:sp>
      <p:sp>
        <p:nvSpPr>
          <p:cNvPr id="7" name="コンテンツ プレースホルダー 2"/>
          <p:cNvSpPr>
            <a:spLocks noGrp="1"/>
          </p:cNvSpPr>
          <p:nvPr>
            <p:ph sz="quarter" idx="1"/>
          </p:nvPr>
        </p:nvSpPr>
        <p:spPr>
          <a:xfrm>
            <a:off x="0" y="1917595"/>
            <a:ext cx="9144000" cy="5186854"/>
          </a:xfrm>
        </p:spPr>
        <p:txBody>
          <a:bodyPr>
            <a:normAutofit/>
          </a:bodyPr>
          <a:lstStyle/>
          <a:p>
            <a:pPr marL="0" indent="0" fontAlgn="base">
              <a:buNone/>
            </a:pPr>
            <a:r>
              <a:rPr lang="ja-JP" altLang="en-US" sz="2400" dirty="0">
                <a:latin typeface="+mn-ea"/>
                <a:ea typeface="+mn-ea"/>
              </a:rPr>
              <a:t>①目的明確化の原則</a:t>
            </a:r>
          </a:p>
          <a:p>
            <a:pPr fontAlgn="base"/>
            <a:r>
              <a:rPr lang="ja-JP" altLang="en-US" sz="2400" dirty="0">
                <a:latin typeface="+mn-ea"/>
                <a:ea typeface="+mn-ea"/>
              </a:rPr>
              <a:t> 収集目的を明確にし、データ利用は収集目的に合致するべき</a:t>
            </a:r>
          </a:p>
          <a:p>
            <a:pPr marL="0" indent="0" fontAlgn="base">
              <a:buNone/>
            </a:pPr>
            <a:r>
              <a:rPr lang="ja-JP" altLang="en-US" sz="2400" dirty="0">
                <a:latin typeface="+mn-ea"/>
                <a:ea typeface="+mn-ea"/>
              </a:rPr>
              <a:t>②利用制限の原則</a:t>
            </a:r>
          </a:p>
          <a:p>
            <a:pPr fontAlgn="base"/>
            <a:r>
              <a:rPr lang="ja-JP" altLang="en-US" sz="2400" dirty="0">
                <a:latin typeface="+mn-ea"/>
                <a:ea typeface="+mn-ea"/>
              </a:rPr>
              <a:t>データ主体の同意がある場合、法律の規定による場合以外は目的以外に利用使用してはならない</a:t>
            </a:r>
          </a:p>
          <a:p>
            <a:pPr marL="0" indent="0" fontAlgn="base">
              <a:buNone/>
            </a:pPr>
            <a:r>
              <a:rPr lang="ja-JP" altLang="en-US" sz="2400" dirty="0">
                <a:latin typeface="+mn-ea"/>
                <a:ea typeface="+mn-ea"/>
              </a:rPr>
              <a:t>③収集制限の原則</a:t>
            </a:r>
          </a:p>
          <a:p>
            <a:pPr fontAlgn="base"/>
            <a:r>
              <a:rPr lang="ja-JP" altLang="en-US" sz="2400" dirty="0">
                <a:latin typeface="+mn-ea"/>
                <a:ea typeface="+mn-ea"/>
              </a:rPr>
              <a:t>適法・公正な手段により、かつ情報主体に通知または同意を得て収集されるべき</a:t>
            </a:r>
          </a:p>
        </p:txBody>
      </p:sp>
    </p:spTree>
    <p:extLst>
      <p:ext uri="{BB962C8B-B14F-4D97-AF65-F5344CB8AC3E}">
        <p14:creationId xmlns:p14="http://schemas.microsoft.com/office/powerpoint/2010/main" val="13377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10" name="コンテンツ プレースホルダー 2"/>
          <p:cNvSpPr>
            <a:spLocks noGrp="1"/>
          </p:cNvSpPr>
          <p:nvPr>
            <p:ph sz="quarter" idx="1"/>
          </p:nvPr>
        </p:nvSpPr>
        <p:spPr>
          <a:xfrm>
            <a:off x="0" y="1124744"/>
            <a:ext cx="9144000" cy="5483578"/>
          </a:xfrm>
        </p:spPr>
        <p:txBody>
          <a:bodyPr>
            <a:normAutofit fontScale="92500" lnSpcReduction="20000"/>
          </a:bodyPr>
          <a:lstStyle/>
          <a:p>
            <a:pPr marL="0" indent="0" fontAlgn="base">
              <a:buNone/>
            </a:pPr>
            <a:r>
              <a:rPr lang="ja-JP" altLang="en-US" sz="2800" dirty="0">
                <a:latin typeface="+mn-ea"/>
                <a:ea typeface="+mn-ea"/>
              </a:rPr>
              <a:t>④データ内容の原則</a:t>
            </a:r>
          </a:p>
          <a:p>
            <a:pPr fontAlgn="base"/>
            <a:r>
              <a:rPr lang="ja-JP" altLang="en-US" sz="2800" dirty="0">
                <a:latin typeface="+mn-ea"/>
                <a:ea typeface="+mn-ea"/>
              </a:rPr>
              <a:t>利用目的に沿ったもので、かつ、正確、完全、最新であるべき</a:t>
            </a:r>
          </a:p>
          <a:p>
            <a:pPr marL="0" indent="0" fontAlgn="base">
              <a:buNone/>
            </a:pPr>
            <a:r>
              <a:rPr lang="ja-JP" altLang="en-US" sz="2800" dirty="0">
                <a:latin typeface="+mn-ea"/>
                <a:ea typeface="+mn-ea"/>
              </a:rPr>
              <a:t>⑤安全保護の原則</a:t>
            </a:r>
          </a:p>
          <a:p>
            <a:pPr fontAlgn="base"/>
            <a:r>
              <a:rPr lang="ja-JP" altLang="en-US" sz="2800" dirty="0">
                <a:latin typeface="+mn-ea"/>
                <a:ea typeface="+mn-ea"/>
              </a:rPr>
              <a:t>合理的安全保護措置により、紛失・破壊・使用・修正・開示等から保護するべき</a:t>
            </a:r>
          </a:p>
          <a:p>
            <a:pPr marL="0" indent="0" fontAlgn="base">
              <a:buNone/>
            </a:pPr>
            <a:r>
              <a:rPr lang="ja-JP" altLang="en-US" sz="2800" dirty="0">
                <a:latin typeface="+mn-ea"/>
                <a:ea typeface="+mn-ea"/>
              </a:rPr>
              <a:t>⑥公開の原則</a:t>
            </a:r>
          </a:p>
          <a:p>
            <a:pPr fontAlgn="base"/>
            <a:r>
              <a:rPr lang="ja-JP" altLang="en-US" sz="2800" dirty="0">
                <a:latin typeface="+mn-ea"/>
                <a:ea typeface="+mn-ea"/>
              </a:rPr>
              <a:t>データ収集の実施方針等を公開し、データの存在、利用目的、管理者等を明示するべき</a:t>
            </a:r>
          </a:p>
          <a:p>
            <a:pPr marL="0" indent="0" fontAlgn="base">
              <a:buNone/>
            </a:pPr>
            <a:r>
              <a:rPr lang="ja-JP" altLang="en-US" sz="2800" dirty="0">
                <a:latin typeface="+mn-ea"/>
                <a:ea typeface="+mn-ea"/>
              </a:rPr>
              <a:t>⑦個人参加の原則</a:t>
            </a:r>
          </a:p>
          <a:p>
            <a:pPr fontAlgn="base"/>
            <a:r>
              <a:rPr lang="ja-JP" altLang="en-US" sz="2800" dirty="0">
                <a:latin typeface="+mn-ea"/>
                <a:ea typeface="+mn-ea"/>
              </a:rPr>
              <a:t>自己に関するデータの所在及び内容を確認させ、または意義申立を保証するべき</a:t>
            </a:r>
          </a:p>
          <a:p>
            <a:pPr marL="0" indent="0" fontAlgn="base">
              <a:buNone/>
            </a:pPr>
            <a:r>
              <a:rPr lang="ja-JP" altLang="en-US" sz="2800" dirty="0">
                <a:latin typeface="+mn-ea"/>
                <a:ea typeface="+mn-ea"/>
              </a:rPr>
              <a:t>⑧責任の原則</a:t>
            </a:r>
          </a:p>
          <a:p>
            <a:pPr fontAlgn="base"/>
            <a:r>
              <a:rPr lang="ja-JP" altLang="en-US" sz="2800" dirty="0">
                <a:latin typeface="+mn-ea"/>
                <a:ea typeface="+mn-ea"/>
              </a:rPr>
              <a:t> 管理者は諸原則実施の責任を有する</a:t>
            </a:r>
          </a:p>
        </p:txBody>
      </p:sp>
    </p:spTree>
    <p:extLst>
      <p:ext uri="{BB962C8B-B14F-4D97-AF65-F5344CB8AC3E}">
        <p14:creationId xmlns:p14="http://schemas.microsoft.com/office/powerpoint/2010/main" val="26669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12</a:t>
            </a:r>
            <a:r>
              <a:rPr lang="ja-JP" altLang="en-US" sz="3200" b="1" dirty="0">
                <a:latin typeface="+mj-ea"/>
              </a:rPr>
              <a:t>講　個人情報保護・プライバシー保護</a:t>
            </a:r>
          </a:p>
        </p:txBody>
      </p:sp>
      <p:sp>
        <p:nvSpPr>
          <p:cNvPr id="10" name="コンテンツ プレースホルダー 2"/>
          <p:cNvSpPr>
            <a:spLocks noGrp="1"/>
          </p:cNvSpPr>
          <p:nvPr>
            <p:ph sz="quarter" idx="1"/>
          </p:nvPr>
        </p:nvSpPr>
        <p:spPr>
          <a:xfrm>
            <a:off x="251520" y="1601787"/>
            <a:ext cx="8712968" cy="5006535"/>
          </a:xfrm>
        </p:spPr>
        <p:txBody>
          <a:bodyPr>
            <a:normAutofit fontScale="85000" lnSpcReduction="20000"/>
          </a:bodyPr>
          <a:lstStyle/>
          <a:p>
            <a:pPr marL="0" indent="0" fontAlgn="base">
              <a:buNone/>
            </a:pPr>
            <a:r>
              <a:rPr lang="ja-JP" altLang="en-US" sz="2800" dirty="0">
                <a:latin typeface="+mn-ea"/>
                <a:ea typeface="+mn-ea"/>
              </a:rPr>
              <a:t>個人の人権を守るため、個人情報保護法には</a:t>
            </a:r>
            <a:r>
              <a:rPr lang="en-US" altLang="ja-JP" sz="2800" dirty="0">
                <a:latin typeface="+mn-ea"/>
                <a:ea typeface="+mn-ea"/>
              </a:rPr>
              <a:t>5</a:t>
            </a:r>
            <a:r>
              <a:rPr lang="ja-JP" altLang="en-US" sz="2800" dirty="0" err="1">
                <a:latin typeface="+mn-ea"/>
                <a:ea typeface="+mn-ea"/>
              </a:rPr>
              <a:t>つの</a:t>
            </a:r>
            <a:r>
              <a:rPr lang="ja-JP" altLang="en-US" sz="2800" dirty="0">
                <a:latin typeface="+mn-ea"/>
                <a:ea typeface="+mn-ea"/>
              </a:rPr>
              <a:t>基本原則がある</a:t>
            </a:r>
          </a:p>
          <a:p>
            <a:pPr marL="0" indent="0" fontAlgn="base">
              <a:buNone/>
            </a:pPr>
            <a:r>
              <a:rPr lang="ja-JP" altLang="en-US" sz="2800" dirty="0">
                <a:latin typeface="+mn-ea"/>
                <a:ea typeface="+mn-ea"/>
              </a:rPr>
              <a:t>①利用方法による制限</a:t>
            </a:r>
          </a:p>
          <a:p>
            <a:pPr marL="0" indent="0" fontAlgn="base">
              <a:buNone/>
            </a:pPr>
            <a:r>
              <a:rPr lang="ja-JP" altLang="en-US" sz="2800" dirty="0">
                <a:latin typeface="+mn-ea"/>
                <a:ea typeface="+mn-ea"/>
              </a:rPr>
              <a:t> 　利用目的を本人に明示</a:t>
            </a:r>
          </a:p>
          <a:p>
            <a:pPr marL="0" indent="0" fontAlgn="base">
              <a:buNone/>
            </a:pPr>
            <a:r>
              <a:rPr lang="ja-JP" altLang="en-US" sz="2800" dirty="0">
                <a:latin typeface="+mn-ea"/>
                <a:ea typeface="+mn-ea"/>
              </a:rPr>
              <a:t>②適正な取得</a:t>
            </a:r>
          </a:p>
          <a:p>
            <a:pPr marL="0" indent="0" fontAlgn="base">
              <a:buNone/>
            </a:pPr>
            <a:r>
              <a:rPr lang="ja-JP" altLang="en-US" sz="2800" dirty="0">
                <a:latin typeface="+mn-ea"/>
                <a:ea typeface="+mn-ea"/>
              </a:rPr>
              <a:t> 　利用目的の明示と本人の了解を得て取得</a:t>
            </a:r>
          </a:p>
          <a:p>
            <a:pPr marL="0" indent="0" fontAlgn="base">
              <a:buNone/>
            </a:pPr>
            <a:r>
              <a:rPr lang="ja-JP" altLang="en-US" sz="2800" dirty="0">
                <a:latin typeface="+mn-ea"/>
                <a:ea typeface="+mn-ea"/>
              </a:rPr>
              <a:t>③正確性の確保</a:t>
            </a:r>
          </a:p>
          <a:p>
            <a:pPr marL="0" indent="0" fontAlgn="base">
              <a:buNone/>
            </a:pPr>
            <a:r>
              <a:rPr lang="ja-JP" altLang="en-US" sz="2800" dirty="0">
                <a:latin typeface="+mn-ea"/>
                <a:ea typeface="+mn-ea"/>
              </a:rPr>
              <a:t> 　常に正確な個人情報に保つ</a:t>
            </a:r>
          </a:p>
          <a:p>
            <a:pPr marL="0" indent="0" fontAlgn="base">
              <a:buNone/>
            </a:pPr>
            <a:r>
              <a:rPr lang="ja-JP" altLang="en-US" sz="2800" dirty="0">
                <a:latin typeface="+mn-ea"/>
                <a:ea typeface="+mn-ea"/>
              </a:rPr>
              <a:t>④安全性の確保</a:t>
            </a:r>
          </a:p>
          <a:p>
            <a:pPr marL="0" indent="0" fontAlgn="base">
              <a:buNone/>
            </a:pPr>
            <a:r>
              <a:rPr lang="ja-JP" altLang="en-US" sz="2800" dirty="0">
                <a:latin typeface="+mn-ea"/>
                <a:ea typeface="+mn-ea"/>
              </a:rPr>
              <a:t> 　流出や盗難、紛失を防止する</a:t>
            </a:r>
          </a:p>
          <a:p>
            <a:pPr marL="0" indent="0" fontAlgn="base">
              <a:buNone/>
            </a:pPr>
            <a:r>
              <a:rPr lang="ja-JP" altLang="en-US" sz="2800" dirty="0">
                <a:latin typeface="+mn-ea"/>
                <a:ea typeface="+mn-ea"/>
              </a:rPr>
              <a:t>⑤透明性の確保</a:t>
            </a:r>
          </a:p>
          <a:p>
            <a:pPr marL="0" indent="0" fontAlgn="base">
              <a:buNone/>
            </a:pPr>
            <a:r>
              <a:rPr lang="ja-JP" altLang="en-US" sz="2800" dirty="0">
                <a:latin typeface="+mn-ea"/>
                <a:ea typeface="+mn-ea"/>
              </a:rPr>
              <a:t>　本人が閲覧及び本人に開示可能であること、本人の申し出により訂正を加えること、同意なき目的外利用は本人の申し出により停止できる</a:t>
            </a:r>
          </a:p>
        </p:txBody>
      </p:sp>
      <p:sp>
        <p:nvSpPr>
          <p:cNvPr id="5" name="タイトル 1">
            <a:extLst>
              <a:ext uri="{FF2B5EF4-FFF2-40B4-BE49-F238E27FC236}">
                <a16:creationId xmlns:a16="http://schemas.microsoft.com/office/drawing/2014/main" id="{41364FE3-830D-E2E5-282D-51D88FC0BC62}"/>
              </a:ext>
            </a:extLst>
          </p:cNvPr>
          <p:cNvSpPr txBox="1">
            <a:spLocks/>
          </p:cNvSpPr>
          <p:nvPr/>
        </p:nvSpPr>
        <p:spPr>
          <a:xfrm>
            <a:off x="13371" y="1026070"/>
            <a:ext cx="7582965" cy="530722"/>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lvl="0">
              <a:defRPr/>
            </a:pPr>
            <a:r>
              <a:rPr lang="en-US" altLang="zh-TW" sz="2400" b="1" dirty="0">
                <a:latin typeface="+mn-ea"/>
                <a:ea typeface="+mn-ea"/>
              </a:rPr>
              <a:t>1.4 </a:t>
            </a:r>
            <a:r>
              <a:rPr lang="zh-TW" altLang="en-US" sz="2400" b="1" dirty="0">
                <a:latin typeface="+mn-ea"/>
                <a:ea typeface="+mn-ea"/>
              </a:rPr>
              <a:t>個人情報保護法</a:t>
            </a:r>
            <a:endParaRPr lang="en-US" altLang="ja-JP" sz="2000" dirty="0">
              <a:latin typeface="+mn-ea"/>
              <a:ea typeface="+mn-ea"/>
            </a:endParaRPr>
          </a:p>
        </p:txBody>
      </p:sp>
    </p:spTree>
    <p:extLst>
      <p:ext uri="{BB962C8B-B14F-4D97-AF65-F5344CB8AC3E}">
        <p14:creationId xmlns:p14="http://schemas.microsoft.com/office/powerpoint/2010/main" val="207769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1094</Words>
  <Application>Microsoft Office PowerPoint</Application>
  <PresentationFormat>画面に合わせる (4:3)</PresentationFormat>
  <Paragraphs>71</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ＭＳ 明朝</vt:lpstr>
      <vt:lpstr>メイリオ</vt:lpstr>
      <vt:lpstr>Arial</vt:lpstr>
      <vt:lpstr>Calibri</vt:lpstr>
      <vt:lpstr>Wingdings</vt:lpstr>
      <vt:lpstr>Wingdings 2</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67</cp:revision>
  <dcterms:created xsi:type="dcterms:W3CDTF">2014-12-25T09:23:23Z</dcterms:created>
  <dcterms:modified xsi:type="dcterms:W3CDTF">2024-11-09T04:18:22Z</dcterms:modified>
</cp:coreProperties>
</file>