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8" r:id="rId3"/>
    <p:sldId id="292" r:id="rId4"/>
    <p:sldId id="314" r:id="rId5"/>
    <p:sldId id="295" r:id="rId6"/>
    <p:sldId id="311" r:id="rId7"/>
    <p:sldId id="296" r:id="rId8"/>
    <p:sldId id="29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3" autoAdjust="0"/>
    <p:restoredTop sz="94660"/>
  </p:normalViewPr>
  <p:slideViewPr>
    <p:cSldViewPr>
      <p:cViewPr varScale="1">
        <p:scale>
          <a:sx n="107" d="100"/>
          <a:sy n="107" d="100"/>
        </p:scale>
        <p:origin x="1608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6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B9A7-D08A-42CB-873D-54800EBC38F0}" type="datetimeFigureOut">
              <a:rPr kumimoji="1" lang="ja-JP" altLang="en-US" smtClean="0"/>
              <a:t>2024/11/8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42CD-6705-4FCD-9895-4A46894ED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7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899592" y="1441184"/>
            <a:ext cx="8244408" cy="707886"/>
          </a:xfrm>
        </p:spPr>
        <p:txBody>
          <a:bodyPr>
            <a:spAutoFit/>
          </a:bodyPr>
          <a:lstStyle>
            <a:lvl1pPr algn="l">
              <a:defRPr sz="4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表題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9160"/>
            <a:ext cx="6400800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学校名 発表者名</a:t>
            </a:r>
            <a:endParaRPr kumimoji="1"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岐阜女子大学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04448" y="6492875"/>
            <a:ext cx="5395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580432-E2CF-4D2D-9FCA-5FAF3A674D8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36712"/>
            <a:ext cx="9144000" cy="6165303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29600" y="6466013"/>
            <a:ext cx="5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3580432-E2CF-4D2D-9FCA-5FAF3A674D8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381328"/>
            <a:ext cx="9144000" cy="47667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/>
              <a:t>H26</a:t>
            </a:r>
            <a:r>
              <a:rPr lang="ja-JP" altLang="en-US"/>
              <a:t>年度 文部科学省「</a:t>
            </a:r>
            <a:r>
              <a:rPr lang="en-US" altLang="ja-JP"/>
              <a:t>ICT</a:t>
            </a:r>
            <a:r>
              <a:rPr lang="ja-JP" altLang="en-US"/>
              <a:t>を活用した教育の推進に資する実証事業」</a:t>
            </a:r>
            <a:endParaRPr lang="en-US" altLang="ja-JP"/>
          </a:p>
          <a:p>
            <a:r>
              <a:rPr lang="en-US" altLang="ja-JP"/>
              <a:t>ICT</a:t>
            </a:r>
            <a:r>
              <a:rPr lang="ja-JP" altLang="en-US"/>
              <a:t>を活用した教育効果の検証方法の開発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4448" y="6480081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2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788252"/>
            <a:ext cx="8244408" cy="807126"/>
          </a:xfrm>
          <a:solidFill>
            <a:schemeClr val="accent2"/>
          </a:solidFill>
        </p:spPr>
        <p:txBody>
          <a:bodyPr tIns="144000"/>
          <a:lstStyle/>
          <a:p>
            <a:r>
              <a:rPr kumimoji="1" lang="ja-JP" altLang="en-US" sz="4000" dirty="0"/>
              <a:t>メディア論</a:t>
            </a:r>
            <a:r>
              <a:rPr kumimoji="1" lang="en-US" altLang="ja-JP" sz="4000" dirty="0"/>
              <a:t>Ⅲ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648072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井上透　江添誠</a:t>
            </a:r>
            <a:r>
              <a:rPr kumimoji="1" lang="en-US" altLang="ja-JP" sz="24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岐阜女子大学）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2" y="2276872"/>
            <a:ext cx="8244408" cy="514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tIns="144000" rtlCol="0">
            <a:spAutoFit/>
          </a:bodyPr>
          <a:lstStyle/>
          <a:p>
            <a:r>
              <a:rPr lang="ja-JP" altLang="en-US" sz="21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21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21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著作者と著作者財産権</a:t>
            </a:r>
          </a:p>
        </p:txBody>
      </p:sp>
    </p:spTree>
    <p:extLst>
      <p:ext uri="{BB962C8B-B14F-4D97-AF65-F5344CB8AC3E}">
        <p14:creationId xmlns:p14="http://schemas.microsoft.com/office/powerpoint/2010/main" val="30842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7DF68-41C0-3FAC-086A-EA5C3E40A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B0D3BC0-A9EF-818D-F3FE-6D3A4AAC5B50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196752"/>
            <a:ext cx="850741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ねらい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著作財産権を理解できる。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AE9F0C3-D0C4-7FEA-98AA-3868BAA5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FBA37B-7606-1FB4-2221-B1A6C6510D8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</p:spTree>
    <p:extLst>
      <p:ext uri="{BB962C8B-B14F-4D97-AF65-F5344CB8AC3E}">
        <p14:creationId xmlns:p14="http://schemas.microsoft.com/office/powerpoint/2010/main" val="2882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8294" y="1196753"/>
            <a:ext cx="85074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　著作権の基礎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7DF11C9-F88E-6AC7-4B25-2FDDC0441EBB}"/>
              </a:ext>
            </a:extLst>
          </p:cNvPr>
          <p:cNvSpPr txBox="1">
            <a:spLocks/>
          </p:cNvSpPr>
          <p:nvPr/>
        </p:nvSpPr>
        <p:spPr>
          <a:xfrm>
            <a:off x="328754" y="1862721"/>
            <a:ext cx="8280920" cy="4963669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+mn-ea"/>
              </a:rPr>
              <a:t>著作権には、著作者の権利と著作隣接権（実演家、放送事業者、有線放送事業者、レコード制作者の権利）がある。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著作権は、産業財産権と異なり、自動的に付与される（無方式主義）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著作者の権利は、著作者人格権と</a:t>
            </a:r>
            <a:r>
              <a:rPr lang="ja-JP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ea"/>
              </a:rPr>
              <a:t>著作財産権</a:t>
            </a:r>
            <a:r>
              <a:rPr lang="ja-JP" altLang="en-US" sz="2800" dirty="0">
                <a:latin typeface="+mn-ea"/>
              </a:rPr>
              <a:t>からなっている。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著作財産権は保護期間内であれば譲渡が可能</a:t>
            </a: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40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D6916-C3C6-5466-9A6D-442CBEB3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20ED625-F5FE-7203-1220-34E85676BB01}"/>
              </a:ext>
            </a:extLst>
          </p:cNvPr>
          <p:cNvSpPr txBox="1">
            <a:spLocks noChangeArrowheads="1"/>
          </p:cNvSpPr>
          <p:nvPr/>
        </p:nvSpPr>
        <p:spPr>
          <a:xfrm>
            <a:off x="318294" y="1196753"/>
            <a:ext cx="850741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著作財産権の内容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59A185-9936-07E0-5BD1-9DB93471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56E9A4B-A792-D91A-9084-1E36E5A7A2E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D4AF368-F488-5480-E62F-EA8FA1E582B0}"/>
              </a:ext>
            </a:extLst>
          </p:cNvPr>
          <p:cNvSpPr txBox="1">
            <a:spLocks/>
          </p:cNvSpPr>
          <p:nvPr/>
        </p:nvSpPr>
        <p:spPr>
          <a:xfrm>
            <a:off x="328754" y="1862721"/>
            <a:ext cx="8280920" cy="415856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>
                <a:latin typeface="+mn-ea"/>
              </a:rPr>
              <a:t>複製権</a:t>
            </a:r>
          </a:p>
          <a:p>
            <a:r>
              <a:rPr lang="ja-JP" altLang="en-US" sz="2800" dirty="0">
                <a:latin typeface="+mn-ea"/>
              </a:rPr>
              <a:t>公衆送信権（送信可能化を含む）</a:t>
            </a: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　　⇒「公衆」は「不特定」及　び「特定多数」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　　　　を含む概念。</a:t>
            </a:r>
          </a:p>
          <a:p>
            <a:r>
              <a:rPr lang="ja-JP" altLang="en-US" sz="2800" dirty="0">
                <a:latin typeface="+mn-ea"/>
              </a:rPr>
              <a:t>口述権、上映権、貸与権（映画以外）、頒布権（映画）、翻訳権、翻案権</a:t>
            </a:r>
          </a:p>
          <a:p>
            <a:r>
              <a:rPr lang="ja-JP" altLang="en-US" sz="2800" dirty="0">
                <a:latin typeface="+mn-ea"/>
              </a:rPr>
              <a:t>著作物の二次利用</a:t>
            </a:r>
          </a:p>
        </p:txBody>
      </p:sp>
    </p:spTree>
    <p:extLst>
      <p:ext uri="{BB962C8B-B14F-4D97-AF65-F5344CB8AC3E}">
        <p14:creationId xmlns:p14="http://schemas.microsoft.com/office/powerpoint/2010/main" val="6746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E130D7-4F45-8C92-B599-EFBACA9B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5" y="981075"/>
            <a:ext cx="9144000" cy="58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2E39-8993-32AE-2A4A-A742FC50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8F87A4-2CCC-57F5-4CA0-DBC2C71F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CD7412-F76B-07E9-7E0E-7023FEA5C7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5DE9B1-660C-323E-BD98-55A01E2F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15" y="1001451"/>
            <a:ext cx="9144000" cy="518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196752"/>
            <a:ext cx="8352928" cy="302433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　保護期間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著作財産権　原則として、著作者の死後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年まで。計算は、死亡した翌年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日から丸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年後の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日まで）とされている。</a:t>
            </a:r>
          </a:p>
          <a:p>
            <a:pPr>
              <a:lnSpc>
                <a:spcPct val="9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国際条約で、保護期間が延びる場合は、改正法が施行された時点で保護期間が満了していないものが対象。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18000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第</a:t>
            </a:r>
            <a:r>
              <a:rPr lang="en-US" altLang="ja-JP" sz="3600" b="1" dirty="0">
                <a:latin typeface="+mj-ea"/>
                <a:ea typeface="+mj-ea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講　著作者と著作者</a:t>
            </a:r>
            <a:r>
              <a:rPr lang="ja-JP" altLang="en-US" sz="3600" b="1" dirty="0">
                <a:latin typeface="+mj-ea"/>
                <a:ea typeface="+mj-ea"/>
              </a:rPr>
              <a:t>財産</a:t>
            </a:r>
            <a:r>
              <a:rPr lang="ja-JP" altLang="en-US" sz="3600" b="1" dirty="0">
                <a:latin typeface="+mj-ea"/>
                <a:ea typeface="+mj-ea"/>
                <a:cs typeface="Meiryo UI" panose="020B0604030504040204" pitchFamily="50" charset="-128"/>
              </a:rPr>
              <a:t>権</a:t>
            </a:r>
          </a:p>
        </p:txBody>
      </p:sp>
    </p:spTree>
    <p:extLst>
      <p:ext uri="{BB962C8B-B14F-4D97-AF65-F5344CB8AC3E}">
        <p14:creationId xmlns:p14="http://schemas.microsoft.com/office/powerpoint/2010/main" val="15608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6A1CFC6-5C2F-4249-8CB1-86A4F5C744DE}" type="slidenum">
              <a:rPr kumimoji="0" lang="en-US" altLang="ja-JP"/>
              <a:pPr eaLnBrk="1" hangingPunct="1"/>
              <a:t>8</a:t>
            </a:fld>
            <a:endParaRPr kumimoji="0" lang="en-US" altLang="ja-JP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/>
            <a:r>
              <a:rPr lang="ja-JP" altLang="en-US" sz="3600" dirty="0">
                <a:latin typeface="メイリオ" charset="0"/>
                <a:ea typeface="メイリオ" charset="0"/>
                <a:cs typeface="メイリオ" charset="0"/>
              </a:rPr>
              <a:t>課　題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62" y="1412776"/>
            <a:ext cx="8111876" cy="432048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複製権とは何ですか？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公衆送信権とは何ですか？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口述権、上映権、貸与権、頒布権、翻訳権、翻案権とは何ですか？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著作物の二次利用はとは何ですか？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著作財産権の保護期間は何年ですか？</a:t>
            </a:r>
          </a:p>
          <a:p>
            <a:pPr marL="571500" indent="-571500">
              <a:lnSpc>
                <a:spcPct val="90000"/>
              </a:lnSpc>
              <a:buFont typeface="+mj-lt"/>
              <a:buAutoNum type="arabicPeriod"/>
              <a:defRPr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権利は譲渡できますか？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196752"/>
            <a:ext cx="8507412" cy="144145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アングル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メイリオ＋SegoeUI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322</Words>
  <Application>Microsoft Office PowerPoint</Application>
  <PresentationFormat>画面に合わせる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メイリオ</vt:lpstr>
      <vt:lpstr>Arial</vt:lpstr>
      <vt:lpstr>Calibri</vt:lpstr>
      <vt:lpstr>Wingdings</vt:lpstr>
      <vt:lpstr>Office ​​テーマ</vt:lpstr>
      <vt:lpstr>メディア論Ⅲ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　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表題</dc:title>
  <dc:creator>1035097</dc:creator>
  <cp:lastModifiedBy>透 井上</cp:lastModifiedBy>
  <cp:revision>44</cp:revision>
  <dcterms:created xsi:type="dcterms:W3CDTF">2014-12-25T09:23:23Z</dcterms:created>
  <dcterms:modified xsi:type="dcterms:W3CDTF">2024-11-07T23:15:08Z</dcterms:modified>
</cp:coreProperties>
</file>