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92" r:id="rId3"/>
    <p:sldId id="295" r:id="rId4"/>
    <p:sldId id="296" r:id="rId5"/>
    <p:sldId id="297" r:id="rId6"/>
    <p:sldId id="301" r:id="rId7"/>
    <p:sldId id="303" r:id="rId8"/>
    <p:sldId id="304" r:id="rId9"/>
    <p:sldId id="305" r:id="rId10"/>
    <p:sldId id="306" r:id="rId11"/>
    <p:sldId id="307" r:id="rId12"/>
    <p:sldId id="293"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21" autoAdjust="0"/>
    <p:restoredTop sz="94660"/>
  </p:normalViewPr>
  <p:slideViewPr>
    <p:cSldViewPr>
      <p:cViewPr varScale="1">
        <p:scale>
          <a:sx n="107" d="100"/>
          <a:sy n="107" d="100"/>
        </p:scale>
        <p:origin x="1554" y="108"/>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3" name="サブタイトル 2"/>
          <p:cNvSpPr>
            <a:spLocks noGrp="1"/>
          </p:cNvSpPr>
          <p:nvPr>
            <p:ph type="subTitle" idx="1" hasCustomPrompt="1"/>
          </p:nvPr>
        </p:nvSpPr>
        <p:spPr>
          <a:xfrm>
            <a:off x="1371600" y="4869160"/>
            <a:ext cx="6400800" cy="1368152"/>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学校名 発表者名</a:t>
            </a:r>
            <a:endParaRPr kumimoji="1" lang="en-US" altLang="ja-JP" dirty="0"/>
          </a:p>
        </p:txBody>
      </p:sp>
      <p:sp>
        <p:nvSpPr>
          <p:cNvPr id="5" name="フッター プレースホルダー 4"/>
          <p:cNvSpPr>
            <a:spLocks noGrp="1"/>
          </p:cNvSpPr>
          <p:nvPr>
            <p:ph type="ftr" sz="quarter" idx="11"/>
          </p:nvPr>
        </p:nvSpPr>
        <p:spPr>
          <a:xfrm>
            <a:off x="0" y="6356350"/>
            <a:ext cx="9144000" cy="501650"/>
          </a:xfrm>
        </p:spPr>
        <p:txBody>
          <a:bodyPr/>
          <a:lstStyle>
            <a:lvl1pP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岐阜女子大学</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dirty="0"/>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dirty="0"/>
          </a:p>
        </p:txBody>
      </p:sp>
      <p:cxnSp>
        <p:nvCxnSpPr>
          <p:cNvPr id="7" name="直線コネクタ 6"/>
          <p:cNvCxnSpPr/>
          <p:nvPr userDrawn="1"/>
        </p:nvCxnSpPr>
        <p:spPr>
          <a:xfrm>
            <a:off x="0" y="6093296"/>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0" y="692696"/>
            <a:ext cx="9144000" cy="568863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0" y="6381328"/>
            <a:ext cx="9144000" cy="476672"/>
          </a:xfrm>
          <a:prstGeom prst="rect">
            <a:avLst/>
          </a:prstGeom>
          <a:ln>
            <a:solidFill>
              <a:schemeClr val="accent4"/>
            </a:solidFill>
          </a:ln>
        </p:spPr>
        <p:txBody>
          <a:bodyPr vert="horz" lIns="91440" tIns="45720" rIns="91440" bIns="45720" rtlCol="0" anchor="ctr"/>
          <a:lstStyle>
            <a:lvl1pPr algn="ct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a:t>H26</a:t>
            </a:r>
            <a:r>
              <a:rPr lang="ja-JP" altLang="en-US"/>
              <a:t>年度 文部科学省「</a:t>
            </a:r>
            <a:r>
              <a:rPr lang="en-US" altLang="ja-JP"/>
              <a:t>ICT</a:t>
            </a:r>
            <a:r>
              <a:rPr lang="ja-JP" altLang="en-US"/>
              <a:t>を活用した教育の推進に資する実証事業」</a:t>
            </a:r>
            <a:endParaRPr lang="en-US" altLang="ja-JP"/>
          </a:p>
          <a:p>
            <a:r>
              <a:rPr lang="en-US" altLang="ja-JP"/>
              <a:t>ICT</a:t>
            </a:r>
            <a:r>
              <a:rPr lang="ja-JP" altLang="en-US"/>
              <a:t>を活用した教育効果の検証方法の開発</a:t>
            </a:r>
            <a:endParaRPr lang="ja-JP" altLang="en-US" dirty="0"/>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788252"/>
            <a:ext cx="8244408" cy="807126"/>
          </a:xfrm>
          <a:solidFill>
            <a:schemeClr val="accent2"/>
          </a:solidFill>
        </p:spPr>
        <p:txBody>
          <a:bodyPr tIns="144000"/>
          <a:lstStyle/>
          <a:p>
            <a:r>
              <a:rPr kumimoji="1" lang="ja-JP" altLang="en-US" sz="4000" dirty="0"/>
              <a:t>メディア論</a:t>
            </a:r>
            <a:r>
              <a:rPr kumimoji="1" lang="en-US" altLang="ja-JP" sz="4000" dirty="0"/>
              <a:t>Ⅲ</a:t>
            </a:r>
            <a:endParaRPr kumimoji="1" lang="ja-JP" altLang="en-US" dirty="0">
              <a:latin typeface="+mj-ea"/>
              <a:ea typeface="+mj-ea"/>
            </a:endParaRPr>
          </a:p>
        </p:txBody>
      </p:sp>
      <p:sp>
        <p:nvSpPr>
          <p:cNvPr id="3" name="サブタイトル 2"/>
          <p:cNvSpPr>
            <a:spLocks noGrp="1"/>
          </p:cNvSpPr>
          <p:nvPr>
            <p:ph type="subTitle" idx="1"/>
          </p:nvPr>
        </p:nvSpPr>
        <p:spPr>
          <a:xfrm>
            <a:off x="1403648" y="5373216"/>
            <a:ext cx="6400800" cy="648072"/>
          </a:xfrm>
        </p:spPr>
        <p:txBody>
          <a:bodyPr>
            <a:normAutofit/>
          </a:bodyPr>
          <a:lstStyle/>
          <a:p>
            <a:r>
              <a:rPr kumimoji="1" lang="ja-JP" altLang="en-US" sz="2400" dirty="0">
                <a:solidFill>
                  <a:schemeClr val="tx1"/>
                </a:solidFill>
                <a:latin typeface="+mj-ea"/>
                <a:ea typeface="+mj-ea"/>
              </a:rPr>
              <a:t>井上透　江添誠</a:t>
            </a:r>
            <a:r>
              <a:rPr kumimoji="1" lang="en-US" altLang="ja-JP" sz="2400" dirty="0">
                <a:solidFill>
                  <a:schemeClr val="tx1"/>
                </a:solidFill>
                <a:latin typeface="+mj-ea"/>
                <a:ea typeface="+mj-ea"/>
              </a:rPr>
              <a:t>(</a:t>
            </a:r>
            <a:r>
              <a:rPr kumimoji="1" lang="ja-JP" altLang="en-US" sz="2400" dirty="0">
                <a:solidFill>
                  <a:schemeClr val="tx1"/>
                </a:solidFill>
                <a:latin typeface="+mj-ea"/>
                <a:ea typeface="+mj-ea"/>
              </a:rPr>
              <a:t>岐阜女子大学）</a:t>
            </a: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a:latin typeface="+mj-ea"/>
                <a:ea typeface="+mj-ea"/>
                <a:cs typeface="Meiryo UI" panose="020B0604030504040204" pitchFamily="50" charset="-128"/>
              </a:rPr>
              <a:t>第２講　メディア</a:t>
            </a: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745C77-3FDA-A719-AE8B-BAECF397509F}"/>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56D49E03-CAB7-838B-375A-3F6EAA1985D4}"/>
              </a:ext>
            </a:extLst>
          </p:cNvPr>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FCDD4AAA-8EEE-CE68-AF08-CC816D709278}"/>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D3B69D65-E646-4935-4C43-0B7F30248B44}"/>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
        <p:nvSpPr>
          <p:cNvPr id="4" name="Rectangle 3">
            <a:extLst>
              <a:ext uri="{FF2B5EF4-FFF2-40B4-BE49-F238E27FC236}">
                <a16:creationId xmlns:a16="http://schemas.microsoft.com/office/drawing/2014/main" id="{74AFCC53-8C40-7EE5-1FDC-91F4C2601364}"/>
              </a:ext>
            </a:extLst>
          </p:cNvPr>
          <p:cNvSpPr txBox="1">
            <a:spLocks noChangeArrowheads="1"/>
          </p:cNvSpPr>
          <p:nvPr/>
        </p:nvSpPr>
        <p:spPr>
          <a:xfrm>
            <a:off x="318294" y="1052736"/>
            <a:ext cx="8507412" cy="5256584"/>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ClrTx/>
              <a:buSzPct val="90000"/>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９　デジタルアーカイブの対象とする情報源</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情報源は多様化しており，大きく下記５つを対象を情報源として考えるべきである。</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実物・体験</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証言・口承（オーラルヒストリー・エスノグラフィー、戦争証言、民話）</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印刷物</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通信（インターネット，テレビ，ラジオ）</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デジタルデータ（メディア）</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これらの対象を情報源として，動画，静止画，文章，音声，数値などのデジタルデータ・メディアを作成しアーカイブとして統合的に蓄積する特色がある。</a:t>
            </a:r>
          </a:p>
        </p:txBody>
      </p:sp>
    </p:spTree>
    <p:extLst>
      <p:ext uri="{BB962C8B-B14F-4D97-AF65-F5344CB8AC3E}">
        <p14:creationId xmlns:p14="http://schemas.microsoft.com/office/powerpoint/2010/main" val="3142055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2B409-A656-0B49-206F-3156AF4D47FE}"/>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27210D39-E2DA-826D-3F41-A92070C91F79}"/>
              </a:ext>
            </a:extLst>
          </p:cNvPr>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88F1F811-1222-84EA-9765-FF67EE5190CE}"/>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B6261DE8-937F-3C18-F666-B59DEAC68CFB}"/>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
        <p:nvSpPr>
          <p:cNvPr id="4" name="Rectangle 3">
            <a:extLst>
              <a:ext uri="{FF2B5EF4-FFF2-40B4-BE49-F238E27FC236}">
                <a16:creationId xmlns:a16="http://schemas.microsoft.com/office/drawing/2014/main" id="{676EF0BC-D87B-D00C-912B-29FAE763EDAC}"/>
              </a:ext>
            </a:extLst>
          </p:cNvPr>
          <p:cNvSpPr txBox="1">
            <a:spLocks noChangeArrowheads="1"/>
          </p:cNvSpPr>
          <p:nvPr/>
        </p:nvSpPr>
        <p:spPr>
          <a:xfrm>
            <a:off x="318294" y="1052736"/>
            <a:ext cx="8507412" cy="5256584"/>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ClrTx/>
              <a:buSzPct val="90000"/>
              <a:buNone/>
              <a:defRPr/>
            </a:pP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　多様なデータを関連付ける</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膨大なデジタルデータを収集したとしても，このままでは巨大な情報の中から利用者が求めるデータを取り出すことはできない。</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そのため，内容分類や作者，作成日時，保存場所等のメタ・二次情報を付与することにより，大量のデータの中から，特定のテーマに関連付けられ多様なメディアで存在しているデータを，的確に探し出し活用をスムーズにする特色がある。</a:t>
            </a:r>
          </a:p>
        </p:txBody>
      </p:sp>
    </p:spTree>
    <p:extLst>
      <p:ext uri="{BB962C8B-B14F-4D97-AF65-F5344CB8AC3E}">
        <p14:creationId xmlns:p14="http://schemas.microsoft.com/office/powerpoint/2010/main" val="1144137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4294967295"/>
          </p:nvPr>
        </p:nvSpPr>
        <p:spPr>
          <a:xfrm>
            <a:off x="7924800" y="6356350"/>
            <a:ext cx="7620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66A1CFC6-5C2F-4249-8CB1-86A4F5C744DE}" type="slidenum">
              <a:rPr kumimoji="0" lang="en-US" altLang="ja-JP"/>
              <a:pPr eaLnBrk="1" hangingPunct="1"/>
              <a:t>12</a:t>
            </a:fld>
            <a:endParaRPr kumimoji="0" lang="en-US" altLang="ja-JP"/>
          </a:p>
        </p:txBody>
      </p:sp>
      <p:sp>
        <p:nvSpPr>
          <p:cNvPr id="4099" name="Rectangle 2"/>
          <p:cNvSpPr>
            <a:spLocks noGrp="1" noChangeArrowheads="1"/>
          </p:cNvSpPr>
          <p:nvPr>
            <p:ph type="title"/>
          </p:nvPr>
        </p:nvSpPr>
        <p:spPr>
          <a:xfrm>
            <a:off x="0" y="0"/>
            <a:ext cx="9144000" cy="981075"/>
          </a:xfrm>
        </p:spPr>
        <p:txBody>
          <a:bodyPr/>
          <a:lstStyle/>
          <a:p>
            <a:pPr algn="ctr"/>
            <a:r>
              <a:rPr lang="ja-JP" altLang="en-US" sz="3600" dirty="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4320480"/>
          </a:xfrm>
        </p:spPr>
        <p:txBody>
          <a:bodyPr>
            <a:normAutofit/>
          </a:bodyPr>
          <a:lstStyle/>
          <a:p>
            <a:pPr marL="571500" indent="-571500">
              <a:lnSpc>
                <a:spcPct val="90000"/>
              </a:lnSpc>
              <a:buFont typeface="+mj-lt"/>
              <a:buAutoNum type="arabicPeriod"/>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あなたはどのような情報源がデジタルアーカイブの対象になると思いますか？</a:t>
            </a:r>
          </a:p>
          <a:p>
            <a:pPr marL="571500" indent="-571500">
              <a:lnSpc>
                <a:spcPct val="90000"/>
              </a:lnSpc>
              <a:buFont typeface="+mj-lt"/>
              <a:buAutoNum type="arabicPeriod"/>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それぞれの情報源でどのようなメディアが利用されていると思いますか？</a:t>
            </a:r>
          </a:p>
          <a:p>
            <a:pPr marL="0" indent="0">
              <a:lnSpc>
                <a:spcPct val="90000"/>
              </a:lnSpc>
              <a:buNone/>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5112568"/>
          </a:xfrm>
          <a:prstGeom prst="rect">
            <a:avLst/>
          </a:prstGeom>
        </p:spPr>
        <p:txBody>
          <a:bodyPr>
            <a:normAutofit fontScale="85000" lnSpcReduction="20000"/>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3500" b="1" dirty="0">
                <a:latin typeface="メイリオ" panose="020B0604030504040204" pitchFamily="50" charset="-128"/>
                <a:ea typeface="メイリオ" panose="020B0604030504040204" pitchFamily="50" charset="-128"/>
                <a:cs typeface="メイリオ" panose="020B0604030504040204" pitchFamily="50" charset="-128"/>
              </a:rPr>
              <a:t>１　メディアとは</a:t>
            </a: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Font typeface="Wingdings" panose="05000000000000000000" pitchFamily="2" charset="2"/>
              <a:buChar char="n"/>
              <a:defRPr/>
            </a:pP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media</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（メディア）は</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medium</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（メディウム）の複数形。</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medium </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は、中間にあるもの、間に取り入って媒介するもの。</a:t>
            </a:r>
          </a:p>
          <a:p>
            <a:pPr>
              <a:lnSpc>
                <a:spcPct val="90000"/>
              </a:lnSpc>
              <a:buClr>
                <a:schemeClr val="accent4"/>
              </a:buClr>
              <a:buFont typeface="Wingdings" panose="05000000000000000000" pitchFamily="2" charset="2"/>
              <a:buChar char="n"/>
              <a:defRPr/>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媒体 </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分野によってさまざまな訳され方をする。</a:t>
            </a:r>
          </a:p>
          <a:p>
            <a:pPr>
              <a:lnSpc>
                <a:spcPct val="90000"/>
              </a:lnSpc>
              <a:buClr>
                <a:schemeClr val="accent4"/>
              </a:buClr>
              <a:buFont typeface="Wingdings" panose="05000000000000000000" pitchFamily="2" charset="2"/>
              <a:buChar char="n"/>
              <a:defRPr/>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メディア </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媒体</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 - </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情報の媒体。マスメディアなどを用いるマスコミや報道のこと。（出版物、新聞、ラジオ、テレビ、インターネット）</a:t>
            </a:r>
          </a:p>
          <a:p>
            <a:pPr>
              <a:lnSpc>
                <a:spcPct val="90000"/>
              </a:lnSpc>
              <a:buClr>
                <a:schemeClr val="accent4"/>
              </a:buClr>
              <a:buFont typeface="Wingdings" panose="05000000000000000000" pitchFamily="2" charset="2"/>
              <a:buChar char="n"/>
              <a:defRPr/>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電子媒体 </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デジタルデータの形で情報を記録、配布する媒体。（磁気テープ、</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DVD</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USB</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SD)</a:t>
            </a:r>
          </a:p>
          <a:p>
            <a:pPr>
              <a:lnSpc>
                <a:spcPct val="90000"/>
              </a:lnSpc>
              <a:buClr>
                <a:schemeClr val="accent4"/>
              </a:buClr>
              <a:buFont typeface="Wingdings" panose="05000000000000000000" pitchFamily="2" charset="2"/>
              <a:buChar char="n"/>
              <a:defRPr/>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伝送路 </a:t>
            </a:r>
            <a:r>
              <a:rPr lang="en-US" altLang="ja-JP" sz="3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情報を伝送する媒体。通信媒体、伝送媒体。</a:t>
            </a:r>
          </a:p>
          <a:p>
            <a:pPr>
              <a:lnSpc>
                <a:spcPct val="90000"/>
              </a:lnSpc>
              <a:buClr>
                <a:schemeClr val="accent4"/>
              </a:buClr>
              <a:buFont typeface="Wingdings" panose="05000000000000000000" pitchFamily="2" charset="2"/>
              <a:buChar char="n"/>
              <a:defRPr/>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（電線、光ケーブル、ツイストペアケーブル）　　　　　　　　　　　　　　　　　　　　　　　　出典：ウィキペディア</a:t>
            </a: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496944" cy="396044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２　マクルーハンのメディア論</a:t>
            </a: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マクルーハンは「メディアはメッセージである」とした。一般的には、メディアとは「</a:t>
            </a:r>
            <a:r>
              <a:rPr lang="ja-JP" altLang="en-US" sz="2800" dirty="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媒体</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」を表し、メディアによる情報伝達の内容が注目される。一方、メディアそれ自体がある種の</a:t>
            </a:r>
            <a:r>
              <a:rPr lang="ja-JP" altLang="en-US" sz="2800" dirty="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メッセージ（情報、命令のような）を既に含んでいる</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と主張</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テクノロジーやメディアは人間の身体の「拡張」であるとした。自動車や自転車は足の拡張、ラジオは耳の拡張、テレビは目と耳の拡張というように、あるテクノロジーやメディア（媒体）は身体の特定の部分を「拡張」しているとする。</a:t>
            </a: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Tree>
    <p:extLst>
      <p:ext uri="{BB962C8B-B14F-4D97-AF65-F5344CB8AC3E}">
        <p14:creationId xmlns:p14="http://schemas.microsoft.com/office/powerpoint/2010/main" val="28452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981075"/>
            <a:ext cx="8748464" cy="5876925"/>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３　ベンヤミンのメディア論</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メディアの本質的役割を「</a:t>
            </a:r>
            <a:r>
              <a:rPr lang="ja-JP" altLang="en-US" sz="2800" dirty="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複製</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と考えた。例えば新聞は、既に起こった出来事を文字と写真を使い紙の上で再現、つまり「複製」する。報道番組は、映像と音声を使い出来事を「複製」する。マッサージ機は、人間の行うマッサージを「複製」する。</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この複製の精度が上がり、本物と区別のつかない現実が目の前に現れたら私たちはそれを魔法のように感じないだろうか。</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これがもう一つのメディアの本質的要素としての「</a:t>
            </a:r>
            <a:r>
              <a:rPr lang="ja-JP" altLang="en-US" sz="2800" dirty="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魔術</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」である。不妊の女性が赤子を模した人形を背負って歩くと子を授かる、誰かを模した絵にその人の魂が宿る、というようにメディア・魔術により人が支配される可能性がある。</a:t>
            </a: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Tree>
    <p:extLst>
      <p:ext uri="{BB962C8B-B14F-4D97-AF65-F5344CB8AC3E}">
        <p14:creationId xmlns:p14="http://schemas.microsoft.com/office/powerpoint/2010/main" val="156081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
        <p:nvSpPr>
          <p:cNvPr id="3" name="Rectangle 3">
            <a:extLst>
              <a:ext uri="{FF2B5EF4-FFF2-40B4-BE49-F238E27FC236}">
                <a16:creationId xmlns:a16="http://schemas.microsoft.com/office/drawing/2014/main" id="{BBC85C1A-E1B7-CFA2-B519-ECB091614BF5}"/>
              </a:ext>
            </a:extLst>
          </p:cNvPr>
          <p:cNvSpPr txBox="1">
            <a:spLocks noChangeArrowheads="1"/>
          </p:cNvSpPr>
          <p:nvPr/>
        </p:nvSpPr>
        <p:spPr>
          <a:xfrm>
            <a:off x="370384" y="1012844"/>
            <a:ext cx="8748464" cy="5876925"/>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４　ブリコラージュ　メディア・情報のリンク</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「レビィストロースが近代や現代の</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文明的な</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機械作業と対立するものとして、</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野生の思考</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に特徴的な、身近にある使いなれた道具や材料を使っての、それらの自由な組み合わせによる創造行為をおき、そのように呼ぶようになってから、とくに広まり、一般化した。いまでは、</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日曜大工</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の意味でも使われている。」</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もっと広く人間活動の一形態としての可能性を考えれば、それは、数の上でも性能の上でも有限な道具とをいろいろと自由に組み合わせて使うことで実に多くのこと、多くの創造がなしうる。」としている。</a:t>
            </a:r>
          </a:p>
        </p:txBody>
      </p:sp>
    </p:spTree>
    <p:extLst>
      <p:ext uri="{BB962C8B-B14F-4D97-AF65-F5344CB8AC3E}">
        <p14:creationId xmlns:p14="http://schemas.microsoft.com/office/powerpoint/2010/main" val="2685989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116632"/>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
        <p:nvSpPr>
          <p:cNvPr id="6" name="Rectangle 3">
            <a:extLst>
              <a:ext uri="{FF2B5EF4-FFF2-40B4-BE49-F238E27FC236}">
                <a16:creationId xmlns:a16="http://schemas.microsoft.com/office/drawing/2014/main" id="{5D01AFC0-FF4D-674D-8892-8044F41CFCFB}"/>
              </a:ext>
            </a:extLst>
          </p:cNvPr>
          <p:cNvSpPr txBox="1">
            <a:spLocks noChangeArrowheads="1"/>
          </p:cNvSpPr>
          <p:nvPr/>
        </p:nvSpPr>
        <p:spPr>
          <a:xfrm>
            <a:off x="395536" y="1196752"/>
            <a:ext cx="8507412" cy="5256584"/>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ClrTx/>
              <a:buSzPct val="90000"/>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５　メディアの多様化</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資料（情報）は固定したメディアで取り扱われてきた。図書は印刷メディアに固定され，画像はフィルムや印画紙に固定され，音は楽譜やテープ・</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CD</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DVD</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に固定される。どのメディアに固定するかは資料（情報）提供者が選んできた。</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デジタルアーカイブにおいては，多様なメディアを統合的にハンドリングできることが可能であり、利用者の求めに応じて提供できる可能性がある。</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読み上げソフトや</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3D</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データによる</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VR</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や</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3D</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プリンター出力など，入力メディアと出力メディアを独立に扱うことでアクセシビリティを向上させ、障害者差別解消法に対応した</a:t>
            </a:r>
            <a:r>
              <a:rPr lang="ja-JP" altLang="en-US" sz="2800" dirty="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ユニバーサルデザイン</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を実現することが必要である。</a:t>
            </a:r>
          </a:p>
        </p:txBody>
      </p:sp>
    </p:spTree>
    <p:extLst>
      <p:ext uri="{BB962C8B-B14F-4D97-AF65-F5344CB8AC3E}">
        <p14:creationId xmlns:p14="http://schemas.microsoft.com/office/powerpoint/2010/main" val="1470734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457900-E35E-2585-1175-54CB03BB529D}"/>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257C1178-9EAF-BF54-3258-19C861EB1FB8}"/>
              </a:ext>
            </a:extLst>
          </p:cNvPr>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75A53B86-6AD9-4C5F-CD4F-684E6CB9C916}"/>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654727E-82F5-148E-582A-454466B2649E}"/>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
        <p:nvSpPr>
          <p:cNvPr id="4" name="Rectangle 3">
            <a:extLst>
              <a:ext uri="{FF2B5EF4-FFF2-40B4-BE49-F238E27FC236}">
                <a16:creationId xmlns:a16="http://schemas.microsoft.com/office/drawing/2014/main" id="{A66A02C7-ACFB-08A3-1C26-C12305B5862A}"/>
              </a:ext>
            </a:extLst>
          </p:cNvPr>
          <p:cNvSpPr txBox="1">
            <a:spLocks noChangeArrowheads="1"/>
          </p:cNvSpPr>
          <p:nvPr/>
        </p:nvSpPr>
        <p:spPr>
          <a:xfrm>
            <a:off x="395536" y="997916"/>
            <a:ext cx="8507412" cy="5256584"/>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ClrTx/>
              <a:buSzPct val="90000"/>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６　学習教材デジタルアーカイブの提供</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学年、普通学級、特別支援学級に応じて授業の方法を検討し、学習者の状態、特性に適したメディア教材をデジタルアーカイブから選択・加工し提供できるようにすることができる。</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プロセス・流れを理解させるのであれば動画、詳細な状況を見せるのであれば静止画、プロセスを形式知として理解を深めるのであればテキスト、利用するデバイスに制限があればテキストをプリント、音声読み上げを実現するなど、教材を多様なメディアを組み合わせて提供することが求められる。</a:t>
            </a:r>
          </a:p>
        </p:txBody>
      </p:sp>
    </p:spTree>
    <p:extLst>
      <p:ext uri="{BB962C8B-B14F-4D97-AF65-F5344CB8AC3E}">
        <p14:creationId xmlns:p14="http://schemas.microsoft.com/office/powerpoint/2010/main" val="151595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7F518-8091-A784-9CAC-395F0E7BF6D8}"/>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87D5266D-7DEB-CEE9-AEA3-C3222475DD9A}"/>
              </a:ext>
            </a:extLst>
          </p:cNvPr>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CCA05259-E96D-39E3-799A-EA1C6BD91AF8}"/>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A1806C28-E93B-7BF0-60EC-859EE24ADBF0}"/>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
        <p:nvSpPr>
          <p:cNvPr id="4" name="Rectangle 3">
            <a:extLst>
              <a:ext uri="{FF2B5EF4-FFF2-40B4-BE49-F238E27FC236}">
                <a16:creationId xmlns:a16="http://schemas.microsoft.com/office/drawing/2014/main" id="{D7F776CE-0D99-B954-7DE5-C6A2C1F7DD70}"/>
              </a:ext>
            </a:extLst>
          </p:cNvPr>
          <p:cNvSpPr txBox="1">
            <a:spLocks noChangeArrowheads="1"/>
          </p:cNvSpPr>
          <p:nvPr/>
        </p:nvSpPr>
        <p:spPr>
          <a:xfrm>
            <a:off x="397230" y="1002181"/>
            <a:ext cx="8507412" cy="5256584"/>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ClrTx/>
              <a:buSzPct val="90000"/>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７　デジタルアーカイブの特色</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デジタルアーカイブは，過去から現在までの大量のデータをデジタル化し蓄積して活用することである。</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その際、それまで紙や写真など別々に保存されていたメディアをデジタル記録化することにより，多様な形態のデータを統合的に保存管理することを可能にした。</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さらに，利用者の求め・検索に応じ，多様なメディアを駆使し各データに関係性を持たせて提供し活用することができる。</a:t>
            </a:r>
          </a:p>
        </p:txBody>
      </p:sp>
    </p:spTree>
    <p:extLst>
      <p:ext uri="{BB962C8B-B14F-4D97-AF65-F5344CB8AC3E}">
        <p14:creationId xmlns:p14="http://schemas.microsoft.com/office/powerpoint/2010/main" val="1371350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AAC34-2ACD-8839-3DB3-6CE30558C94B}"/>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BC9F4921-ABA2-F5CC-8E88-C0573BF395CB}"/>
              </a:ext>
            </a:extLst>
          </p:cNvPr>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811E89E5-DA7C-1B73-0C4F-FC22B095AAB6}"/>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AAE64CBC-AC9A-8A04-CB0B-471E3AD43583}"/>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第２講　メディア</a:t>
            </a:r>
          </a:p>
        </p:txBody>
      </p:sp>
      <p:sp>
        <p:nvSpPr>
          <p:cNvPr id="4" name="Rectangle 3">
            <a:extLst>
              <a:ext uri="{FF2B5EF4-FFF2-40B4-BE49-F238E27FC236}">
                <a16:creationId xmlns:a16="http://schemas.microsoft.com/office/drawing/2014/main" id="{A5B3D71F-E256-C243-7017-6752AE661A77}"/>
              </a:ext>
            </a:extLst>
          </p:cNvPr>
          <p:cNvSpPr txBox="1">
            <a:spLocks noChangeArrowheads="1"/>
          </p:cNvSpPr>
          <p:nvPr/>
        </p:nvSpPr>
        <p:spPr>
          <a:xfrm>
            <a:off x="395536" y="1052736"/>
            <a:ext cx="8507412" cy="5256584"/>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ClrTx/>
              <a:buSzPct val="90000"/>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８　デジタルアーカイブの対象</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対象はデジタルアーカイブ概念発足時の文化資源のような、抽象的なものから、活用を前提にして構造的に把握する必要がある。</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地域の日常を対象とする地域デジタルアーカイブ</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博物館、図書館、文書館、大学等設置目的別デジタルアーカイブ</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教育（初等中等教育、高等教育、自治体、企業を含む）学習教材デジタルアーカイブ</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産業（生産性向上、観光等地域創成）デジタルアーカイブ</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震災、台風等大規模自然災害、感染症パンデミック等ディザスターデジタルアーカイブ</a:t>
            </a:r>
          </a:p>
        </p:txBody>
      </p:sp>
    </p:spTree>
    <p:extLst>
      <p:ext uri="{BB962C8B-B14F-4D97-AF65-F5344CB8AC3E}">
        <p14:creationId xmlns:p14="http://schemas.microsoft.com/office/powerpoint/2010/main" val="3278273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アングル">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1274</Words>
  <Application>Microsoft Office PowerPoint</Application>
  <PresentationFormat>画面に合わせる (4:3)</PresentationFormat>
  <Paragraphs>63</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メイリオ</vt:lpstr>
      <vt:lpstr>Arial</vt:lpstr>
      <vt:lpstr>Calibri</vt:lpstr>
      <vt:lpstr>Wingdings</vt:lpstr>
      <vt:lpstr>Office ​​テーマ</vt:lpstr>
      <vt:lpstr>メディア論Ⅲ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透 井上</cp:lastModifiedBy>
  <cp:revision>37</cp:revision>
  <dcterms:created xsi:type="dcterms:W3CDTF">2014-12-25T09:23:23Z</dcterms:created>
  <dcterms:modified xsi:type="dcterms:W3CDTF">2024-11-07T02:33:21Z</dcterms:modified>
</cp:coreProperties>
</file>