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308" r:id="rId3"/>
    <p:sldId id="292" r:id="rId4"/>
    <p:sldId id="314" r:id="rId5"/>
    <p:sldId id="295" r:id="rId6"/>
    <p:sldId id="316" r:id="rId7"/>
    <p:sldId id="317" r:id="rId8"/>
    <p:sldId id="318" r:id="rId9"/>
    <p:sldId id="319" r:id="rId10"/>
    <p:sldId id="293"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3" autoAdjust="0"/>
    <p:restoredTop sz="94660"/>
  </p:normalViewPr>
  <p:slideViewPr>
    <p:cSldViewPr>
      <p:cViewPr varScale="1">
        <p:scale>
          <a:sx n="107" d="100"/>
          <a:sy n="107" d="100"/>
        </p:scale>
        <p:origin x="942" y="108"/>
      </p:cViewPr>
      <p:guideLst>
        <p:guide orient="horz" pos="2160"/>
        <p:guide pos="2880"/>
      </p:guideLst>
    </p:cSldViewPr>
  </p:slideViewPr>
  <p:notesTextViewPr>
    <p:cViewPr>
      <p:scale>
        <a:sx n="3" d="2"/>
        <a:sy n="3" d="2"/>
      </p:scale>
      <p:origin x="0" y="0"/>
    </p:cViewPr>
  </p:notesTextViewPr>
  <p:notesViewPr>
    <p:cSldViewPr>
      <p:cViewPr varScale="1">
        <p:scale>
          <a:sx n="95" d="100"/>
          <a:sy n="95" d="100"/>
        </p:scale>
        <p:origin x="-35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64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5B9A7-D08A-42CB-873D-54800EBC38F0}" type="datetimeFigureOut">
              <a:rPr kumimoji="1" lang="ja-JP" altLang="en-US" smtClean="0"/>
              <a:t>2024/11/8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742CD-6705-4FCD-9895-4A46894ED964}" type="slidenum">
              <a:rPr kumimoji="1" lang="ja-JP" altLang="en-US" smtClean="0"/>
              <a:t>‹#›</a:t>
            </a:fld>
            <a:endParaRPr kumimoji="1" lang="ja-JP" altLang="en-US"/>
          </a:p>
        </p:txBody>
      </p:sp>
    </p:spTree>
    <p:extLst>
      <p:ext uri="{BB962C8B-B14F-4D97-AF65-F5344CB8AC3E}">
        <p14:creationId xmlns:p14="http://schemas.microsoft.com/office/powerpoint/2010/main" val="257075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899592" y="1441184"/>
            <a:ext cx="8244408" cy="707886"/>
          </a:xfrm>
        </p:spPr>
        <p:txBody>
          <a:bodyPr>
            <a:spAutoFit/>
          </a:bodyPr>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表題</a:t>
            </a:r>
          </a:p>
        </p:txBody>
      </p:sp>
      <p:sp>
        <p:nvSpPr>
          <p:cNvPr id="3" name="サブタイトル 2"/>
          <p:cNvSpPr>
            <a:spLocks noGrp="1"/>
          </p:cNvSpPr>
          <p:nvPr>
            <p:ph type="subTitle" idx="1" hasCustomPrompt="1"/>
          </p:nvPr>
        </p:nvSpPr>
        <p:spPr>
          <a:xfrm>
            <a:off x="1371600" y="4869160"/>
            <a:ext cx="6400800" cy="1368152"/>
          </a:xfrm>
        </p:spPr>
        <p:txBody>
          <a:bodyPr/>
          <a:lstStyle>
            <a:lvl1pPr marL="0" indent="0" algn="ctr">
              <a:buNone/>
              <a:defRPr>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学校名 発表者名</a:t>
            </a:r>
            <a:endParaRPr kumimoji="1" lang="en-US" altLang="ja-JP" dirty="0"/>
          </a:p>
        </p:txBody>
      </p:sp>
      <p:sp>
        <p:nvSpPr>
          <p:cNvPr id="5" name="フッター プレースホルダー 4"/>
          <p:cNvSpPr>
            <a:spLocks noGrp="1"/>
          </p:cNvSpPr>
          <p:nvPr>
            <p:ph type="ftr" sz="quarter" idx="11"/>
          </p:nvPr>
        </p:nvSpPr>
        <p:spPr>
          <a:xfrm>
            <a:off x="0" y="6356350"/>
            <a:ext cx="9144000" cy="501650"/>
          </a:xfrm>
        </p:spPr>
        <p:txBody>
          <a:bodyPr/>
          <a:lstStyle>
            <a:lvl1pP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岐阜女子大学</a:t>
            </a:r>
          </a:p>
        </p:txBody>
      </p:sp>
      <p:sp>
        <p:nvSpPr>
          <p:cNvPr id="6" name="スライド番号プレースホルダー 5"/>
          <p:cNvSpPr>
            <a:spLocks noGrp="1"/>
          </p:cNvSpPr>
          <p:nvPr>
            <p:ph type="sldNum" sz="quarter" idx="12"/>
          </p:nvPr>
        </p:nvSpPr>
        <p:spPr>
          <a:xfrm>
            <a:off x="8604448" y="6492875"/>
            <a:ext cx="539552" cy="365125"/>
          </a:xfrm>
        </p:spPr>
        <p:txBody>
          <a:bodyPr/>
          <a:lstStyle>
            <a:lvl1pPr>
              <a:defRPr>
                <a:solidFill>
                  <a:schemeClr val="tx1"/>
                </a:solidFill>
              </a:defRPr>
            </a:lvl1pPr>
          </a:lstStyle>
          <a:p>
            <a:fld id="{23580432-E2CF-4D2D-9FCA-5FAF3A674D83}" type="slidenum">
              <a:rPr lang="ja-JP" altLang="en-US" smtClean="0"/>
              <a:pPr/>
              <a:t>‹#›</a:t>
            </a:fld>
            <a:endParaRPr lang="ja-JP" altLang="en-US" dirty="0"/>
          </a:p>
        </p:txBody>
      </p:sp>
    </p:spTree>
    <p:extLst>
      <p:ext uri="{BB962C8B-B14F-4D97-AF65-F5344CB8AC3E}">
        <p14:creationId xmlns:p14="http://schemas.microsoft.com/office/powerpoint/2010/main" val="23040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solidFill>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107504" y="836712"/>
            <a:ext cx="9144000" cy="6165303"/>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vl2pPr>
              <a:defRPr>
                <a:latin typeface="Meiryo UI" panose="020B0604030504040204" pitchFamily="50" charset="-128"/>
                <a:ea typeface="Meiryo UI" panose="020B0604030504040204" pitchFamily="50" charset="-128"/>
                <a:cs typeface="Meiryo UI" panose="020B0604030504040204" pitchFamily="50" charset="-128"/>
              </a:defRPr>
            </a:lvl2pPr>
            <a:lvl3pPr>
              <a:defRPr>
                <a:latin typeface="Meiryo UI" panose="020B0604030504040204" pitchFamily="50" charset="-128"/>
                <a:ea typeface="Meiryo UI" panose="020B0604030504040204" pitchFamily="50" charset="-128"/>
                <a:cs typeface="Meiryo UI" panose="020B0604030504040204" pitchFamily="50" charset="-128"/>
              </a:defRPr>
            </a:lvl3pPr>
            <a:lvl4pPr>
              <a:defRPr>
                <a:latin typeface="Meiryo UI" panose="020B0604030504040204" pitchFamily="50" charset="-128"/>
                <a:ea typeface="Meiryo UI" panose="020B0604030504040204" pitchFamily="50" charset="-128"/>
                <a:cs typeface="Meiryo UI" panose="020B0604030504040204" pitchFamily="50" charset="-128"/>
              </a:defRPr>
            </a:lvl4pPr>
            <a:lvl5pPr>
              <a:defRPr>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8629600" y="6466013"/>
            <a:ext cx="514400" cy="365125"/>
          </a:xfrm>
        </p:spPr>
        <p:txBody>
          <a:bodyPr/>
          <a:lstStyle>
            <a:lvl1pPr>
              <a:defRPr>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23580432-E2CF-4D2D-9FCA-5FAF3A674D83}" type="slidenum">
              <a:rPr lang="ja-JP" altLang="en-US" smtClean="0"/>
              <a:pPr/>
              <a:t>‹#›</a:t>
            </a:fld>
            <a:endParaRPr lang="ja-JP" altLang="en-US" dirty="0"/>
          </a:p>
        </p:txBody>
      </p:sp>
      <p:cxnSp>
        <p:nvCxnSpPr>
          <p:cNvPr id="7" name="直線コネクタ 6"/>
          <p:cNvCxnSpPr/>
          <p:nvPr userDrawn="1"/>
        </p:nvCxnSpPr>
        <p:spPr>
          <a:xfrm>
            <a:off x="0" y="6093296"/>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014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144000" cy="692696"/>
          </a:xfrm>
          <a:prstGeom prst="rect">
            <a:avLst/>
          </a:prstGeom>
          <a:solidFill>
            <a:schemeClr val="accent2"/>
          </a:solidFill>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0" y="692696"/>
            <a:ext cx="9144000" cy="568863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0" y="6381328"/>
            <a:ext cx="9144000" cy="476672"/>
          </a:xfrm>
          <a:prstGeom prst="rect">
            <a:avLst/>
          </a:prstGeom>
          <a:ln>
            <a:solidFill>
              <a:schemeClr val="accent4"/>
            </a:solidFill>
          </a:ln>
        </p:spPr>
        <p:txBody>
          <a:bodyPr vert="horz" lIns="91440" tIns="45720" rIns="91440" bIns="45720" rtlCol="0" anchor="ctr"/>
          <a:lstStyle>
            <a:lvl1pPr algn="ct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a:t>H26</a:t>
            </a:r>
            <a:r>
              <a:rPr lang="ja-JP" altLang="en-US"/>
              <a:t>年度 文部科学省「</a:t>
            </a:r>
            <a:r>
              <a:rPr lang="en-US" altLang="ja-JP"/>
              <a:t>ICT</a:t>
            </a:r>
            <a:r>
              <a:rPr lang="ja-JP" altLang="en-US"/>
              <a:t>を活用した教育の推進に資する実証事業」</a:t>
            </a:r>
            <a:endParaRPr lang="en-US" altLang="ja-JP"/>
          </a:p>
          <a:p>
            <a:r>
              <a:rPr lang="en-US" altLang="ja-JP"/>
              <a:t>ICT</a:t>
            </a:r>
            <a:r>
              <a:rPr lang="ja-JP" altLang="en-US"/>
              <a:t>を活用した教育効果の検証方法の開発</a:t>
            </a:r>
            <a:endParaRPr lang="ja-JP" altLang="en-US" dirty="0"/>
          </a:p>
        </p:txBody>
      </p:sp>
      <p:sp>
        <p:nvSpPr>
          <p:cNvPr id="6" name="スライド番号プレースホルダー 5"/>
          <p:cNvSpPr>
            <a:spLocks noGrp="1"/>
          </p:cNvSpPr>
          <p:nvPr>
            <p:ph type="sldNum" sz="quarter" idx="4"/>
          </p:nvPr>
        </p:nvSpPr>
        <p:spPr>
          <a:xfrm>
            <a:off x="8604448" y="6480081"/>
            <a:ext cx="539552" cy="365125"/>
          </a:xfrm>
          <a:prstGeom prst="rect">
            <a:avLst/>
          </a:prstGeom>
        </p:spPr>
        <p:txBody>
          <a:bodyPr vert="horz" lIns="91440" tIns="45720" rIns="91440" bIns="45720" rtlCol="0" anchor="ctr"/>
          <a:lstStyle>
            <a:lvl1pPr algn="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dirty="0"/>
          </a:p>
        </p:txBody>
      </p:sp>
    </p:spTree>
    <p:extLst>
      <p:ext uri="{BB962C8B-B14F-4D97-AF65-F5344CB8AC3E}">
        <p14:creationId xmlns:p14="http://schemas.microsoft.com/office/powerpoint/2010/main" val="238323564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99592" y="788252"/>
            <a:ext cx="8244408" cy="807126"/>
          </a:xfrm>
          <a:solidFill>
            <a:schemeClr val="accent2"/>
          </a:solidFill>
        </p:spPr>
        <p:txBody>
          <a:bodyPr tIns="144000"/>
          <a:lstStyle/>
          <a:p>
            <a:r>
              <a:rPr kumimoji="1" lang="ja-JP" altLang="en-US" sz="4000" dirty="0"/>
              <a:t>メディア論</a:t>
            </a:r>
            <a:r>
              <a:rPr kumimoji="1" lang="en-US" altLang="ja-JP" sz="4000" dirty="0"/>
              <a:t>Ⅲ</a:t>
            </a:r>
            <a:endParaRPr kumimoji="1" lang="ja-JP" altLang="en-US" dirty="0">
              <a:latin typeface="+mj-ea"/>
              <a:ea typeface="+mj-ea"/>
            </a:endParaRPr>
          </a:p>
        </p:txBody>
      </p:sp>
      <p:sp>
        <p:nvSpPr>
          <p:cNvPr id="3" name="サブタイトル 2"/>
          <p:cNvSpPr>
            <a:spLocks noGrp="1"/>
          </p:cNvSpPr>
          <p:nvPr>
            <p:ph type="subTitle" idx="1"/>
          </p:nvPr>
        </p:nvSpPr>
        <p:spPr>
          <a:xfrm>
            <a:off x="1403648" y="5373216"/>
            <a:ext cx="6400800" cy="648072"/>
          </a:xfrm>
        </p:spPr>
        <p:txBody>
          <a:bodyPr>
            <a:normAutofit/>
          </a:bodyPr>
          <a:lstStyle/>
          <a:p>
            <a:r>
              <a:rPr kumimoji="1" lang="ja-JP" altLang="en-US" sz="2400" dirty="0">
                <a:solidFill>
                  <a:schemeClr val="tx1"/>
                </a:solidFill>
                <a:latin typeface="+mj-ea"/>
                <a:ea typeface="+mj-ea"/>
              </a:rPr>
              <a:t>井上透　江添誠</a:t>
            </a:r>
            <a:r>
              <a:rPr kumimoji="1" lang="en-US" altLang="ja-JP" sz="2400" dirty="0">
                <a:solidFill>
                  <a:schemeClr val="tx1"/>
                </a:solidFill>
                <a:latin typeface="+mj-ea"/>
                <a:ea typeface="+mj-ea"/>
              </a:rPr>
              <a:t>(</a:t>
            </a:r>
            <a:r>
              <a:rPr kumimoji="1" lang="ja-JP" altLang="en-US" sz="2400" dirty="0">
                <a:solidFill>
                  <a:schemeClr val="tx1"/>
                </a:solidFill>
                <a:latin typeface="+mj-ea"/>
                <a:ea typeface="+mj-ea"/>
              </a:rPr>
              <a:t>岐阜女子大学）</a:t>
            </a:r>
          </a:p>
        </p:txBody>
      </p:sp>
      <p:sp>
        <p:nvSpPr>
          <p:cNvPr id="4" name="テキスト ボックス 3"/>
          <p:cNvSpPr txBox="1"/>
          <p:nvPr/>
        </p:nvSpPr>
        <p:spPr>
          <a:xfrm>
            <a:off x="899592" y="2276872"/>
            <a:ext cx="8244408" cy="514738"/>
          </a:xfrm>
          <a:prstGeom prst="rect">
            <a:avLst/>
          </a:prstGeom>
          <a:noFill/>
          <a:ln>
            <a:solidFill>
              <a:schemeClr val="accent2"/>
            </a:solidFill>
          </a:ln>
        </p:spPr>
        <p:txBody>
          <a:bodyPr wrap="square" tIns="144000" rtlCol="0">
            <a:spAutoFit/>
          </a:bodyPr>
          <a:lstStyle/>
          <a:p>
            <a:r>
              <a:rPr lang="ja-JP" altLang="en-US" sz="2100" b="1" dirty="0">
                <a:latin typeface="+mj-ea"/>
                <a:ea typeface="+mj-ea"/>
                <a:cs typeface="Meiryo UI" panose="020B0604030504040204" pitchFamily="50" charset="-128"/>
              </a:rPr>
              <a:t>第７講　教育利用</a:t>
            </a:r>
          </a:p>
        </p:txBody>
      </p:sp>
    </p:spTree>
    <p:extLst>
      <p:ext uri="{BB962C8B-B14F-4D97-AF65-F5344CB8AC3E}">
        <p14:creationId xmlns:p14="http://schemas.microsoft.com/office/powerpoint/2010/main" val="308421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4294967295"/>
          </p:nvPr>
        </p:nvSpPr>
        <p:spPr>
          <a:xfrm>
            <a:off x="7924800" y="6356350"/>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Verdana" charset="0"/>
                <a:ea typeface="ＭＳ Ｐゴシック" charset="0"/>
                <a:cs typeface="ＭＳ Ｐゴシック" charset="0"/>
              </a:defRPr>
            </a:lvl1pPr>
            <a:lvl2pPr marL="742950" indent="-285750" eaLnBrk="0" hangingPunct="0">
              <a:defRPr kumimoji="1">
                <a:solidFill>
                  <a:schemeClr val="tx1"/>
                </a:solidFill>
                <a:latin typeface="Verdana" charset="0"/>
                <a:ea typeface="ＭＳ Ｐゴシック" charset="0"/>
              </a:defRPr>
            </a:lvl2pPr>
            <a:lvl3pPr marL="1143000" indent="-228600" eaLnBrk="0" hangingPunct="0">
              <a:defRPr kumimoji="1">
                <a:solidFill>
                  <a:schemeClr val="tx1"/>
                </a:solidFill>
                <a:latin typeface="Verdana" charset="0"/>
                <a:ea typeface="ＭＳ Ｐゴシック" charset="0"/>
              </a:defRPr>
            </a:lvl3pPr>
            <a:lvl4pPr marL="1600200" indent="-228600" eaLnBrk="0" hangingPunct="0">
              <a:defRPr kumimoji="1">
                <a:solidFill>
                  <a:schemeClr val="tx1"/>
                </a:solidFill>
                <a:latin typeface="Verdana" charset="0"/>
                <a:ea typeface="ＭＳ Ｐゴシック" charset="0"/>
              </a:defRPr>
            </a:lvl4pPr>
            <a:lvl5pPr marL="2057400" indent="-228600" eaLnBrk="0" hangingPunct="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fld id="{66A1CFC6-5C2F-4249-8CB1-86A4F5C744DE}" type="slidenum">
              <a:rPr kumimoji="0" lang="en-US" altLang="ja-JP"/>
              <a:pPr eaLnBrk="1" hangingPunct="1"/>
              <a:t>10</a:t>
            </a:fld>
            <a:endParaRPr kumimoji="0" lang="en-US" altLang="ja-JP"/>
          </a:p>
        </p:txBody>
      </p:sp>
      <p:sp>
        <p:nvSpPr>
          <p:cNvPr id="4099" name="Rectangle 2"/>
          <p:cNvSpPr>
            <a:spLocks noGrp="1" noChangeArrowheads="1"/>
          </p:cNvSpPr>
          <p:nvPr>
            <p:ph type="title"/>
          </p:nvPr>
        </p:nvSpPr>
        <p:spPr>
          <a:xfrm>
            <a:off x="0" y="0"/>
            <a:ext cx="9144000" cy="981075"/>
          </a:xfrm>
        </p:spPr>
        <p:txBody>
          <a:bodyPr/>
          <a:lstStyle/>
          <a:p>
            <a:pPr algn="ctr"/>
            <a:r>
              <a:rPr lang="ja-JP" altLang="en-US" sz="3600" dirty="0">
                <a:latin typeface="メイリオ" charset="0"/>
                <a:ea typeface="メイリオ" charset="0"/>
                <a:cs typeface="メイリオ" charset="0"/>
              </a:rPr>
              <a:t>課　題</a:t>
            </a:r>
          </a:p>
        </p:txBody>
      </p:sp>
      <p:sp>
        <p:nvSpPr>
          <p:cNvPr id="57347" name="Rectangle 3"/>
          <p:cNvSpPr>
            <a:spLocks noGrp="1" noChangeArrowheads="1"/>
          </p:cNvSpPr>
          <p:nvPr>
            <p:ph type="body" idx="1"/>
          </p:nvPr>
        </p:nvSpPr>
        <p:spPr>
          <a:xfrm>
            <a:off x="516062" y="1412776"/>
            <a:ext cx="8111876" cy="4320480"/>
          </a:xfrm>
        </p:spPr>
        <p:txBody>
          <a:bodyPr>
            <a:normAutofit/>
          </a:bodyPr>
          <a:lstStyle/>
          <a:p>
            <a:pPr marL="0" indent="0">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（１）利用できる６つの条件とは何ですか？ </a:t>
            </a:r>
          </a:p>
          <a:p>
            <a:pPr marL="0" indent="0">
              <a:lnSpc>
                <a:spcPct val="90000"/>
              </a:lnSpc>
              <a:buNone/>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（２）授業目的公衆送信保証金制度と一般社団法</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90000"/>
              </a:lnSpc>
              <a:buNone/>
              <a:defRPr/>
            </a:pP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人授業目的公衆送信保証金等管理協会</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90000"/>
              </a:lnSpc>
              <a:buNone/>
              <a:defRPr/>
            </a:pP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(SARTRAS)</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とは何ですか？</a:t>
            </a:r>
          </a:p>
        </p:txBody>
      </p:sp>
      <p:sp>
        <p:nvSpPr>
          <p:cNvPr id="5" name="Rectangle 3"/>
          <p:cNvSpPr txBox="1">
            <a:spLocks noChangeArrowheads="1"/>
          </p:cNvSpPr>
          <p:nvPr/>
        </p:nvSpPr>
        <p:spPr>
          <a:xfrm>
            <a:off x="395536" y="1196752"/>
            <a:ext cx="8507412" cy="144145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endParaRPr lang="en-US" altLang="ja-JP"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954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DF68-41C0-3FAC-086A-EA5C3E40A882}"/>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5B0D3BC0-A9EF-818D-F3FE-6D3A4AAC5B50}"/>
              </a:ext>
            </a:extLst>
          </p:cNvPr>
          <p:cNvSpPr txBox="1">
            <a:spLocks noChangeArrowheads="1"/>
          </p:cNvSpPr>
          <p:nvPr/>
        </p:nvSpPr>
        <p:spPr>
          <a:xfrm>
            <a:off x="395536" y="1196752"/>
            <a:ext cx="8507412" cy="5112568"/>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3500" b="1" dirty="0">
                <a:latin typeface="メイリオ" panose="020B0604030504040204" pitchFamily="50" charset="-128"/>
                <a:ea typeface="メイリオ" panose="020B0604030504040204" pitchFamily="50" charset="-128"/>
                <a:cs typeface="メイリオ" panose="020B0604030504040204" pitchFamily="50" charset="-128"/>
              </a:rPr>
              <a:t>　ねらい</a:t>
            </a:r>
            <a:endParaRPr lang="en-US" altLang="ja-JP" sz="35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90000"/>
              </a:lnSpc>
              <a:buClr>
                <a:schemeClr val="accent4"/>
              </a:buClr>
              <a:buFont typeface="Wingdings" panose="05000000000000000000" pitchFamily="2" charset="2"/>
              <a:buChar char="n"/>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教育機関での著作物の複製や公衆送信について説明できる。</a:t>
            </a:r>
          </a:p>
        </p:txBody>
      </p:sp>
      <p:sp>
        <p:nvSpPr>
          <p:cNvPr id="2" name="タイトル 1">
            <a:extLst>
              <a:ext uri="{FF2B5EF4-FFF2-40B4-BE49-F238E27FC236}">
                <a16:creationId xmlns:a16="http://schemas.microsoft.com/office/drawing/2014/main" id="{FAE9F0C3-D0C4-7FEA-98AA-3868BAA5AC1D}"/>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1DFBA37B-7606-1FB4-2221-B1A6C6510D8B}"/>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第７講　教育利用</a:t>
            </a:r>
          </a:p>
        </p:txBody>
      </p:sp>
    </p:spTree>
    <p:extLst>
      <p:ext uri="{BB962C8B-B14F-4D97-AF65-F5344CB8AC3E}">
        <p14:creationId xmlns:p14="http://schemas.microsoft.com/office/powerpoint/2010/main" val="28827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1080121"/>
            <a:ext cx="8892480" cy="764356"/>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１　教育機関での著作物の複製や公衆送信</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第７講　教育利用</a:t>
            </a:r>
          </a:p>
        </p:txBody>
      </p:sp>
      <p:sp>
        <p:nvSpPr>
          <p:cNvPr id="6" name="コンテンツ プレースホルダー 2">
            <a:extLst>
              <a:ext uri="{FF2B5EF4-FFF2-40B4-BE49-F238E27FC236}">
                <a16:creationId xmlns:a16="http://schemas.microsoft.com/office/drawing/2014/main" id="{37DF11C9-F88E-6AC7-4B25-2FDDC0441EBB}"/>
              </a:ext>
            </a:extLst>
          </p:cNvPr>
          <p:cNvSpPr txBox="1">
            <a:spLocks/>
          </p:cNvSpPr>
          <p:nvPr/>
        </p:nvSpPr>
        <p:spPr>
          <a:xfrm>
            <a:off x="0" y="1556792"/>
            <a:ext cx="9144000" cy="5301208"/>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r>
              <a:rPr lang="ja-JP" altLang="en-US" b="1" dirty="0">
                <a:latin typeface="+mn-ea"/>
              </a:rPr>
              <a:t>学校における複製など</a:t>
            </a:r>
            <a:r>
              <a:rPr lang="ja-JP" altLang="en-US" dirty="0">
                <a:latin typeface="+mn-ea"/>
              </a:rPr>
              <a:t>（著作権法第</a:t>
            </a:r>
            <a:r>
              <a:rPr lang="en-US" altLang="ja-JP" dirty="0">
                <a:latin typeface="+mn-ea"/>
              </a:rPr>
              <a:t>35</a:t>
            </a:r>
            <a:r>
              <a:rPr lang="ja-JP" altLang="en-US" dirty="0">
                <a:latin typeface="+mn-ea"/>
              </a:rPr>
              <a:t>条）</a:t>
            </a:r>
            <a:br>
              <a:rPr lang="ja-JP" altLang="en-US" dirty="0">
                <a:latin typeface="+mn-ea"/>
              </a:rPr>
            </a:br>
            <a:r>
              <a:rPr lang="ja-JP" altLang="en-US" dirty="0">
                <a:latin typeface="+mn-ea"/>
              </a:rPr>
              <a:t>　教育を担任する者及び授業を受ける者は、授業の過程で利用するために、著作物を複製したり、公衆送信を行ったり、公の伝達をすることができる。 ただし、公衆送信（遠隔授業のための同時配信を除く）を行う場合には、教育機関の設置者は著作権者への補償金の支払いが必要。</a:t>
            </a:r>
            <a:endParaRPr lang="en-US" altLang="ja-JP" dirty="0">
              <a:latin typeface="+mn-ea"/>
            </a:endParaRPr>
          </a:p>
          <a:p>
            <a:r>
              <a:rPr lang="ja-JP" altLang="en-US" b="1" dirty="0">
                <a:latin typeface="+mn-ea"/>
              </a:rPr>
              <a:t>利用できる条件</a:t>
            </a:r>
            <a:br>
              <a:rPr lang="ja-JP" altLang="en-US" dirty="0">
                <a:latin typeface="+mn-ea"/>
              </a:rPr>
            </a:br>
            <a:r>
              <a:rPr lang="ja-JP" altLang="en-US" dirty="0">
                <a:latin typeface="+mn-ea"/>
              </a:rPr>
              <a:t>①営利を目的としない教育機関であること、②教師や児童生徒・学生が自ら複製を行うこと、③授業のために著作物を利用すること、④必要な限度内であること、⑤著作者の権利を不当に害しないこと</a:t>
            </a:r>
            <a:r>
              <a:rPr lang="en-US" altLang="ja-JP" dirty="0">
                <a:latin typeface="+mn-ea"/>
              </a:rPr>
              <a:t>,⑥</a:t>
            </a:r>
            <a:r>
              <a:rPr lang="ja-JP" altLang="en-US" dirty="0">
                <a:latin typeface="+mn-ea"/>
              </a:rPr>
              <a:t>慣行があるときは出所の明示をすることを理解する。</a:t>
            </a:r>
          </a:p>
        </p:txBody>
      </p:sp>
    </p:spTree>
    <p:extLst>
      <p:ext uri="{BB962C8B-B14F-4D97-AF65-F5344CB8AC3E}">
        <p14:creationId xmlns:p14="http://schemas.microsoft.com/office/powerpoint/2010/main" val="21740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6916-C3C6-5466-9A6D-442CBEB38DDA}"/>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720ED625-F5FE-7203-1220-34E85676BB01}"/>
              </a:ext>
            </a:extLst>
          </p:cNvPr>
          <p:cNvSpPr txBox="1">
            <a:spLocks noChangeArrowheads="1"/>
          </p:cNvSpPr>
          <p:nvPr/>
        </p:nvSpPr>
        <p:spPr>
          <a:xfrm>
            <a:off x="0" y="1013689"/>
            <a:ext cx="8983813" cy="471095"/>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a:lnSpc>
                <a:spcPct val="90000"/>
              </a:lnSpc>
              <a:buNone/>
              <a:defRPr/>
            </a:pP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2800" b="1" dirty="0">
                <a:latin typeface="メイリオ" panose="020B0604030504040204" pitchFamily="50" charset="-128"/>
                <a:ea typeface="メイリオ" panose="020B0604030504040204" pitchFamily="50" charset="-128"/>
                <a:cs typeface="メイリオ" panose="020B0604030504040204" pitchFamily="50" charset="-128"/>
              </a:rPr>
              <a:t>授業目的公衆送信補償金制度</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2359A185-9936-07E0-5BD1-9DB93471C88A}"/>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556E9A4B-A792-D91A-9084-1E36E5A7A2EF}"/>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第７講　教育利用</a:t>
            </a:r>
          </a:p>
        </p:txBody>
      </p:sp>
      <p:sp>
        <p:nvSpPr>
          <p:cNvPr id="9" name="コンテンツ プレースホルダー 2">
            <a:extLst>
              <a:ext uri="{FF2B5EF4-FFF2-40B4-BE49-F238E27FC236}">
                <a16:creationId xmlns:a16="http://schemas.microsoft.com/office/drawing/2014/main" id="{1F6DCD58-F54B-880F-DF33-44BBAA33F23E}"/>
              </a:ext>
            </a:extLst>
          </p:cNvPr>
          <p:cNvSpPr txBox="1">
            <a:spLocks/>
          </p:cNvSpPr>
          <p:nvPr/>
        </p:nvSpPr>
        <p:spPr>
          <a:xfrm>
            <a:off x="0" y="1484785"/>
            <a:ext cx="9324527" cy="4536504"/>
          </a:xfrm>
          <a:prstGeom prst="rect">
            <a:avLst/>
          </a:prstGeom>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a:buClr>
                <a:srgbClr val="D34817"/>
              </a:buClr>
            </a:pPr>
            <a:r>
              <a:rPr lang="ja-JP" altLang="en-US" sz="2800" dirty="0">
                <a:solidFill>
                  <a:prstClr val="black"/>
                </a:solidFill>
                <a:latin typeface="+mn-ea"/>
              </a:rPr>
              <a:t>授業目的公衆送信補償金制度は、</a:t>
            </a:r>
            <a:r>
              <a:rPr lang="en-US" altLang="ja-JP" sz="2800" dirty="0">
                <a:solidFill>
                  <a:prstClr val="black"/>
                </a:solidFill>
                <a:latin typeface="+mn-ea"/>
              </a:rPr>
              <a:t>2018</a:t>
            </a:r>
            <a:r>
              <a:rPr lang="ja-JP" altLang="en-US" sz="2800" dirty="0">
                <a:solidFill>
                  <a:prstClr val="black"/>
                </a:solidFill>
                <a:latin typeface="+mn-ea"/>
              </a:rPr>
              <a:t>年</a:t>
            </a:r>
            <a:r>
              <a:rPr lang="en-US" altLang="ja-JP" sz="2800" dirty="0">
                <a:solidFill>
                  <a:prstClr val="black"/>
                </a:solidFill>
                <a:latin typeface="+mn-ea"/>
              </a:rPr>
              <a:t>5</a:t>
            </a:r>
            <a:r>
              <a:rPr lang="ja-JP" altLang="en-US" sz="2800" dirty="0">
                <a:solidFill>
                  <a:prstClr val="black"/>
                </a:solidFill>
                <a:latin typeface="+mn-ea"/>
              </a:rPr>
              <a:t>月の法改正で創設された制度。新型コロナウィルス感染症流行により</a:t>
            </a:r>
            <a:r>
              <a:rPr lang="en-US" altLang="ja-JP" sz="2800" dirty="0">
                <a:solidFill>
                  <a:prstClr val="black"/>
                </a:solidFill>
                <a:latin typeface="+mn-ea"/>
              </a:rPr>
              <a:t>1</a:t>
            </a:r>
            <a:r>
              <a:rPr lang="ja-JP" altLang="en-US" sz="2800" dirty="0">
                <a:solidFill>
                  <a:prstClr val="black"/>
                </a:solidFill>
                <a:latin typeface="+mn-ea"/>
              </a:rPr>
              <a:t>年前倒になり</a:t>
            </a:r>
            <a:r>
              <a:rPr lang="en-US" altLang="ja-JP" sz="2800" dirty="0">
                <a:solidFill>
                  <a:prstClr val="black"/>
                </a:solidFill>
                <a:latin typeface="+mn-ea"/>
              </a:rPr>
              <a:t>2020</a:t>
            </a:r>
            <a:r>
              <a:rPr lang="ja-JP" altLang="en-US" sz="2800" dirty="0">
                <a:solidFill>
                  <a:prstClr val="black"/>
                </a:solidFill>
                <a:latin typeface="+mn-ea"/>
              </a:rPr>
              <a:t>年度より実施され、</a:t>
            </a:r>
            <a:r>
              <a:rPr lang="en-US" altLang="ja-JP" sz="2800" dirty="0">
                <a:solidFill>
                  <a:prstClr val="black"/>
                </a:solidFill>
                <a:latin typeface="+mn-ea"/>
              </a:rPr>
              <a:t>2020</a:t>
            </a:r>
            <a:r>
              <a:rPr lang="ja-JP" altLang="en-US" sz="2800" dirty="0">
                <a:solidFill>
                  <a:prstClr val="black"/>
                </a:solidFill>
                <a:latin typeface="+mn-ea"/>
              </a:rPr>
              <a:t>年度は無償となる。</a:t>
            </a:r>
          </a:p>
          <a:p>
            <a:pPr>
              <a:buClr>
                <a:srgbClr val="D34817"/>
              </a:buClr>
            </a:pPr>
            <a:r>
              <a:rPr lang="ja-JP" altLang="en-US" sz="2800" dirty="0">
                <a:solidFill>
                  <a:prstClr val="black"/>
                </a:solidFill>
                <a:latin typeface="+mn-ea"/>
              </a:rPr>
              <a:t>従来の著作権法では、学校等の教育機関における授業の過程で必要かつ適切な範囲で著作物等のコピー（複製）や遠隔合同授業における送信（公衆送信）を著作権者等の許諾を得ることなく、無償で行うことができます（いずれの場合も著作権者の利益を不当に害する利用は対象外です）。</a:t>
            </a:r>
          </a:p>
          <a:p>
            <a:pPr>
              <a:buClr>
                <a:srgbClr val="D34817"/>
              </a:buClr>
            </a:pPr>
            <a:r>
              <a:rPr lang="ja-JP" altLang="en-US" sz="2800" dirty="0">
                <a:solidFill>
                  <a:prstClr val="black"/>
                </a:solidFill>
                <a:latin typeface="+mn-ea"/>
              </a:rPr>
              <a:t>この制度を運用するため、文化庁は</a:t>
            </a:r>
            <a:r>
              <a:rPr lang="ja-JP" altLang="en-US" sz="2800" b="1" dirty="0">
                <a:solidFill>
                  <a:prstClr val="black"/>
                </a:solidFill>
                <a:latin typeface="+mn-ea"/>
              </a:rPr>
              <a:t>一般社団法人授業目的公衆送信補償金等管理協会 </a:t>
            </a:r>
            <a:r>
              <a:rPr lang="en-US" altLang="ja-JP" sz="2800" b="1" dirty="0">
                <a:solidFill>
                  <a:prstClr val="black"/>
                </a:solidFill>
                <a:latin typeface="+mn-ea"/>
              </a:rPr>
              <a:t>SARTRAS</a:t>
            </a:r>
            <a:r>
              <a:rPr lang="ja-JP" altLang="en-US" sz="2800" dirty="0">
                <a:solidFill>
                  <a:prstClr val="black"/>
                </a:solidFill>
                <a:latin typeface="+mn-ea"/>
              </a:rPr>
              <a:t>を設置しました。</a:t>
            </a:r>
          </a:p>
        </p:txBody>
      </p:sp>
    </p:spTree>
    <p:extLst>
      <p:ext uri="{BB962C8B-B14F-4D97-AF65-F5344CB8AC3E}">
        <p14:creationId xmlns:p14="http://schemas.microsoft.com/office/powerpoint/2010/main" val="67469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8" name="Rectangle 2"/>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第７講　教育利用</a:t>
            </a:r>
          </a:p>
        </p:txBody>
      </p:sp>
      <p:pic>
        <p:nvPicPr>
          <p:cNvPr id="3" name="コンテンツ プレースホルダー 4">
            <a:extLst>
              <a:ext uri="{FF2B5EF4-FFF2-40B4-BE49-F238E27FC236}">
                <a16:creationId xmlns:a16="http://schemas.microsoft.com/office/drawing/2014/main" id="{7BBE3D30-8B58-3F70-7F49-97293AC2DB79}"/>
              </a:ext>
            </a:extLst>
          </p:cNvPr>
          <p:cNvPicPr>
            <a:picLocks noGrp="1" noChangeAspect="1"/>
          </p:cNvPicPr>
          <p:nvPr>
            <p:ph sz="quarter" idx="1"/>
          </p:nvPr>
        </p:nvPicPr>
        <p:blipFill>
          <a:blip r:embed="rId2"/>
          <a:stretch>
            <a:fillRect/>
          </a:stretch>
        </p:blipFill>
        <p:spPr>
          <a:xfrm>
            <a:off x="0" y="981075"/>
            <a:ext cx="9144000" cy="5876925"/>
          </a:xfrm>
        </p:spPr>
      </p:pic>
    </p:spTree>
    <p:extLst>
      <p:ext uri="{BB962C8B-B14F-4D97-AF65-F5344CB8AC3E}">
        <p14:creationId xmlns:p14="http://schemas.microsoft.com/office/powerpoint/2010/main" val="2845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8785A-C21F-EA7E-2DE0-C054D97A69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551B387-2D1F-6ECB-CDC0-F3317C7710EC}"/>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FABDFED8-A44F-918F-7860-47294ABDCD01}"/>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第７講　教育利用</a:t>
            </a:r>
          </a:p>
        </p:txBody>
      </p:sp>
      <p:pic>
        <p:nvPicPr>
          <p:cNvPr id="3" name="図 2">
            <a:extLst>
              <a:ext uri="{FF2B5EF4-FFF2-40B4-BE49-F238E27FC236}">
                <a16:creationId xmlns:a16="http://schemas.microsoft.com/office/drawing/2014/main" id="{00FEFE33-DDD6-D603-FF72-20DF57034838}"/>
              </a:ext>
            </a:extLst>
          </p:cNvPr>
          <p:cNvPicPr>
            <a:picLocks noChangeAspect="1"/>
          </p:cNvPicPr>
          <p:nvPr/>
        </p:nvPicPr>
        <p:blipFill>
          <a:blip r:embed="rId2"/>
          <a:stretch>
            <a:fillRect/>
          </a:stretch>
        </p:blipFill>
        <p:spPr>
          <a:xfrm>
            <a:off x="0" y="981075"/>
            <a:ext cx="9144000" cy="5876925"/>
          </a:xfrm>
          <a:prstGeom prst="rect">
            <a:avLst/>
          </a:prstGeom>
        </p:spPr>
      </p:pic>
    </p:spTree>
    <p:extLst>
      <p:ext uri="{BB962C8B-B14F-4D97-AF65-F5344CB8AC3E}">
        <p14:creationId xmlns:p14="http://schemas.microsoft.com/office/powerpoint/2010/main" val="407124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A7C53-1799-1FE0-9CC4-1E34B7CC20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5BCA82E-DEB0-31DF-1911-9A16D6D2B104}"/>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33DED02D-343B-BB4E-3424-E2FB721AB328}"/>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第７講　教育利用</a:t>
            </a:r>
          </a:p>
        </p:txBody>
      </p:sp>
      <p:pic>
        <p:nvPicPr>
          <p:cNvPr id="3" name="図 2">
            <a:extLst>
              <a:ext uri="{FF2B5EF4-FFF2-40B4-BE49-F238E27FC236}">
                <a16:creationId xmlns:a16="http://schemas.microsoft.com/office/drawing/2014/main" id="{F5A1B3EE-F15F-6BF5-CAE1-340159607889}"/>
              </a:ext>
            </a:extLst>
          </p:cNvPr>
          <p:cNvPicPr>
            <a:picLocks noChangeAspect="1"/>
          </p:cNvPicPr>
          <p:nvPr/>
        </p:nvPicPr>
        <p:blipFill>
          <a:blip r:embed="rId2"/>
          <a:stretch>
            <a:fillRect/>
          </a:stretch>
        </p:blipFill>
        <p:spPr>
          <a:xfrm>
            <a:off x="-11832" y="816521"/>
            <a:ext cx="9144000" cy="6069869"/>
          </a:xfrm>
          <a:prstGeom prst="rect">
            <a:avLst/>
          </a:prstGeom>
        </p:spPr>
      </p:pic>
    </p:spTree>
    <p:extLst>
      <p:ext uri="{BB962C8B-B14F-4D97-AF65-F5344CB8AC3E}">
        <p14:creationId xmlns:p14="http://schemas.microsoft.com/office/powerpoint/2010/main" val="80936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981EB-4782-415A-49E1-36B00E44186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2257A76-E077-C8D1-A41C-1E2EC6F61B2C}"/>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B1B228F4-8241-EB82-1F93-A9287FAF4673}"/>
              </a:ext>
            </a:extLst>
          </p:cNvPr>
          <p:cNvSpPr txBox="1">
            <a:spLocks noChangeArrowheads="1"/>
          </p:cNvSpPr>
          <p:nvPr/>
        </p:nvSpPr>
        <p:spPr>
          <a:xfrm>
            <a:off x="0" y="0"/>
            <a:ext cx="9144000" cy="981075"/>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第７講　教育利用</a:t>
            </a:r>
          </a:p>
        </p:txBody>
      </p:sp>
      <p:pic>
        <p:nvPicPr>
          <p:cNvPr id="3" name="図 2">
            <a:extLst>
              <a:ext uri="{FF2B5EF4-FFF2-40B4-BE49-F238E27FC236}">
                <a16:creationId xmlns:a16="http://schemas.microsoft.com/office/drawing/2014/main" id="{2A3DCBDA-1387-5BF2-F1F7-43D102B3FB5F}"/>
              </a:ext>
            </a:extLst>
          </p:cNvPr>
          <p:cNvPicPr>
            <a:picLocks noChangeAspect="1"/>
          </p:cNvPicPr>
          <p:nvPr/>
        </p:nvPicPr>
        <p:blipFill>
          <a:blip r:embed="rId2"/>
          <a:stretch>
            <a:fillRect/>
          </a:stretch>
        </p:blipFill>
        <p:spPr>
          <a:xfrm>
            <a:off x="95250" y="981075"/>
            <a:ext cx="8797230" cy="5876925"/>
          </a:xfrm>
          <a:prstGeom prst="rect">
            <a:avLst/>
          </a:prstGeom>
        </p:spPr>
      </p:pic>
    </p:spTree>
    <p:extLst>
      <p:ext uri="{BB962C8B-B14F-4D97-AF65-F5344CB8AC3E}">
        <p14:creationId xmlns:p14="http://schemas.microsoft.com/office/powerpoint/2010/main" val="109564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6371B-F1F1-CD50-96FA-BB0F05E3CE1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0E53B9A-D9CE-1B6F-53D6-0801F0978328}"/>
              </a:ext>
            </a:extLst>
          </p:cNvPr>
          <p:cNvSpPr>
            <a:spLocks noGrp="1"/>
          </p:cNvSpPr>
          <p:nvPr>
            <p:ph type="title"/>
          </p:nvPr>
        </p:nvSpPr>
        <p:spPr/>
        <p:txBody>
          <a:bodyPr/>
          <a:lstStyle/>
          <a:p>
            <a:endParaRPr kumimoji="1" lang="ja-JP" altLang="en-US"/>
          </a:p>
        </p:txBody>
      </p:sp>
      <p:sp>
        <p:nvSpPr>
          <p:cNvPr id="8" name="Rectangle 2">
            <a:extLst>
              <a:ext uri="{FF2B5EF4-FFF2-40B4-BE49-F238E27FC236}">
                <a16:creationId xmlns:a16="http://schemas.microsoft.com/office/drawing/2014/main" id="{BB8DEDBA-5E2C-DB4E-38F5-B37B24F1889F}"/>
              </a:ext>
            </a:extLst>
          </p:cNvPr>
          <p:cNvSpPr txBox="1">
            <a:spLocks noChangeArrowheads="1"/>
          </p:cNvSpPr>
          <p:nvPr/>
        </p:nvSpPr>
        <p:spPr>
          <a:xfrm>
            <a:off x="0" y="1"/>
            <a:ext cx="9144000" cy="792087"/>
          </a:xfrm>
          <a:prstGeom prst="rect">
            <a:avLst/>
          </a:prstGeom>
          <a:solidFill>
            <a:schemeClr val="accent2"/>
          </a:solidFill>
        </p:spPr>
        <p:txBody>
          <a:bodyPr vert="horz" lIns="91440" tIns="180000" rIns="91440" bIns="45720" rtlCol="0" anchor="ctr">
            <a:noAutofit/>
          </a:bodyPr>
          <a:lstStyle>
            <a:lvl1pPr algn="l" defTabSz="914400" rtl="0" eaLnBrk="1" latinLnBrk="0" hangingPunct="1">
              <a:spcBef>
                <a:spcPct val="0"/>
              </a:spcBef>
              <a:buNone/>
              <a:defRPr kumimoji="1" sz="40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600" b="1" dirty="0">
                <a:latin typeface="+mj-ea"/>
                <a:ea typeface="+mj-ea"/>
                <a:cs typeface="Meiryo UI" panose="020B0604030504040204" pitchFamily="50" charset="-128"/>
              </a:rPr>
              <a:t>第７講　教育利用</a:t>
            </a:r>
          </a:p>
        </p:txBody>
      </p:sp>
      <p:sp>
        <p:nvSpPr>
          <p:cNvPr id="5" name="コンテンツ プレースホルダー 2">
            <a:extLst>
              <a:ext uri="{FF2B5EF4-FFF2-40B4-BE49-F238E27FC236}">
                <a16:creationId xmlns:a16="http://schemas.microsoft.com/office/drawing/2014/main" id="{649B3DDC-D0C4-4B14-69AF-9736CC314A40}"/>
              </a:ext>
            </a:extLst>
          </p:cNvPr>
          <p:cNvSpPr txBox="1">
            <a:spLocks/>
          </p:cNvSpPr>
          <p:nvPr/>
        </p:nvSpPr>
        <p:spPr>
          <a:xfrm>
            <a:off x="0" y="792088"/>
            <a:ext cx="9144000" cy="5544616"/>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a:lstStyle>
          <a:p>
            <a:pPr marL="0" indent="0">
              <a:buNone/>
            </a:pPr>
            <a:r>
              <a:rPr lang="en-US" altLang="ja-JP" sz="2800" b="1" dirty="0">
                <a:solidFill>
                  <a:prstClr val="black"/>
                </a:solidFill>
                <a:latin typeface="+mn-ea"/>
              </a:rPr>
              <a:t>2.1 </a:t>
            </a:r>
            <a:r>
              <a:rPr lang="ja-JP" altLang="en-US" sz="2800" b="1" dirty="0">
                <a:solidFill>
                  <a:prstClr val="black"/>
                </a:solidFill>
                <a:latin typeface="+mn-ea"/>
              </a:rPr>
              <a:t>授業目的公衆送信補償金制度について</a:t>
            </a:r>
            <a:endParaRPr lang="en-US" altLang="ja-JP" sz="2800" b="1" dirty="0">
              <a:solidFill>
                <a:prstClr val="black"/>
              </a:solidFill>
              <a:latin typeface="+mn-ea"/>
            </a:endParaRPr>
          </a:p>
          <a:p>
            <a:r>
              <a:rPr lang="ja-JP" altLang="en-US" sz="2800" dirty="0">
                <a:solidFill>
                  <a:prstClr val="black"/>
                </a:solidFill>
                <a:latin typeface="+mn-ea"/>
              </a:rPr>
              <a:t>オンライン授業で公衆送信（インターネット）は自由？</a:t>
            </a:r>
          </a:p>
          <a:p>
            <a:pPr marL="0" indent="0">
              <a:buNone/>
            </a:pPr>
            <a:r>
              <a:rPr lang="ja-JP" altLang="en-US" sz="2800" dirty="0">
                <a:solidFill>
                  <a:prstClr val="black"/>
                </a:solidFill>
                <a:latin typeface="+mn-ea"/>
              </a:rPr>
              <a:t>（</a:t>
            </a:r>
            <a:r>
              <a:rPr lang="en-US" altLang="ja-JP" sz="2800" dirty="0">
                <a:solidFill>
                  <a:prstClr val="black"/>
                </a:solidFill>
                <a:latin typeface="+mn-ea"/>
              </a:rPr>
              <a:t>1</a:t>
            </a:r>
            <a:r>
              <a:rPr lang="ja-JP" altLang="en-US" sz="2800" dirty="0">
                <a:solidFill>
                  <a:prstClr val="black"/>
                </a:solidFill>
                <a:latin typeface="+mn-ea"/>
              </a:rPr>
              <a:t>）著作物の権利者の無許諾送信が可能</a:t>
            </a:r>
          </a:p>
          <a:p>
            <a:pPr marL="0" indent="0">
              <a:buNone/>
            </a:pPr>
            <a:r>
              <a:rPr lang="ja-JP" altLang="en-US" sz="2800" dirty="0">
                <a:solidFill>
                  <a:prstClr val="black"/>
                </a:solidFill>
                <a:latin typeface="+mn-ea"/>
              </a:rPr>
              <a:t>（</a:t>
            </a:r>
            <a:r>
              <a:rPr lang="en-US" altLang="ja-JP" sz="2800" dirty="0">
                <a:solidFill>
                  <a:prstClr val="black"/>
                </a:solidFill>
                <a:latin typeface="+mn-ea"/>
              </a:rPr>
              <a:t>2</a:t>
            </a:r>
            <a:r>
              <a:rPr lang="ja-JP" altLang="en-US" sz="2800" dirty="0">
                <a:solidFill>
                  <a:prstClr val="black"/>
                </a:solidFill>
                <a:latin typeface="+mn-ea"/>
              </a:rPr>
              <a:t>）権利者の利益を不当に害することは不可</a:t>
            </a:r>
          </a:p>
          <a:p>
            <a:pPr marL="0" indent="0">
              <a:buNone/>
            </a:pPr>
            <a:r>
              <a:rPr lang="ja-JP" altLang="en-US" sz="2800" dirty="0">
                <a:solidFill>
                  <a:prstClr val="black"/>
                </a:solidFill>
                <a:latin typeface="+mn-ea"/>
              </a:rPr>
              <a:t>　  　出版物を改変することは困難と思われる。</a:t>
            </a:r>
          </a:p>
          <a:p>
            <a:pPr marL="0" indent="0">
              <a:buNone/>
            </a:pPr>
            <a:r>
              <a:rPr lang="ja-JP" altLang="en-US" sz="2800" dirty="0">
                <a:solidFill>
                  <a:prstClr val="black"/>
                </a:solidFill>
                <a:latin typeface="+mn-ea"/>
              </a:rPr>
              <a:t>     　テキストや教科書を購入しないで済む授業は不可</a:t>
            </a:r>
          </a:p>
          <a:p>
            <a:pPr marL="0" indent="0">
              <a:buNone/>
            </a:pPr>
            <a:r>
              <a:rPr lang="ja-JP" altLang="en-US" sz="2800" dirty="0">
                <a:solidFill>
                  <a:prstClr val="black"/>
                </a:solidFill>
                <a:latin typeface="+mn-ea"/>
              </a:rPr>
              <a:t>（</a:t>
            </a:r>
            <a:r>
              <a:rPr lang="en-US" altLang="ja-JP" sz="2800" dirty="0">
                <a:solidFill>
                  <a:prstClr val="black"/>
                </a:solidFill>
                <a:latin typeface="+mn-ea"/>
              </a:rPr>
              <a:t>3</a:t>
            </a:r>
            <a:r>
              <a:rPr lang="ja-JP" altLang="en-US" sz="2800" dirty="0">
                <a:solidFill>
                  <a:prstClr val="black"/>
                </a:solidFill>
                <a:latin typeface="+mn-ea"/>
              </a:rPr>
              <a:t>）必要とされる認められる限度</a:t>
            </a:r>
          </a:p>
          <a:p>
            <a:pPr marL="0" indent="0">
              <a:buNone/>
            </a:pPr>
            <a:r>
              <a:rPr lang="ja-JP" altLang="en-US" sz="2800" dirty="0">
                <a:solidFill>
                  <a:prstClr val="black"/>
                </a:solidFill>
                <a:latin typeface="+mn-ea"/>
              </a:rPr>
              <a:t>（</a:t>
            </a:r>
            <a:r>
              <a:rPr lang="en-US" altLang="ja-JP" sz="2800" dirty="0">
                <a:solidFill>
                  <a:prstClr val="black"/>
                </a:solidFill>
                <a:latin typeface="+mn-ea"/>
              </a:rPr>
              <a:t>4</a:t>
            </a:r>
            <a:r>
              <a:rPr lang="ja-JP" altLang="en-US" sz="2800" dirty="0">
                <a:solidFill>
                  <a:prstClr val="black"/>
                </a:solidFill>
                <a:latin typeface="+mn-ea"/>
              </a:rPr>
              <a:t>）補償金支払いと著作権の研修が不可欠</a:t>
            </a:r>
          </a:p>
          <a:p>
            <a:r>
              <a:rPr lang="ja-JP" altLang="en-US" sz="2800" dirty="0">
                <a:solidFill>
                  <a:prstClr val="black"/>
                </a:solidFill>
                <a:latin typeface="+mn-ea"/>
              </a:rPr>
              <a:t>ガイドライン・</a:t>
            </a:r>
            <a:r>
              <a:rPr lang="en-US" altLang="ja-JP" sz="2800" dirty="0">
                <a:solidFill>
                  <a:prstClr val="black"/>
                </a:solidFill>
                <a:latin typeface="+mn-ea"/>
              </a:rPr>
              <a:t>FAQ</a:t>
            </a:r>
            <a:r>
              <a:rPr lang="ja-JP" altLang="en-US" sz="2800" dirty="0">
                <a:solidFill>
                  <a:prstClr val="black"/>
                </a:solidFill>
                <a:latin typeface="+mn-ea"/>
              </a:rPr>
              <a:t>等の読破</a:t>
            </a:r>
            <a:r>
              <a:rPr lang="en-US" altLang="ja-JP" sz="2800" dirty="0">
                <a:solidFill>
                  <a:prstClr val="black"/>
                </a:solidFill>
                <a:latin typeface="+mn-ea"/>
              </a:rPr>
              <a:t>https://forum.sartras.or.jp/info/004/</a:t>
            </a:r>
          </a:p>
        </p:txBody>
      </p:sp>
    </p:spTree>
    <p:extLst>
      <p:ext uri="{BB962C8B-B14F-4D97-AF65-F5344CB8AC3E}">
        <p14:creationId xmlns:p14="http://schemas.microsoft.com/office/powerpoint/2010/main" val="286751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メイリオ＋Segoe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546</Words>
  <Application>Microsoft Office PowerPoint</Application>
  <PresentationFormat>画面に合わせる (4:3)</PresentationFormat>
  <Paragraphs>35</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Meiryo UI</vt:lpstr>
      <vt:lpstr>メイリオ</vt:lpstr>
      <vt:lpstr>Arial</vt:lpstr>
      <vt:lpstr>Calibri</vt:lpstr>
      <vt:lpstr>Wingdings</vt:lpstr>
      <vt:lpstr>Office ​​テーマ</vt:lpstr>
      <vt:lpstr>メディア論Ⅲ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課　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表題</dc:title>
  <dc:creator>1035097</dc:creator>
  <cp:lastModifiedBy>透 井上</cp:lastModifiedBy>
  <cp:revision>49</cp:revision>
  <dcterms:created xsi:type="dcterms:W3CDTF">2014-12-25T09:23:23Z</dcterms:created>
  <dcterms:modified xsi:type="dcterms:W3CDTF">2024-11-08T07:43:09Z</dcterms:modified>
</cp:coreProperties>
</file>