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292" r:id="rId3"/>
    <p:sldId id="295" r:id="rId4"/>
    <p:sldId id="296" r:id="rId5"/>
    <p:sldId id="297" r:id="rId6"/>
    <p:sldId id="301" r:id="rId7"/>
    <p:sldId id="303" r:id="rId8"/>
    <p:sldId id="304" r:id="rId9"/>
    <p:sldId id="305" r:id="rId10"/>
    <p:sldId id="306" r:id="rId11"/>
    <p:sldId id="293"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21" autoAdjust="0"/>
    <p:restoredTop sz="94660"/>
  </p:normalViewPr>
  <p:slideViewPr>
    <p:cSldViewPr>
      <p:cViewPr varScale="1">
        <p:scale>
          <a:sx n="107" d="100"/>
          <a:sy n="107" d="100"/>
        </p:scale>
        <p:origin x="1554" y="108"/>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F742CD-6705-4FCD-9895-4A46894ED964}" type="slidenum">
              <a:rPr kumimoji="1" lang="ja-JP" altLang="en-US" smtClean="0"/>
              <a:t>1</a:t>
            </a:fld>
            <a:endParaRPr kumimoji="1" lang="ja-JP" altLang="en-US"/>
          </a:p>
        </p:txBody>
      </p:sp>
    </p:spTree>
    <p:extLst>
      <p:ext uri="{BB962C8B-B14F-4D97-AF65-F5344CB8AC3E}">
        <p14:creationId xmlns:p14="http://schemas.microsoft.com/office/powerpoint/2010/main" val="1073098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788252"/>
            <a:ext cx="8244408" cy="807126"/>
          </a:xfrm>
          <a:solidFill>
            <a:schemeClr val="accent2"/>
          </a:solidFill>
        </p:spPr>
        <p:txBody>
          <a:bodyPr tIns="144000"/>
          <a:lstStyle/>
          <a:p>
            <a:r>
              <a:rPr kumimoji="1" lang="ja-JP" altLang="en-US" sz="4000" dirty="0"/>
              <a:t>メディア論</a:t>
            </a:r>
            <a:r>
              <a:rPr kumimoji="1" lang="en-US" altLang="ja-JP" sz="4000" dirty="0"/>
              <a:t>Ⅲ</a:t>
            </a:r>
            <a:endParaRPr kumimoji="1" lang="ja-JP" altLang="en-US"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a:solidFill>
                  <a:schemeClr val="tx1"/>
                </a:solidFill>
                <a:latin typeface="+mj-ea"/>
                <a:ea typeface="+mj-ea"/>
              </a:rPr>
              <a:t>井上透　江添誠</a:t>
            </a:r>
            <a:r>
              <a:rPr kumimoji="1" lang="en-US" altLang="ja-JP" sz="2400" dirty="0">
                <a:solidFill>
                  <a:schemeClr val="tx1"/>
                </a:solidFill>
                <a:latin typeface="+mj-ea"/>
                <a:ea typeface="+mj-ea"/>
              </a:rPr>
              <a:t>(</a:t>
            </a:r>
            <a:r>
              <a:rPr kumimoji="1" lang="ja-JP" altLang="en-US" sz="2400" dirty="0">
                <a:solidFill>
                  <a:schemeClr val="tx1"/>
                </a:solidFill>
                <a:latin typeface="+mj-ea"/>
                <a:ea typeface="+mj-ea"/>
              </a:rPr>
              <a:t>岐阜女子大学）</a:t>
            </a: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第１講　デジタルアーカイブにおける権利処理の概要</a:t>
            </a: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745C77-3FDA-A719-AE8B-BAECF397509F}"/>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56D49E03-CAB7-838B-375A-3F6EAA1985D4}"/>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FCDD4AAA-8EEE-CE68-AF08-CC816D709278}"/>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D3B69D65-E646-4935-4C43-0B7F30248B44}"/>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
        <p:nvSpPr>
          <p:cNvPr id="3" name="テキスト プレースホルダー 2">
            <a:extLst>
              <a:ext uri="{FF2B5EF4-FFF2-40B4-BE49-F238E27FC236}">
                <a16:creationId xmlns:a16="http://schemas.microsoft.com/office/drawing/2014/main" id="{BCB54A94-C5FC-5F62-ECC2-50C9DB41A05B}"/>
              </a:ext>
            </a:extLst>
          </p:cNvPr>
          <p:cNvSpPr txBox="1">
            <a:spLocks/>
          </p:cNvSpPr>
          <p:nvPr/>
        </p:nvSpPr>
        <p:spPr>
          <a:xfrm>
            <a:off x="513347" y="1028649"/>
            <a:ext cx="8389601"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just">
              <a:buNone/>
            </a:pPr>
            <a:r>
              <a:rPr lang="en-US" altLang="ja-JP" sz="2800" b="1" kern="100" dirty="0">
                <a:latin typeface="+mn-ea"/>
                <a:ea typeface="+mn-ea"/>
                <a:cs typeface="Times New Roman" panose="02020603050405020304" pitchFamily="18" charset="0"/>
              </a:rPr>
              <a:t>6) </a:t>
            </a:r>
            <a:r>
              <a:rPr lang="ja-JP" altLang="en-US" sz="2800" b="1" kern="100" dirty="0">
                <a:latin typeface="+mn-ea"/>
                <a:ea typeface="+mn-ea"/>
                <a:cs typeface="Times New Roman" panose="02020603050405020304" pitchFamily="18" charset="0"/>
              </a:rPr>
              <a:t>利用環境（提示利用の状況）</a:t>
            </a:r>
          </a:p>
          <a:p>
            <a:pPr marL="0" indent="0" algn="just">
              <a:buNone/>
            </a:pPr>
            <a:r>
              <a:rPr lang="ja-JP" altLang="en-US" sz="2800" kern="100" dirty="0">
                <a:latin typeface="+mn-ea"/>
                <a:ea typeface="+mn-ea"/>
                <a:cs typeface="Times New Roman" panose="02020603050405020304" pitchFamily="18" charset="0"/>
              </a:rPr>
              <a:t>利用メディアや利用環境に配慮する必要がある。また，長期保管の場合は，将来の利用環境に変化があることも考慮しなければならない。</a:t>
            </a:r>
          </a:p>
          <a:p>
            <a:pPr marL="0" indent="0" algn="just">
              <a:buNone/>
            </a:pPr>
            <a:r>
              <a:rPr lang="en-US" altLang="ja-JP" sz="2800" b="1" kern="100" dirty="0">
                <a:latin typeface="+mn-ea"/>
                <a:ea typeface="+mn-ea"/>
                <a:cs typeface="Times New Roman" panose="02020603050405020304" pitchFamily="18" charset="0"/>
              </a:rPr>
              <a:t>7) </a:t>
            </a:r>
            <a:r>
              <a:rPr lang="ja-JP" altLang="en-US" sz="2800" b="1" kern="100" dirty="0">
                <a:latin typeface="+mn-ea"/>
                <a:ea typeface="+mn-ea"/>
                <a:cs typeface="Times New Roman" panose="02020603050405020304" pitchFamily="18" charset="0"/>
              </a:rPr>
              <a:t>保管の安全上の課題</a:t>
            </a:r>
          </a:p>
          <a:p>
            <a:pPr marL="0" indent="0" algn="just">
              <a:buNone/>
            </a:pPr>
            <a:r>
              <a:rPr lang="ja-JP" altLang="en-US" sz="2800" kern="100" dirty="0">
                <a:latin typeface="+mn-ea"/>
                <a:ea typeface="+mn-ea"/>
                <a:cs typeface="Times New Roman" panose="02020603050405020304" pitchFamily="18" charset="0"/>
              </a:rPr>
              <a:t>特定の情報の存在によるハッキング，ファイルの破損防止など，情報セキュリティの確保に配慮する必要がある。</a:t>
            </a:r>
          </a:p>
          <a:p>
            <a:pPr marL="0" indent="0" algn="just">
              <a:buNone/>
            </a:pPr>
            <a:r>
              <a:rPr lang="ja-JP" altLang="en-US" sz="2800" kern="100" dirty="0">
                <a:latin typeface="+mn-ea"/>
                <a:ea typeface="+mn-ea"/>
                <a:cs typeface="Times New Roman" panose="02020603050405020304" pitchFamily="18" charset="0"/>
              </a:rPr>
              <a:t>なお、選定評価の観点では，今後も各分野における研究やデジタルアーカイブ化ガイドラインの整備が必要となる。</a:t>
            </a:r>
          </a:p>
        </p:txBody>
      </p:sp>
    </p:spTree>
    <p:extLst>
      <p:ext uri="{BB962C8B-B14F-4D97-AF65-F5344CB8AC3E}">
        <p14:creationId xmlns:p14="http://schemas.microsoft.com/office/powerpoint/2010/main" val="3142055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4294967295"/>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11</a:t>
            </a:fld>
            <a:endParaRPr kumimoji="0" lang="en-US" altLang="ja-JP"/>
          </a:p>
        </p:txBody>
      </p:sp>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a:bodyPr>
          <a:lstStyle/>
          <a:p>
            <a:pPr marL="571500" indent="-571500">
              <a:lnSpc>
                <a:spcPct val="90000"/>
              </a:lnSpc>
              <a:buFont typeface="+mj-lt"/>
              <a:buAutoNum type="arabicPeriod"/>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あなたはメディアを利用する際、どのような、法と倫理、権利処理を意識すべきかと思いますか？</a:t>
            </a:r>
          </a:p>
          <a:p>
            <a:pPr marL="0" indent="0">
              <a:lnSpc>
                <a:spcPct val="90000"/>
              </a:lnSpc>
              <a:buNone/>
              <a:defRPr/>
            </a:pP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808312"/>
          </a:xfrm>
          <a:prstGeom prst="rect">
            <a:avLst/>
          </a:prstGeom>
        </p:spPr>
        <p:txBody>
          <a:bodyPr>
            <a:normAutofit fontScale="85000" lnSpcReduction="20000"/>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3500" b="1"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3500" b="1" dirty="0">
                <a:latin typeface="メイリオ" panose="020B0604030504040204" pitchFamily="50" charset="-128"/>
                <a:ea typeface="メイリオ" panose="020B0604030504040204" pitchFamily="50" charset="-128"/>
                <a:cs typeface="メイリオ" panose="020B0604030504040204" pitchFamily="50" charset="-128"/>
              </a:rPr>
              <a:t>　授業の目的・ねらい</a:t>
            </a: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デジタル・ネットワーク社会において、</a:t>
            </a:r>
            <a:endParaRPr lang="en-US" altLang="ja-JP" sz="33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メディアの意義や性質、種類を学び、メディアを用いてメッセージを発信するあるいはメディア・データを蓄積・活用するためには、</a:t>
            </a:r>
            <a:endParaRPr lang="en-US" altLang="ja-JP" sz="33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3300" dirty="0">
                <a:latin typeface="メイリオ" panose="020B0604030504040204" pitchFamily="50" charset="-128"/>
                <a:ea typeface="メイリオ" panose="020B0604030504040204" pitchFamily="50" charset="-128"/>
                <a:cs typeface="メイリオ" panose="020B0604030504040204" pitchFamily="50" charset="-128"/>
              </a:rPr>
              <a:t>倫理・著作権・肖像権・個人情報保護・プライバシー等に配慮した権利処理が出来るようになることが到達目標になります。</a:t>
            </a: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496944" cy="396044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3200" b="1"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　授業の教育目標</a:t>
            </a: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権利処理の全体像がわかる </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著作権処理契約書が作成できる </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倫理・著作権・肖像権・個人情報保護・プライバシー等に配慮して情報が扱える</a:t>
            </a:r>
          </a:p>
          <a:p>
            <a:pPr>
              <a:lnSpc>
                <a:spcPct val="90000"/>
              </a:lnSpc>
              <a:buClr>
                <a:schemeClr val="accent4"/>
              </a:buClr>
              <a:buSzPct val="90000"/>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デジタルアーカイブの開発及び活用について、権利処理の視点から提案できる</a:t>
            </a: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981075"/>
            <a:ext cx="8507412" cy="5876925"/>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3200" b="1" dirty="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権利処理</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lnSpc>
                <a:spcPct val="90000"/>
              </a:lnSpc>
              <a:buClrTx/>
              <a:buSzPct val="90000"/>
              <a:buFont typeface="+mj-ea"/>
              <a:buAutoNum type="circleNumDbPlain"/>
              <a:defRPr/>
            </a:pP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各種資料を記録し，広く利用するためには，対象となる資料が著作物であれば、著作者や所有者の権利を理解し、記録・利用のための権利処理を行うことが必須になる。</a:t>
            </a:r>
          </a:p>
          <a:p>
            <a:pPr marL="514350" indent="-514350">
              <a:lnSpc>
                <a:spcPct val="90000"/>
              </a:lnSpc>
              <a:buClrTx/>
              <a:buSzPct val="90000"/>
              <a:buFont typeface="+mj-ea"/>
              <a:buAutoNum type="circleNumDbPlain"/>
              <a:defRPr/>
            </a:pPr>
            <a:r>
              <a:rPr lang="ja-JP" altLang="en-US" sz="3200" dirty="0">
                <a:latin typeface="メイリオ" panose="020B0604030504040204" pitchFamily="50" charset="-128"/>
                <a:ea typeface="メイリオ" panose="020B0604030504040204" pitchFamily="50" charset="-128"/>
                <a:cs typeface="メイリオ" panose="020B0604030504040204" pitchFamily="50" charset="-128"/>
              </a:rPr>
              <a:t>例えば、ポートレート写真について，著作権者であるカメラマンの許諾を得たとしても、被写体なった人物の肖像権について許諾を得たことにはならない。</a:t>
            </a: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4079"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Tree>
    <p:extLst>
      <p:ext uri="{BB962C8B-B14F-4D97-AF65-F5344CB8AC3E}">
        <p14:creationId xmlns:p14="http://schemas.microsoft.com/office/powerpoint/2010/main" val="156081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5472608"/>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③このように、各種資料に付随する肖像権，</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個人情報、プライバシーの保護についても　</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十分な配慮が必要であり、勝手に収録・</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利用することはできない。</a:t>
            </a: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④権利処理は事前処理が原則である。著作権</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者や肖像権者が不明な資料への対応、クリ</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エイティブ・コモンズ・ライセンスの理解</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など広く公共財・オープンデータとしての</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利用を前提にした権利処理が求められる。</a:t>
            </a: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Tree>
    <p:extLst>
      <p:ext uri="{BB962C8B-B14F-4D97-AF65-F5344CB8AC3E}">
        <p14:creationId xmlns:p14="http://schemas.microsoft.com/office/powerpoint/2010/main" val="2685989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
        <p:nvSpPr>
          <p:cNvPr id="6" name="Rectangle 3">
            <a:extLst>
              <a:ext uri="{FF2B5EF4-FFF2-40B4-BE49-F238E27FC236}">
                <a16:creationId xmlns:a16="http://schemas.microsoft.com/office/drawing/2014/main" id="{5D01AFC0-FF4D-674D-8892-8044F41CFCFB}"/>
              </a:ext>
            </a:extLst>
          </p:cNvPr>
          <p:cNvSpPr txBox="1">
            <a:spLocks noChangeArrowheads="1"/>
          </p:cNvSpPr>
          <p:nvPr/>
        </p:nvSpPr>
        <p:spPr>
          <a:xfrm>
            <a:off x="395536" y="1196752"/>
            <a:ext cx="8507412" cy="5256584"/>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ClrTx/>
              <a:buSzPct val="90000"/>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２　資料の選定評価</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①保存記録すべき資料は，収集・利用の目的や慣習</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あるいは著作権，費用等の観点から価値判断・評　</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価を行い選定を行ってきた。</a:t>
            </a: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②メディア環境が大きく変化し，デジタルアーカイ</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ブの対象は博物館や図書館の収蔵資料などの実物</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だけでなく，多様化が進んだことから，選定評価</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の観点についても多面的に整理する必要が生じた。</a:t>
            </a: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③正真性、信頼性の確保の問題がある。フェイク</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ニュースが人々を混乱に陥れているが、フェイク</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であっても、信憑性が確保されないデータとして　</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ClrTx/>
              <a:buSzPct val="90000"/>
              <a:buNone/>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残すことが、必要である。</a:t>
            </a:r>
            <a:endParaRPr lang="en-US" altLang="ja-JP" sz="2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7073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57900-E35E-2585-1175-54CB03BB529D}"/>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257C1178-9EAF-BF54-3258-19C861EB1FB8}"/>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75A53B86-6AD9-4C5F-CD4F-684E6CB9C916}"/>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654727E-82F5-148E-582A-454466B2649E}"/>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
        <p:nvSpPr>
          <p:cNvPr id="3" name="テキスト プレースホルダー 2">
            <a:extLst>
              <a:ext uri="{FF2B5EF4-FFF2-40B4-BE49-F238E27FC236}">
                <a16:creationId xmlns:a16="http://schemas.microsoft.com/office/drawing/2014/main" id="{46C7EB80-553C-268F-AE23-506223ABE15C}"/>
              </a:ext>
            </a:extLst>
          </p:cNvPr>
          <p:cNvSpPr txBox="1">
            <a:spLocks/>
          </p:cNvSpPr>
          <p:nvPr/>
        </p:nvSpPr>
        <p:spPr>
          <a:xfrm>
            <a:off x="513347" y="1124744"/>
            <a:ext cx="8389601" cy="525658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en-US" altLang="ja-JP" sz="2800" b="1" kern="100" dirty="0">
                <a:latin typeface="+mn-ea"/>
                <a:ea typeface="+mn-ea"/>
                <a:cs typeface="Times New Roman" panose="02020603050405020304" pitchFamily="18" charset="0"/>
              </a:rPr>
              <a:t>1) </a:t>
            </a:r>
            <a:r>
              <a:rPr lang="ja-JP" altLang="ja-JP" sz="2800" b="1" kern="100" dirty="0">
                <a:latin typeface="+mn-ea"/>
                <a:ea typeface="+mn-ea"/>
                <a:cs typeface="Times New Roman" panose="02020603050405020304" pitchFamily="18" charset="0"/>
              </a:rPr>
              <a:t>保管・流通利用目的</a:t>
            </a:r>
            <a:endParaRPr lang="ja-JP" altLang="en-US" sz="2800" b="1" dirty="0">
              <a:latin typeface="+mn-ea"/>
              <a:ea typeface="+mn-ea"/>
            </a:endParaRPr>
          </a:p>
          <a:p>
            <a:r>
              <a:rPr lang="ja-JP" altLang="ja-JP" sz="2800" kern="100" dirty="0">
                <a:latin typeface="+mn-ea"/>
                <a:ea typeface="+mn-ea"/>
                <a:cs typeface="Times New Roman" panose="02020603050405020304" pitchFamily="18" charset="0"/>
              </a:rPr>
              <a:t>デジタルアーカイブの保管・流通利用の目的に対応した資料の選定評価。</a:t>
            </a:r>
          </a:p>
          <a:p>
            <a:pPr marL="0" indent="0" algn="just">
              <a:buFont typeface="Arial" panose="020B0604020202020204" pitchFamily="34" charset="0"/>
              <a:buNone/>
            </a:pPr>
            <a:r>
              <a:rPr lang="en-US" altLang="ja-JP" sz="2800" b="1" kern="100" dirty="0">
                <a:latin typeface="+mn-ea"/>
                <a:ea typeface="+mn-ea"/>
                <a:cs typeface="Times New Roman" panose="02020603050405020304" pitchFamily="18" charset="0"/>
              </a:rPr>
              <a:t>2) </a:t>
            </a:r>
            <a:r>
              <a:rPr lang="ja-JP" altLang="ja-JP" sz="2800" b="1" kern="100" dirty="0">
                <a:latin typeface="+mn-ea"/>
                <a:ea typeface="+mn-ea"/>
                <a:cs typeface="Times New Roman" panose="02020603050405020304" pitchFamily="18" charset="0"/>
              </a:rPr>
              <a:t>慣習・権利（</a:t>
            </a:r>
            <a:r>
              <a:rPr lang="ja-JP" altLang="ja-JP" sz="2800" b="1" kern="100" dirty="0">
                <a:solidFill>
                  <a:srgbClr val="FF9900"/>
                </a:solidFill>
                <a:latin typeface="+mn-ea"/>
                <a:ea typeface="+mn-ea"/>
                <a:cs typeface="Times New Roman" panose="02020603050405020304" pitchFamily="18" charset="0"/>
              </a:rPr>
              <a:t>知的財産・著作権，</a:t>
            </a:r>
            <a:r>
              <a:rPr lang="ja-JP" altLang="en-US" sz="2800" b="1" kern="100" dirty="0">
                <a:solidFill>
                  <a:srgbClr val="FF9900"/>
                </a:solidFill>
                <a:latin typeface="+mn-ea"/>
                <a:ea typeface="+mn-ea"/>
                <a:cs typeface="Times New Roman" panose="02020603050405020304" pitchFamily="18" charset="0"/>
              </a:rPr>
              <a:t>肖像権，</a:t>
            </a:r>
            <a:r>
              <a:rPr lang="ja-JP" altLang="ja-JP" sz="2800" b="1" kern="100" dirty="0">
                <a:solidFill>
                  <a:srgbClr val="FF9900"/>
                </a:solidFill>
                <a:latin typeface="+mn-ea"/>
                <a:ea typeface="+mn-ea"/>
                <a:cs typeface="Times New Roman" panose="02020603050405020304" pitchFamily="18" charset="0"/>
              </a:rPr>
              <a:t>プライバシー，所有権</a:t>
            </a:r>
            <a:r>
              <a:rPr lang="ja-JP" altLang="ja-JP" sz="2800" b="1" kern="100" dirty="0">
                <a:latin typeface="+mn-ea"/>
                <a:ea typeface="+mn-ea"/>
                <a:cs typeface="Times New Roman" panose="02020603050405020304" pitchFamily="18" charset="0"/>
              </a:rPr>
              <a:t>等），利益</a:t>
            </a:r>
          </a:p>
          <a:p>
            <a:pPr algn="just"/>
            <a:r>
              <a:rPr lang="ja-JP" altLang="ja-JP" sz="2800" kern="100" dirty="0">
                <a:latin typeface="+mn-ea"/>
                <a:ea typeface="+mn-ea"/>
                <a:cs typeface="Times New Roman" panose="02020603050405020304" pitchFamily="18" charset="0"/>
              </a:rPr>
              <a:t>　地域社会に古くから伝わる慣習や信仰，対象となる資料の知的財産・著作権，</a:t>
            </a:r>
            <a:r>
              <a:rPr lang="ja-JP" altLang="en-US" sz="2800" kern="100" dirty="0">
                <a:latin typeface="+mn-ea"/>
                <a:ea typeface="+mn-ea"/>
                <a:cs typeface="Times New Roman" panose="02020603050405020304" pitchFamily="18" charset="0"/>
              </a:rPr>
              <a:t>肖像権、</a:t>
            </a:r>
            <a:r>
              <a:rPr lang="ja-JP" altLang="ja-JP" sz="2800" kern="100" dirty="0">
                <a:latin typeface="+mn-ea"/>
                <a:ea typeface="+mn-ea"/>
                <a:cs typeface="Times New Roman" panose="02020603050405020304" pitchFamily="18" charset="0"/>
              </a:rPr>
              <a:t>所有権，プライバシー権等の諸権利に配慮する。</a:t>
            </a:r>
          </a:p>
          <a:p>
            <a:pPr algn="just"/>
            <a:r>
              <a:rPr lang="ja-JP" altLang="ja-JP" sz="2800" kern="100" dirty="0">
                <a:latin typeface="+mn-ea"/>
                <a:ea typeface="+mn-ea"/>
                <a:cs typeface="Times New Roman" panose="02020603050405020304" pitchFamily="18" charset="0"/>
              </a:rPr>
              <a:t>　さらに，利益，つまり経済的な意味での損益だけでなく，地域の人々や人々が持つ価値観，名誉に対する心理的な側面に配慮する必要がある。</a:t>
            </a:r>
            <a:endParaRPr lang="en-US" altLang="ja-JP" sz="2800" kern="100" dirty="0">
              <a:latin typeface="+mn-ea"/>
              <a:ea typeface="+mn-ea"/>
              <a:cs typeface="Times New Roman" panose="02020603050405020304" pitchFamily="18" charset="0"/>
            </a:endParaRPr>
          </a:p>
        </p:txBody>
      </p:sp>
    </p:spTree>
    <p:extLst>
      <p:ext uri="{BB962C8B-B14F-4D97-AF65-F5344CB8AC3E}">
        <p14:creationId xmlns:p14="http://schemas.microsoft.com/office/powerpoint/2010/main" val="151595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7F518-8091-A784-9CAC-395F0E7BF6D8}"/>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87D5266D-7DEB-CEE9-AEA3-C3222475DD9A}"/>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CCA05259-E96D-39E3-799A-EA1C6BD91AF8}"/>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A1806C28-E93B-7BF0-60EC-859EE24ADBF0}"/>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
        <p:nvSpPr>
          <p:cNvPr id="3" name="テキスト プレースホルダー 2">
            <a:extLst>
              <a:ext uri="{FF2B5EF4-FFF2-40B4-BE49-F238E27FC236}">
                <a16:creationId xmlns:a16="http://schemas.microsoft.com/office/drawing/2014/main" id="{21BA1D90-FAE9-2AD3-7EBB-90B228268241}"/>
              </a:ext>
            </a:extLst>
          </p:cNvPr>
          <p:cNvSpPr txBox="1">
            <a:spLocks/>
          </p:cNvSpPr>
          <p:nvPr/>
        </p:nvSpPr>
        <p:spPr>
          <a:xfrm>
            <a:off x="513347" y="1028649"/>
            <a:ext cx="8389601"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just">
              <a:buFont typeface="Arial" panose="020B0604020202020204" pitchFamily="34" charset="0"/>
              <a:buNone/>
            </a:pPr>
            <a:r>
              <a:rPr lang="en-US" altLang="ja-JP" sz="2800" b="1" kern="100" dirty="0">
                <a:latin typeface="+mn-ea"/>
                <a:ea typeface="+mn-ea"/>
                <a:cs typeface="Times New Roman" panose="02020603050405020304" pitchFamily="18" charset="0"/>
              </a:rPr>
              <a:t>3) </a:t>
            </a:r>
            <a:r>
              <a:rPr lang="ja-JP" altLang="ja-JP" sz="2800" b="1" kern="100" dirty="0">
                <a:latin typeface="+mn-ea"/>
                <a:ea typeface="+mn-ea"/>
                <a:cs typeface="Times New Roman" panose="02020603050405020304" pitchFamily="18" charset="0"/>
              </a:rPr>
              <a:t>社会的背景（各分野のガイドライン等）</a:t>
            </a:r>
            <a:endParaRPr lang="en-US" altLang="ja-JP" sz="2800" b="1" kern="100" dirty="0">
              <a:latin typeface="+mn-ea"/>
              <a:ea typeface="+mn-ea"/>
              <a:cs typeface="Times New Roman" panose="02020603050405020304" pitchFamily="18" charset="0"/>
            </a:endParaRPr>
          </a:p>
          <a:p>
            <a:pPr marL="0" indent="0" algn="just">
              <a:buFont typeface="Arial" panose="020B0604020202020204" pitchFamily="34" charset="0"/>
              <a:buNone/>
            </a:pPr>
            <a:r>
              <a:rPr lang="ja-JP" altLang="en-US" sz="2800" kern="100" dirty="0">
                <a:latin typeface="+mn-ea"/>
                <a:ea typeface="+mn-ea"/>
                <a:cs typeface="Times New Roman" panose="02020603050405020304" pitchFamily="18" charset="0"/>
              </a:rPr>
              <a:t>・</a:t>
            </a:r>
            <a:r>
              <a:rPr lang="ja-JP" altLang="ja-JP" sz="2800" kern="100" dirty="0">
                <a:latin typeface="+mn-ea"/>
                <a:ea typeface="+mn-ea"/>
                <a:cs typeface="Times New Roman" panose="02020603050405020304" pitchFamily="18" charset="0"/>
              </a:rPr>
              <a:t>社会的要請や記録者の心情，収集記録の条件，各分野のガイドライン等への配慮が必要である。</a:t>
            </a:r>
            <a:endParaRPr lang="en-US" altLang="ja-JP" sz="2800" kern="100" dirty="0">
              <a:latin typeface="+mn-ea"/>
              <a:ea typeface="+mn-ea"/>
              <a:cs typeface="Times New Roman" panose="02020603050405020304" pitchFamily="18" charset="0"/>
            </a:endParaRPr>
          </a:p>
          <a:p>
            <a:pPr marL="0" indent="0" algn="just">
              <a:buFont typeface="Arial" panose="020B0604020202020204" pitchFamily="34" charset="0"/>
              <a:buNone/>
            </a:pPr>
            <a:r>
              <a:rPr lang="ja-JP" altLang="en-US" sz="2800" kern="100" dirty="0">
                <a:latin typeface="+mn-ea"/>
                <a:ea typeface="+mn-ea"/>
                <a:cs typeface="Times New Roman" panose="02020603050405020304" pitchFamily="18" charset="0"/>
              </a:rPr>
              <a:t>・</a:t>
            </a:r>
            <a:r>
              <a:rPr lang="ja-JP" altLang="ja-JP" sz="2800" kern="100" dirty="0">
                <a:latin typeface="+mn-ea"/>
                <a:ea typeface="+mn-ea"/>
                <a:cs typeface="Times New Roman" panose="02020603050405020304" pitchFamily="18" charset="0"/>
              </a:rPr>
              <a:t>例えば，動植物の絶滅危惧種や保存管理が脆弱な重要文化財などへの配慮である。選択する場合にあっても，地理情報精度を低くしたデータの選択などにより，盗掘･盗難防止に考慮する必要がある</a:t>
            </a:r>
            <a:r>
              <a:rPr lang="ja-JP" altLang="en-US" sz="2800" kern="100" dirty="0">
                <a:latin typeface="+mn-ea"/>
                <a:ea typeface="+mn-ea"/>
                <a:cs typeface="Times New Roman" panose="02020603050405020304" pitchFamily="18" charset="0"/>
              </a:rPr>
              <a:t>。</a:t>
            </a:r>
            <a:endParaRPr lang="ja-JP" altLang="ja-JP" sz="2800" kern="100" dirty="0">
              <a:latin typeface="+mn-ea"/>
              <a:ea typeface="+mn-ea"/>
              <a:cs typeface="Times New Roman" panose="02020603050405020304" pitchFamily="18" charset="0"/>
            </a:endParaRPr>
          </a:p>
        </p:txBody>
      </p:sp>
    </p:spTree>
    <p:extLst>
      <p:ext uri="{BB962C8B-B14F-4D97-AF65-F5344CB8AC3E}">
        <p14:creationId xmlns:p14="http://schemas.microsoft.com/office/powerpoint/2010/main" val="1371350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AAC34-2ACD-8839-3DB3-6CE30558C94B}"/>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BC9F4921-ABA2-F5CC-8E88-C0573BF395CB}"/>
              </a:ext>
            </a:extLst>
          </p:cNvPr>
          <p:cNvSpPr txBox="1">
            <a:spLocks noChangeArrowheads="1"/>
          </p:cNvSpPr>
          <p:nvPr/>
        </p:nvSpPr>
        <p:spPr>
          <a:xfrm>
            <a:off x="395536" y="1196752"/>
            <a:ext cx="8507412" cy="2880320"/>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811E89E5-DA7C-1B73-0C4F-FC22B095AAB6}"/>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AAE64CBC-AC9A-8A04-CB0B-471E3AD43583}"/>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pPr algn="ctr"/>
            <a:r>
              <a:rPr lang="ja-JP" altLang="en-US" sz="3600" dirty="0">
                <a:latin typeface="メイリオ" charset="0"/>
                <a:ea typeface="メイリオ" charset="0"/>
                <a:cs typeface="メイリオ" charset="0"/>
              </a:rPr>
              <a:t>第</a:t>
            </a:r>
            <a:r>
              <a:rPr lang="en-US" altLang="ja-JP" sz="3600" dirty="0">
                <a:latin typeface="メイリオ" charset="0"/>
                <a:ea typeface="メイリオ" charset="0"/>
                <a:cs typeface="メイリオ" charset="0"/>
              </a:rPr>
              <a:t>1</a:t>
            </a:r>
            <a:r>
              <a:rPr lang="ja-JP" altLang="en-US" sz="3600" dirty="0">
                <a:latin typeface="メイリオ" charset="0"/>
                <a:ea typeface="メイリオ" charset="0"/>
                <a:cs typeface="メイリオ" charset="0"/>
              </a:rPr>
              <a:t>講　デジタルアーカイブにおける</a:t>
            </a:r>
            <a:br>
              <a:rPr lang="en-US" altLang="ja-JP" sz="3600" dirty="0">
                <a:latin typeface="メイリオ" charset="0"/>
                <a:ea typeface="メイリオ" charset="0"/>
                <a:cs typeface="メイリオ" charset="0"/>
              </a:rPr>
            </a:br>
            <a:r>
              <a:rPr lang="ja-JP" altLang="en-US" sz="3600" dirty="0">
                <a:latin typeface="メイリオ" charset="0"/>
                <a:ea typeface="メイリオ" charset="0"/>
                <a:cs typeface="メイリオ" charset="0"/>
              </a:rPr>
              <a:t>権利処理の概要</a:t>
            </a:r>
          </a:p>
        </p:txBody>
      </p:sp>
      <p:sp>
        <p:nvSpPr>
          <p:cNvPr id="3" name="テキスト プレースホルダー 2">
            <a:extLst>
              <a:ext uri="{FF2B5EF4-FFF2-40B4-BE49-F238E27FC236}">
                <a16:creationId xmlns:a16="http://schemas.microsoft.com/office/drawing/2014/main" id="{A16AE96E-D6D1-2548-18CF-7DBC1B05A414}"/>
              </a:ext>
            </a:extLst>
          </p:cNvPr>
          <p:cNvSpPr txBox="1">
            <a:spLocks/>
          </p:cNvSpPr>
          <p:nvPr/>
        </p:nvSpPr>
        <p:spPr>
          <a:xfrm>
            <a:off x="513347" y="1028649"/>
            <a:ext cx="8389601"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just">
              <a:buNone/>
            </a:pPr>
            <a:r>
              <a:rPr lang="en-US" altLang="ja-JP" sz="2800" b="1" kern="100" dirty="0">
                <a:latin typeface="+mn-ea"/>
                <a:ea typeface="+mn-ea"/>
                <a:cs typeface="Times New Roman" panose="02020603050405020304" pitchFamily="18" charset="0"/>
              </a:rPr>
              <a:t>4) </a:t>
            </a:r>
            <a:r>
              <a:rPr lang="ja-JP" altLang="en-US" sz="2800" b="1" kern="100" dirty="0">
                <a:latin typeface="+mn-ea"/>
                <a:ea typeface="+mn-ea"/>
                <a:cs typeface="Times New Roman" panose="02020603050405020304" pitchFamily="18" charset="0"/>
              </a:rPr>
              <a:t>文化的内容の適否</a:t>
            </a:r>
          </a:p>
          <a:p>
            <a:pPr marL="0" indent="0" algn="just">
              <a:buNone/>
            </a:pPr>
            <a:r>
              <a:rPr lang="ja-JP" altLang="en-US" sz="2800" kern="100" dirty="0">
                <a:latin typeface="+mn-ea"/>
                <a:ea typeface="+mn-ea"/>
                <a:cs typeface="Times New Roman" panose="02020603050405020304" pitchFamily="18" charset="0"/>
              </a:rPr>
              <a:t>文化・学術的な視点から資料の評価を行い，場合によっては変更やメタデータの追加等を行う。（例：踊り等の伝承にあたり，所作の間違いの指摘等）</a:t>
            </a:r>
          </a:p>
          <a:p>
            <a:pPr marL="0" indent="0" algn="just">
              <a:buNone/>
            </a:pPr>
            <a:r>
              <a:rPr lang="en-US" altLang="ja-JP" sz="2800" b="1" kern="100" dirty="0">
                <a:latin typeface="+mn-ea"/>
                <a:ea typeface="+mn-ea"/>
                <a:cs typeface="Times New Roman" panose="02020603050405020304" pitchFamily="18" charset="0"/>
              </a:rPr>
              <a:t>5) </a:t>
            </a:r>
            <a:r>
              <a:rPr lang="ja-JP" altLang="en-US" sz="2800" b="1" kern="100" dirty="0">
                <a:latin typeface="+mn-ea"/>
                <a:ea typeface="+mn-ea"/>
                <a:cs typeface="Times New Roman" panose="02020603050405020304" pitchFamily="18" charset="0"/>
              </a:rPr>
              <a:t>利用者の状況（教育的配慮含む）</a:t>
            </a:r>
          </a:p>
          <a:p>
            <a:pPr marL="0" indent="0" algn="just">
              <a:buNone/>
            </a:pPr>
            <a:r>
              <a:rPr lang="ja-JP" altLang="en-US" sz="2800" kern="100" dirty="0">
                <a:latin typeface="+mn-ea"/>
                <a:ea typeface="+mn-ea"/>
                <a:cs typeface="Times New Roman" panose="02020603050405020304" pitchFamily="18" charset="0"/>
              </a:rPr>
              <a:t>利用者の特性やレベルに配慮が必要である。教育的利用の場合は学習者のレベルに適した教材を選定すべきである。</a:t>
            </a:r>
          </a:p>
        </p:txBody>
      </p:sp>
    </p:spTree>
    <p:extLst>
      <p:ext uri="{BB962C8B-B14F-4D97-AF65-F5344CB8AC3E}">
        <p14:creationId xmlns:p14="http://schemas.microsoft.com/office/powerpoint/2010/main" val="3278273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テーマ">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973</Words>
  <Application>Microsoft Office PowerPoint</Application>
  <PresentationFormat>画面に合わせる (4:3)</PresentationFormat>
  <Paragraphs>66</Paragraphs>
  <Slides>11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メイリオ</vt:lpstr>
      <vt:lpstr>Arial</vt:lpstr>
      <vt:lpstr>Calibri</vt:lpstr>
      <vt:lpstr>Wingdings</vt:lpstr>
      <vt:lpstr>Office ​​テーマ</vt:lpstr>
      <vt:lpstr>メディア論Ⅲ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透 井上</cp:lastModifiedBy>
  <cp:revision>36</cp:revision>
  <dcterms:created xsi:type="dcterms:W3CDTF">2014-12-25T09:23:23Z</dcterms:created>
  <dcterms:modified xsi:type="dcterms:W3CDTF">2024-11-07T02:28:42Z</dcterms:modified>
</cp:coreProperties>
</file>