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308" r:id="rId3"/>
    <p:sldId id="292" r:id="rId4"/>
    <p:sldId id="314" r:id="rId5"/>
    <p:sldId id="295" r:id="rId6"/>
    <p:sldId id="316" r:id="rId7"/>
    <p:sldId id="323" r:id="rId8"/>
    <p:sldId id="320" r:id="rId9"/>
    <p:sldId id="293"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66" autoAdjust="0"/>
    <p:restoredTop sz="94660"/>
  </p:normalViewPr>
  <p:slideViewPr>
    <p:cSldViewPr>
      <p:cViewPr varScale="1">
        <p:scale>
          <a:sx n="107" d="100"/>
          <a:sy n="107" d="100"/>
        </p:scale>
        <p:origin x="1092" y="108"/>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2024/11/9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3" name="サブタイトル 2"/>
          <p:cNvSpPr>
            <a:spLocks noGrp="1"/>
          </p:cNvSpPr>
          <p:nvPr>
            <p:ph type="subTitle" idx="1" hasCustomPrompt="1"/>
          </p:nvPr>
        </p:nvSpPr>
        <p:spPr>
          <a:xfrm>
            <a:off x="1371600" y="4869160"/>
            <a:ext cx="6400800" cy="1368152"/>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学校名 発表者名</a:t>
            </a:r>
            <a:endParaRPr kumimoji="1" lang="en-US" altLang="ja-JP" dirty="0"/>
          </a:p>
        </p:txBody>
      </p:sp>
      <p:sp>
        <p:nvSpPr>
          <p:cNvPr id="5" name="フッター プレースホルダー 4"/>
          <p:cNvSpPr>
            <a:spLocks noGrp="1"/>
          </p:cNvSpPr>
          <p:nvPr>
            <p:ph type="ftr" sz="quarter" idx="11"/>
          </p:nvPr>
        </p:nvSpPr>
        <p:spPr>
          <a:xfrm>
            <a:off x="0" y="6356350"/>
            <a:ext cx="9144000" cy="501650"/>
          </a:xfrm>
        </p:spPr>
        <p:txBody>
          <a:bodyPr/>
          <a:lstStyle>
            <a:lvl1pP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岐阜女子大学</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dirty="0"/>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dirty="0"/>
          </a:p>
        </p:txBody>
      </p:sp>
      <p:cxnSp>
        <p:nvCxnSpPr>
          <p:cNvPr id="7" name="直線コネクタ 6"/>
          <p:cNvCxnSpPr/>
          <p:nvPr userDrawn="1"/>
        </p:nvCxnSpPr>
        <p:spPr>
          <a:xfrm>
            <a:off x="0" y="6093296"/>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0" y="692696"/>
            <a:ext cx="9144000" cy="568863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0" y="6381328"/>
            <a:ext cx="9144000" cy="476672"/>
          </a:xfrm>
          <a:prstGeom prst="rect">
            <a:avLst/>
          </a:prstGeom>
          <a:ln>
            <a:solidFill>
              <a:schemeClr val="accent4"/>
            </a:solidFill>
          </a:ln>
        </p:spPr>
        <p:txBody>
          <a:bodyPr vert="horz" lIns="91440" tIns="45720" rIns="91440" bIns="45720" rtlCol="0" anchor="ctr"/>
          <a:lstStyle>
            <a:lvl1pPr algn="ct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a:t>H26</a:t>
            </a:r>
            <a:r>
              <a:rPr lang="ja-JP" altLang="en-US"/>
              <a:t>年度 文部科学省「</a:t>
            </a:r>
            <a:r>
              <a:rPr lang="en-US" altLang="ja-JP"/>
              <a:t>ICT</a:t>
            </a:r>
            <a:r>
              <a:rPr lang="ja-JP" altLang="en-US"/>
              <a:t>を活用した教育の推進に資する実証事業」</a:t>
            </a:r>
            <a:endParaRPr lang="en-US" altLang="ja-JP"/>
          </a:p>
          <a:p>
            <a:r>
              <a:rPr lang="en-US" altLang="ja-JP"/>
              <a:t>ICT</a:t>
            </a:r>
            <a:r>
              <a:rPr lang="ja-JP" altLang="en-US"/>
              <a:t>を活用した教育効果の検証方法の開発</a:t>
            </a:r>
            <a:endParaRPr lang="ja-JP" altLang="en-US" dirty="0"/>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788252"/>
            <a:ext cx="8244408" cy="807126"/>
          </a:xfrm>
          <a:solidFill>
            <a:schemeClr val="accent2"/>
          </a:solidFill>
        </p:spPr>
        <p:txBody>
          <a:bodyPr tIns="144000"/>
          <a:lstStyle/>
          <a:p>
            <a:r>
              <a:rPr kumimoji="1" lang="ja-JP" altLang="en-US" sz="4000" dirty="0"/>
              <a:t>メディア論</a:t>
            </a:r>
            <a:r>
              <a:rPr kumimoji="1" lang="en-US" altLang="ja-JP" sz="4000" dirty="0"/>
              <a:t>Ⅲ</a:t>
            </a:r>
            <a:endParaRPr kumimoji="1" lang="ja-JP" altLang="en-US" dirty="0">
              <a:latin typeface="+mj-ea"/>
              <a:ea typeface="+mj-ea"/>
            </a:endParaRPr>
          </a:p>
        </p:txBody>
      </p:sp>
      <p:sp>
        <p:nvSpPr>
          <p:cNvPr id="3" name="サブタイトル 2"/>
          <p:cNvSpPr>
            <a:spLocks noGrp="1"/>
          </p:cNvSpPr>
          <p:nvPr>
            <p:ph type="subTitle" idx="1"/>
          </p:nvPr>
        </p:nvSpPr>
        <p:spPr>
          <a:xfrm>
            <a:off x="1403648" y="5373216"/>
            <a:ext cx="6400800" cy="648072"/>
          </a:xfrm>
        </p:spPr>
        <p:txBody>
          <a:bodyPr>
            <a:normAutofit/>
          </a:bodyPr>
          <a:lstStyle/>
          <a:p>
            <a:r>
              <a:rPr kumimoji="1" lang="ja-JP" altLang="en-US" sz="2400" dirty="0">
                <a:solidFill>
                  <a:schemeClr val="tx1"/>
                </a:solidFill>
                <a:latin typeface="+mj-ea"/>
                <a:ea typeface="+mj-ea"/>
              </a:rPr>
              <a:t>井上透　江添誠</a:t>
            </a:r>
            <a:r>
              <a:rPr kumimoji="1" lang="en-US" altLang="ja-JP" sz="2400" dirty="0">
                <a:solidFill>
                  <a:schemeClr val="tx1"/>
                </a:solidFill>
                <a:latin typeface="+mj-ea"/>
                <a:ea typeface="+mj-ea"/>
              </a:rPr>
              <a:t>(</a:t>
            </a:r>
            <a:r>
              <a:rPr kumimoji="1" lang="ja-JP" altLang="en-US" sz="2400" dirty="0">
                <a:solidFill>
                  <a:schemeClr val="tx1"/>
                </a:solidFill>
                <a:latin typeface="+mj-ea"/>
                <a:ea typeface="+mj-ea"/>
              </a:rPr>
              <a:t>岐阜女子大学）</a:t>
            </a: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a:latin typeface="+mj-ea"/>
                <a:ea typeface="+mj-ea"/>
                <a:cs typeface="Meiryo UI" panose="020B0604030504040204" pitchFamily="50" charset="-128"/>
              </a:rPr>
              <a:t>第</a:t>
            </a:r>
            <a:r>
              <a:rPr lang="en-US" altLang="ja-JP" sz="2100" b="1" dirty="0">
                <a:latin typeface="+mj-ea"/>
                <a:ea typeface="+mj-ea"/>
                <a:cs typeface="Meiryo UI" panose="020B0604030504040204" pitchFamily="50" charset="-128"/>
              </a:rPr>
              <a:t>11</a:t>
            </a:r>
            <a:r>
              <a:rPr lang="ja-JP" altLang="en-US" sz="2100" b="1" dirty="0">
                <a:latin typeface="+mj-ea"/>
                <a:ea typeface="+mj-ea"/>
                <a:cs typeface="Meiryo UI" panose="020B0604030504040204" pitchFamily="50" charset="-128"/>
              </a:rPr>
              <a:t>講　肖像権</a:t>
            </a: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DF68-41C0-3FAC-086A-EA5C3E40A882}"/>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5B0D3BC0-A9EF-818D-F3FE-6D3A4AAC5B50}"/>
              </a:ext>
            </a:extLst>
          </p:cNvPr>
          <p:cNvSpPr txBox="1">
            <a:spLocks noChangeArrowheads="1"/>
          </p:cNvSpPr>
          <p:nvPr/>
        </p:nvSpPr>
        <p:spPr>
          <a:xfrm>
            <a:off x="395536" y="1196752"/>
            <a:ext cx="8507412" cy="511256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3500" b="1" dirty="0">
                <a:latin typeface="メイリオ" panose="020B0604030504040204" pitchFamily="50" charset="-128"/>
                <a:ea typeface="メイリオ" panose="020B0604030504040204" pitchFamily="50" charset="-128"/>
                <a:cs typeface="メイリオ" panose="020B0604030504040204" pitchFamily="50" charset="-128"/>
              </a:rPr>
              <a:t>　ねらい</a:t>
            </a:r>
            <a:endParaRPr lang="en-US" altLang="ja-JP" sz="35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肖像権は、勝手に自分の肖像や全身の姿を撮影されたり、公開したりしない権利であることを理解し、権利処理を行う。</a:t>
            </a:r>
          </a:p>
        </p:txBody>
      </p:sp>
      <p:sp>
        <p:nvSpPr>
          <p:cNvPr id="2" name="タイトル 1">
            <a:extLst>
              <a:ext uri="{FF2B5EF4-FFF2-40B4-BE49-F238E27FC236}">
                <a16:creationId xmlns:a16="http://schemas.microsoft.com/office/drawing/2014/main" id="{FAE9F0C3-D0C4-7FEA-98AA-3868BAA5AC1D}"/>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1DFBA37B-7606-1FB4-2221-B1A6C6510D8B}"/>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11</a:t>
            </a:r>
            <a:r>
              <a:rPr lang="ja-JP" altLang="en-US" sz="3200" b="1" dirty="0">
                <a:latin typeface="+mj-ea"/>
              </a:rPr>
              <a:t>講　肖像権</a:t>
            </a:r>
          </a:p>
        </p:txBody>
      </p:sp>
    </p:spTree>
    <p:extLst>
      <p:ext uri="{BB962C8B-B14F-4D97-AF65-F5344CB8AC3E}">
        <p14:creationId xmlns:p14="http://schemas.microsoft.com/office/powerpoint/2010/main" val="2882724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1080121"/>
            <a:ext cx="8892480" cy="476671"/>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１　肖像権</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11</a:t>
            </a:r>
            <a:r>
              <a:rPr lang="ja-JP" altLang="en-US" sz="3200" b="1" dirty="0">
                <a:latin typeface="+mj-ea"/>
              </a:rPr>
              <a:t>講　肖像権</a:t>
            </a:r>
          </a:p>
        </p:txBody>
      </p:sp>
      <p:sp>
        <p:nvSpPr>
          <p:cNvPr id="6" name="コンテンツ プレースホルダー 2">
            <a:extLst>
              <a:ext uri="{FF2B5EF4-FFF2-40B4-BE49-F238E27FC236}">
                <a16:creationId xmlns:a16="http://schemas.microsoft.com/office/drawing/2014/main" id="{37DF11C9-F88E-6AC7-4B25-2FDDC0441EBB}"/>
              </a:ext>
            </a:extLst>
          </p:cNvPr>
          <p:cNvSpPr txBox="1">
            <a:spLocks/>
          </p:cNvSpPr>
          <p:nvPr/>
        </p:nvSpPr>
        <p:spPr>
          <a:xfrm>
            <a:off x="0" y="1556792"/>
            <a:ext cx="9144000" cy="5301208"/>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dirty="0">
                <a:latin typeface="+mn-ea"/>
              </a:rPr>
              <a:t>法律、つまり実定法がないことから、裁判例によって権利処理を行うことを理解する。</a:t>
            </a:r>
            <a:endParaRPr lang="en-US" altLang="ja-JP" sz="2800" dirty="0">
              <a:latin typeface="+mn-ea"/>
            </a:endParaRPr>
          </a:p>
          <a:p>
            <a:r>
              <a:rPr lang="ja-JP" altLang="en-US" sz="2800" dirty="0">
                <a:latin typeface="+mn-ea"/>
              </a:rPr>
              <a:t>最高裁判例によって、被撮影者の社会的地位、活動内容、撮影の場所、撮影の態様、撮影の必要性などを総合的考慮し、撮影によって人格的な侵害が社会生活上の受忍限度を超える場合に違法となることを理解する。</a:t>
            </a:r>
            <a:endParaRPr lang="en-US" altLang="ja-JP" sz="2800" dirty="0">
              <a:latin typeface="+mn-ea"/>
            </a:endParaRPr>
          </a:p>
          <a:p>
            <a:r>
              <a:rPr lang="ja-JP" altLang="en-US" sz="2800" dirty="0">
                <a:latin typeface="+mn-ea"/>
              </a:rPr>
              <a:t>デジタルアーカイブ学会の肖像権ガイドラインを参考にする。</a:t>
            </a:r>
            <a:endParaRPr lang="ja-JP" altLang="en-US" dirty="0">
              <a:latin typeface="+mn-ea"/>
            </a:endParaRPr>
          </a:p>
        </p:txBody>
      </p:sp>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D6916-C3C6-5466-9A6D-442CBEB38DD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359A185-9936-07E0-5BD1-9DB93471C88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556E9A4B-A792-D91A-9084-1E36E5A7A2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11</a:t>
            </a:r>
            <a:r>
              <a:rPr lang="ja-JP" altLang="en-US" sz="3200" b="1" dirty="0">
                <a:latin typeface="+mj-ea"/>
              </a:rPr>
              <a:t>講　肖像権</a:t>
            </a:r>
          </a:p>
        </p:txBody>
      </p:sp>
      <p:sp>
        <p:nvSpPr>
          <p:cNvPr id="9" name="コンテンツ プレースホルダー 2">
            <a:extLst>
              <a:ext uri="{FF2B5EF4-FFF2-40B4-BE49-F238E27FC236}">
                <a16:creationId xmlns:a16="http://schemas.microsoft.com/office/drawing/2014/main" id="{1F6DCD58-F54B-880F-DF33-44BBAA33F23E}"/>
              </a:ext>
            </a:extLst>
          </p:cNvPr>
          <p:cNvSpPr txBox="1">
            <a:spLocks/>
          </p:cNvSpPr>
          <p:nvPr/>
        </p:nvSpPr>
        <p:spPr>
          <a:xfrm>
            <a:off x="15609" y="1412776"/>
            <a:ext cx="9128392" cy="5877272"/>
          </a:xfrm>
          <a:prstGeom prst="rect">
            <a:avLst/>
          </a:prstGeom>
        </p:spPr>
        <p:txBody>
          <a:bodyPr vert="horz">
            <a:normAutofit fontScale="92500" lnSpcReduction="10000"/>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a:buClr>
                <a:srgbClr val="D34817"/>
              </a:buClr>
            </a:pPr>
            <a:r>
              <a:rPr lang="ja-JP" altLang="en-US" sz="2800" dirty="0">
                <a:solidFill>
                  <a:prstClr val="black"/>
                </a:solidFill>
                <a:latin typeface="+mn-ea"/>
              </a:rPr>
              <a:t>公開するために権利処理が必要になる場合がある。</a:t>
            </a:r>
          </a:p>
          <a:p>
            <a:pPr>
              <a:buClr>
                <a:srgbClr val="D34817"/>
              </a:buClr>
            </a:pPr>
            <a:r>
              <a:rPr lang="ja-JP" altLang="en-US" sz="2800" dirty="0">
                <a:solidFill>
                  <a:prstClr val="black"/>
                </a:solidFill>
                <a:latin typeface="+mn-ea"/>
              </a:rPr>
              <a:t>法律が存在しないため、判例によって利用の判断を行う。</a:t>
            </a:r>
          </a:p>
          <a:p>
            <a:pPr>
              <a:buClr>
                <a:srgbClr val="D34817"/>
              </a:buClr>
            </a:pPr>
            <a:r>
              <a:rPr lang="ja-JP" altLang="en-US" sz="2800" dirty="0">
                <a:solidFill>
                  <a:prstClr val="black"/>
                </a:solidFill>
                <a:latin typeface="+mn-ea"/>
              </a:rPr>
              <a:t>明確に対象者が判明する場合は許諾を得る。（ニュースの場合は不要だが、コンテンツとしてのドキュメンタリー映像で何度も長期に利用する場合は処理が必要）</a:t>
            </a:r>
          </a:p>
          <a:p>
            <a:pPr>
              <a:buClr>
                <a:srgbClr val="D34817"/>
              </a:buClr>
            </a:pPr>
            <a:r>
              <a:rPr lang="ja-JP" altLang="en-US" sz="2800" dirty="0">
                <a:solidFill>
                  <a:prstClr val="black"/>
                </a:solidFill>
                <a:latin typeface="+mn-ea"/>
              </a:rPr>
              <a:t>タレントやプロスポーツ選手等は社会的に認知されており肖像権は無いと言えるが、所属会社・団体がパブリシティー権を主張し、許諾が必要になるので注意を要する。</a:t>
            </a:r>
          </a:p>
          <a:p>
            <a:pPr>
              <a:buClr>
                <a:srgbClr val="D34817"/>
              </a:buClr>
            </a:pPr>
            <a:r>
              <a:rPr lang="ja-JP" altLang="en-US" sz="2800" dirty="0">
                <a:solidFill>
                  <a:prstClr val="black"/>
                </a:solidFill>
                <a:latin typeface="+mn-ea"/>
              </a:rPr>
              <a:t>公開するデータは、個人情報保護や公序良俗等社会規範内であるか、公開によって民法上の不利益を与えないかを検討する。</a:t>
            </a:r>
          </a:p>
          <a:p>
            <a:pPr>
              <a:buClr>
                <a:srgbClr val="D34817"/>
              </a:buClr>
            </a:pPr>
            <a:r>
              <a:rPr lang="ja-JP" altLang="en-US" sz="2800" dirty="0">
                <a:solidFill>
                  <a:prstClr val="black"/>
                </a:solidFill>
                <a:latin typeface="+mn-ea"/>
              </a:rPr>
              <a:t>文化的な目的での利用範囲、かつ被写体のプライバシーの保護性が高くない場合は、社会通念上、受忍限度の範囲内と判断される可能性が高い。</a:t>
            </a:r>
          </a:p>
        </p:txBody>
      </p:sp>
      <p:sp>
        <p:nvSpPr>
          <p:cNvPr id="5" name="Rectangle 3"/>
          <p:cNvSpPr txBox="1">
            <a:spLocks noChangeArrowheads="1"/>
          </p:cNvSpPr>
          <p:nvPr/>
        </p:nvSpPr>
        <p:spPr>
          <a:xfrm>
            <a:off x="15608" y="1008113"/>
            <a:ext cx="8892480" cy="476671"/>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　肖像権の権利処理</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74695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11</a:t>
            </a:r>
            <a:r>
              <a:rPr lang="ja-JP" altLang="en-US" sz="3200" b="1" dirty="0">
                <a:latin typeface="+mj-ea"/>
              </a:rPr>
              <a:t>講　肖像権</a:t>
            </a:r>
          </a:p>
        </p:txBody>
      </p:sp>
      <p:sp>
        <p:nvSpPr>
          <p:cNvPr id="9" name="コンテンツ プレースホルダー 2">
            <a:extLst>
              <a:ext uri="{FF2B5EF4-FFF2-40B4-BE49-F238E27FC236}">
                <a16:creationId xmlns:a16="http://schemas.microsoft.com/office/drawing/2014/main" id="{4DC54EAD-938D-D864-BA93-B311D5D5FD37}"/>
              </a:ext>
            </a:extLst>
          </p:cNvPr>
          <p:cNvSpPr txBox="1">
            <a:spLocks/>
          </p:cNvSpPr>
          <p:nvPr/>
        </p:nvSpPr>
        <p:spPr>
          <a:xfrm>
            <a:off x="0" y="1196753"/>
            <a:ext cx="5076056" cy="5040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b="1" dirty="0">
                <a:latin typeface="+mn-ea"/>
                <a:ea typeface="+mn-ea"/>
              </a:rPr>
              <a:t>３ 肖像権を犯しているか？</a:t>
            </a:r>
            <a:endParaRPr lang="ja-JP" altLang="en-US" sz="2400" dirty="0">
              <a:latin typeface="+mn-ea"/>
              <a:ea typeface="+mn-ea"/>
            </a:endParaRPr>
          </a:p>
        </p:txBody>
      </p:sp>
      <p:pic>
        <p:nvPicPr>
          <p:cNvPr id="4" name="図 3"/>
          <p:cNvPicPr>
            <a:picLocks noChangeAspect="1"/>
          </p:cNvPicPr>
          <p:nvPr/>
        </p:nvPicPr>
        <p:blipFill>
          <a:blip r:embed="rId2"/>
          <a:stretch>
            <a:fillRect/>
          </a:stretch>
        </p:blipFill>
        <p:spPr>
          <a:xfrm>
            <a:off x="323528" y="1916487"/>
            <a:ext cx="3312368" cy="2283333"/>
          </a:xfrm>
          <a:prstGeom prst="rect">
            <a:avLst/>
          </a:prstGeom>
        </p:spPr>
      </p:pic>
      <p:sp>
        <p:nvSpPr>
          <p:cNvPr id="7" name="テキスト ボックス 6"/>
          <p:cNvSpPr txBox="1"/>
          <p:nvPr/>
        </p:nvSpPr>
        <p:spPr>
          <a:xfrm>
            <a:off x="323528" y="4230832"/>
            <a:ext cx="2277688" cy="369332"/>
          </a:xfrm>
          <a:prstGeom prst="rect">
            <a:avLst/>
          </a:prstGeom>
          <a:noFill/>
        </p:spPr>
        <p:txBody>
          <a:bodyPr wrap="square" rtlCol="0">
            <a:spAutoFit/>
          </a:bodyPr>
          <a:lstStyle/>
          <a:p>
            <a:r>
              <a:rPr kumimoji="1" lang="ja-JP" altLang="en-US" dirty="0"/>
              <a:t>野々村元兵庫県議員</a:t>
            </a:r>
          </a:p>
        </p:txBody>
      </p:sp>
      <p:pic>
        <p:nvPicPr>
          <p:cNvPr id="5" name="図 4"/>
          <p:cNvPicPr>
            <a:picLocks noChangeAspect="1"/>
          </p:cNvPicPr>
          <p:nvPr/>
        </p:nvPicPr>
        <p:blipFill>
          <a:blip r:embed="rId3"/>
          <a:stretch>
            <a:fillRect/>
          </a:stretch>
        </p:blipFill>
        <p:spPr>
          <a:xfrm>
            <a:off x="3088877" y="2511559"/>
            <a:ext cx="3011685" cy="2987299"/>
          </a:xfrm>
          <a:prstGeom prst="rect">
            <a:avLst/>
          </a:prstGeom>
        </p:spPr>
      </p:pic>
      <p:sp>
        <p:nvSpPr>
          <p:cNvPr id="10" name="テキスト ボックス 9"/>
          <p:cNvSpPr txBox="1"/>
          <p:nvPr/>
        </p:nvSpPr>
        <p:spPr>
          <a:xfrm>
            <a:off x="3059802" y="5526975"/>
            <a:ext cx="2277688" cy="369332"/>
          </a:xfrm>
          <a:prstGeom prst="rect">
            <a:avLst/>
          </a:prstGeom>
          <a:noFill/>
        </p:spPr>
        <p:txBody>
          <a:bodyPr wrap="square" rtlCol="0">
            <a:spAutoFit/>
          </a:bodyPr>
          <a:lstStyle/>
          <a:p>
            <a:r>
              <a:rPr kumimoji="1" lang="ja-JP" altLang="en-US" dirty="0"/>
              <a:t>豊田</a:t>
            </a:r>
            <a:r>
              <a:rPr lang="ja-JP" altLang="en-US" dirty="0"/>
              <a:t>元</a:t>
            </a:r>
            <a:r>
              <a:rPr kumimoji="1" lang="ja-JP" altLang="en-US" dirty="0"/>
              <a:t>国会議員</a:t>
            </a:r>
          </a:p>
        </p:txBody>
      </p:sp>
      <p:pic>
        <p:nvPicPr>
          <p:cNvPr id="11" name="図 10"/>
          <p:cNvPicPr>
            <a:picLocks noChangeAspect="1"/>
          </p:cNvPicPr>
          <p:nvPr/>
        </p:nvPicPr>
        <p:blipFill>
          <a:blip r:embed="rId4"/>
          <a:stretch>
            <a:fillRect/>
          </a:stretch>
        </p:blipFill>
        <p:spPr>
          <a:xfrm>
            <a:off x="6588224" y="1953472"/>
            <a:ext cx="1890971" cy="2681872"/>
          </a:xfrm>
          <a:prstGeom prst="rect">
            <a:avLst/>
          </a:prstGeom>
        </p:spPr>
      </p:pic>
      <p:sp>
        <p:nvSpPr>
          <p:cNvPr id="12" name="テキスト ボックス 11"/>
          <p:cNvSpPr txBox="1"/>
          <p:nvPr/>
        </p:nvSpPr>
        <p:spPr>
          <a:xfrm>
            <a:off x="6611810" y="4666776"/>
            <a:ext cx="1456429" cy="369332"/>
          </a:xfrm>
          <a:prstGeom prst="rect">
            <a:avLst/>
          </a:prstGeom>
          <a:noFill/>
        </p:spPr>
        <p:txBody>
          <a:bodyPr wrap="square" rtlCol="0">
            <a:spAutoFit/>
          </a:bodyPr>
          <a:lstStyle/>
          <a:p>
            <a:r>
              <a:rPr kumimoji="1" lang="ja-JP" altLang="en-US" dirty="0"/>
              <a:t>ペットの猫</a:t>
            </a:r>
          </a:p>
        </p:txBody>
      </p:sp>
    </p:spTree>
    <p:extLst>
      <p:ext uri="{BB962C8B-B14F-4D97-AF65-F5344CB8AC3E}">
        <p14:creationId xmlns:p14="http://schemas.microsoft.com/office/powerpoint/2010/main" val="28452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11</a:t>
            </a:r>
            <a:r>
              <a:rPr lang="ja-JP" altLang="en-US" sz="3200" b="1" dirty="0">
                <a:latin typeface="+mj-ea"/>
              </a:rPr>
              <a:t>講　肖像権</a:t>
            </a:r>
          </a:p>
        </p:txBody>
      </p:sp>
      <p:sp>
        <p:nvSpPr>
          <p:cNvPr id="4" name="タイトル 1">
            <a:extLst>
              <a:ext uri="{FF2B5EF4-FFF2-40B4-BE49-F238E27FC236}">
                <a16:creationId xmlns:a16="http://schemas.microsoft.com/office/drawing/2014/main" id="{41364FE3-830D-E2E5-282D-51D88FC0BC62}"/>
              </a:ext>
            </a:extLst>
          </p:cNvPr>
          <p:cNvSpPr txBox="1">
            <a:spLocks/>
          </p:cNvSpPr>
          <p:nvPr/>
        </p:nvSpPr>
        <p:spPr>
          <a:xfrm>
            <a:off x="13371" y="1026070"/>
            <a:ext cx="7582965" cy="530722"/>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defRPr/>
            </a:pPr>
            <a:r>
              <a:rPr lang="zh-TW" altLang="en-US" sz="2400" b="1" dirty="0">
                <a:latin typeface="+mn-ea"/>
                <a:ea typeface="+mn-ea"/>
              </a:rPr>
              <a:t>４ 「林真須美」</a:t>
            </a:r>
            <a:r>
              <a:rPr lang="en-US" altLang="zh-TW" sz="2400" b="1" dirty="0">
                <a:latin typeface="+mn-ea"/>
                <a:ea typeface="+mn-ea"/>
              </a:rPr>
              <a:t>2005</a:t>
            </a:r>
            <a:r>
              <a:rPr lang="zh-TW" altLang="en-US" sz="2400" b="1" dirty="0">
                <a:latin typeface="+mn-ea"/>
                <a:ea typeface="+mn-ea"/>
              </a:rPr>
              <a:t>年最高裁判決基準</a:t>
            </a:r>
            <a:endParaRPr lang="en-US" altLang="ja-JP" sz="2000" dirty="0">
              <a:latin typeface="+mn-ea"/>
              <a:ea typeface="+mn-ea"/>
            </a:endParaRPr>
          </a:p>
        </p:txBody>
      </p:sp>
      <p:sp>
        <p:nvSpPr>
          <p:cNvPr id="9" name="コンテンツ プレースホルダー 2"/>
          <p:cNvSpPr>
            <a:spLocks noGrp="1"/>
          </p:cNvSpPr>
          <p:nvPr>
            <p:ph sz="quarter" idx="1"/>
          </p:nvPr>
        </p:nvSpPr>
        <p:spPr>
          <a:xfrm>
            <a:off x="0" y="1556792"/>
            <a:ext cx="9108504" cy="3600400"/>
          </a:xfrm>
        </p:spPr>
        <p:txBody>
          <a:bodyPr>
            <a:noAutofit/>
          </a:bodyPr>
          <a:lstStyle/>
          <a:p>
            <a:pPr marL="0" indent="0">
              <a:buNone/>
            </a:pPr>
            <a:r>
              <a:rPr kumimoji="1" lang="ja-JP" altLang="en-US" sz="2400" dirty="0">
                <a:latin typeface="+mn-ea"/>
                <a:ea typeface="+mn-ea"/>
              </a:rPr>
              <a:t>裁判所内の撮影は禁止されいるにもかかわらず、ある写真雑誌は林被告が手錠と腰縄をつけた写真を掲載した。林氏は肖像権の侵害がされたと訴えた。判決のポイントは下記</a:t>
            </a:r>
            <a:r>
              <a:rPr kumimoji="1" lang="en-US" altLang="ja-JP" sz="2400" dirty="0">
                <a:latin typeface="+mn-ea"/>
                <a:ea typeface="+mn-ea"/>
              </a:rPr>
              <a:t>6</a:t>
            </a:r>
            <a:r>
              <a:rPr kumimoji="1" lang="ja-JP" altLang="en-US" sz="2400" dirty="0">
                <a:latin typeface="+mn-ea"/>
                <a:ea typeface="+mn-ea"/>
              </a:rPr>
              <a:t>点になっている。</a:t>
            </a:r>
            <a:endParaRPr kumimoji="1" lang="en-US" altLang="ja-JP" sz="2400" dirty="0">
              <a:latin typeface="+mn-ea"/>
              <a:ea typeface="+mn-ea"/>
            </a:endParaRPr>
          </a:p>
          <a:p>
            <a:pPr marL="0" indent="0">
              <a:buNone/>
            </a:pPr>
            <a:r>
              <a:rPr kumimoji="1" lang="ja-JP" altLang="en-US" sz="2400" dirty="0">
                <a:latin typeface="+mn-ea"/>
                <a:ea typeface="+mn-ea"/>
              </a:rPr>
              <a:t>１被撮影者の社会的地位　</a:t>
            </a:r>
            <a:r>
              <a:rPr kumimoji="1" lang="ja-JP" altLang="en-US" sz="2400" dirty="0">
                <a:solidFill>
                  <a:srgbClr val="00B0F0"/>
                </a:solidFill>
                <a:latin typeface="+mn-ea"/>
                <a:ea typeface="+mn-ea"/>
              </a:rPr>
              <a:t>公的人物</a:t>
            </a:r>
            <a:r>
              <a:rPr lang="ja-JP" altLang="en-US" sz="2400" dirty="0">
                <a:solidFill>
                  <a:srgbClr val="00B0F0"/>
                </a:solidFill>
                <a:latin typeface="+mn-ea"/>
                <a:ea typeface="+mn-ea"/>
              </a:rPr>
              <a:t>↓ </a:t>
            </a:r>
            <a:r>
              <a:rPr kumimoji="1" lang="ja-JP" altLang="en-US" sz="2400" dirty="0">
                <a:solidFill>
                  <a:srgbClr val="00B0F0"/>
                </a:solidFill>
                <a:latin typeface="+mn-ea"/>
                <a:ea typeface="+mn-ea"/>
              </a:rPr>
              <a:t>一般市民、未成年</a:t>
            </a:r>
            <a:r>
              <a:rPr lang="ja-JP" altLang="en-US" sz="2400" dirty="0">
                <a:solidFill>
                  <a:srgbClr val="00B0F0"/>
                </a:solidFill>
                <a:latin typeface="+mn-ea"/>
                <a:ea typeface="+mn-ea"/>
              </a:rPr>
              <a:t>↑</a:t>
            </a:r>
            <a:endParaRPr kumimoji="1" lang="en-US" altLang="ja-JP" sz="2400" dirty="0">
              <a:solidFill>
                <a:srgbClr val="00B0F0"/>
              </a:solidFill>
              <a:latin typeface="+mn-ea"/>
              <a:ea typeface="+mn-ea"/>
            </a:endParaRPr>
          </a:p>
          <a:p>
            <a:pPr marL="0" indent="0">
              <a:buNone/>
            </a:pPr>
            <a:r>
              <a:rPr lang="ja-JP" altLang="en-US" sz="2400" dirty="0">
                <a:latin typeface="+mn-ea"/>
                <a:ea typeface="+mn-ea"/>
              </a:rPr>
              <a:t>２撮影された活動内容　</a:t>
            </a:r>
            <a:r>
              <a:rPr lang="ja-JP" altLang="en-US" sz="2400" dirty="0">
                <a:solidFill>
                  <a:srgbClr val="00B0F0"/>
                </a:solidFill>
                <a:latin typeface="+mn-ea"/>
                <a:ea typeface="+mn-ea"/>
              </a:rPr>
              <a:t>公的行事↓ </a:t>
            </a:r>
            <a:endParaRPr lang="en-US" altLang="ja-JP" sz="2400" dirty="0">
              <a:solidFill>
                <a:srgbClr val="00B0F0"/>
              </a:solidFill>
              <a:latin typeface="+mn-ea"/>
              <a:ea typeface="+mn-ea"/>
            </a:endParaRPr>
          </a:p>
          <a:p>
            <a:pPr marL="0" indent="0">
              <a:buNone/>
            </a:pPr>
            <a:r>
              <a:rPr lang="ja-JP" altLang="en-US" sz="2400" dirty="0">
                <a:solidFill>
                  <a:srgbClr val="00B0F0"/>
                </a:solidFill>
                <a:latin typeface="+mn-ea"/>
                <a:ea typeface="+mn-ea"/>
              </a:rPr>
              <a:t>　　　　　　　　　　　被災・負傷・病気療養時・高露出↑ </a:t>
            </a:r>
            <a:r>
              <a:rPr lang="ja-JP" altLang="en-US" sz="2400" dirty="0">
                <a:latin typeface="+mn-ea"/>
                <a:ea typeface="+mn-ea"/>
              </a:rPr>
              <a:t>　</a:t>
            </a:r>
            <a:endParaRPr lang="en-US" altLang="ja-JP" sz="2400" dirty="0">
              <a:latin typeface="+mn-ea"/>
              <a:ea typeface="+mn-ea"/>
            </a:endParaRPr>
          </a:p>
          <a:p>
            <a:pPr marL="0" indent="0">
              <a:buNone/>
            </a:pPr>
            <a:r>
              <a:rPr kumimoji="1" lang="ja-JP" altLang="en-US" sz="2400" dirty="0">
                <a:latin typeface="+mn-ea"/>
                <a:ea typeface="+mn-ea"/>
              </a:rPr>
              <a:t>３撮影場所  </a:t>
            </a:r>
            <a:r>
              <a:rPr kumimoji="1" lang="ja-JP" altLang="en-US" sz="2400" dirty="0">
                <a:solidFill>
                  <a:srgbClr val="00B0F0"/>
                </a:solidFill>
                <a:latin typeface="+mn-ea"/>
                <a:ea typeface="+mn-ea"/>
              </a:rPr>
              <a:t>公共空間</a:t>
            </a:r>
            <a:r>
              <a:rPr lang="ja-JP" altLang="en-US" sz="2400" dirty="0">
                <a:solidFill>
                  <a:srgbClr val="00B0F0"/>
                </a:solidFill>
                <a:latin typeface="+mn-ea"/>
                <a:ea typeface="+mn-ea"/>
              </a:rPr>
              <a:t>↓閉鎖的空間</a:t>
            </a:r>
            <a:r>
              <a:rPr lang="en-US" altLang="ja-JP" sz="2400" dirty="0">
                <a:solidFill>
                  <a:srgbClr val="00B0F0"/>
                </a:solidFill>
                <a:latin typeface="+mn-ea"/>
                <a:ea typeface="+mn-ea"/>
              </a:rPr>
              <a:t>(</a:t>
            </a:r>
            <a:r>
              <a:rPr lang="ja-JP" altLang="en-US" sz="2400" dirty="0">
                <a:solidFill>
                  <a:srgbClr val="00B0F0"/>
                </a:solidFill>
                <a:latin typeface="+mn-ea"/>
                <a:ea typeface="+mn-ea"/>
              </a:rPr>
              <a:t>病院・店舗内</a:t>
            </a:r>
            <a:r>
              <a:rPr lang="en-US" altLang="ja-JP" sz="2400" dirty="0">
                <a:solidFill>
                  <a:srgbClr val="00B0F0"/>
                </a:solidFill>
                <a:latin typeface="+mn-ea"/>
                <a:ea typeface="+mn-ea"/>
              </a:rPr>
              <a:t>)</a:t>
            </a:r>
            <a:r>
              <a:rPr lang="ja-JP" altLang="en-US" sz="2400" dirty="0">
                <a:solidFill>
                  <a:srgbClr val="00B0F0"/>
                </a:solidFill>
                <a:latin typeface="+mn-ea"/>
                <a:ea typeface="+mn-ea"/>
              </a:rPr>
              <a:t>・私的空間↑ </a:t>
            </a:r>
            <a:endParaRPr lang="en-US" altLang="ja-JP" sz="2400" dirty="0">
              <a:solidFill>
                <a:srgbClr val="00B0F0"/>
              </a:solidFill>
              <a:latin typeface="+mn-ea"/>
              <a:ea typeface="+mn-ea"/>
            </a:endParaRPr>
          </a:p>
          <a:p>
            <a:pPr marL="0" indent="0">
              <a:buNone/>
            </a:pPr>
            <a:r>
              <a:rPr lang="ja-JP" altLang="en-US" sz="2400" dirty="0">
                <a:latin typeface="+mn-ea"/>
                <a:ea typeface="+mn-ea"/>
              </a:rPr>
              <a:t>４撮影目的　</a:t>
            </a:r>
            <a:r>
              <a:rPr lang="ja-JP" altLang="en-US" sz="2400" dirty="0">
                <a:solidFill>
                  <a:srgbClr val="00B0F0"/>
                </a:solidFill>
                <a:latin typeface="+mn-ea"/>
                <a:ea typeface="+mn-ea"/>
              </a:rPr>
              <a:t>報道・研究・教育、商用</a:t>
            </a:r>
            <a:endParaRPr lang="en-US" altLang="ja-JP" sz="2400" dirty="0">
              <a:solidFill>
                <a:srgbClr val="00B0F0"/>
              </a:solidFill>
              <a:latin typeface="+mn-ea"/>
              <a:ea typeface="+mn-ea"/>
            </a:endParaRPr>
          </a:p>
          <a:p>
            <a:pPr marL="0" indent="0">
              <a:buNone/>
            </a:pPr>
            <a:r>
              <a:rPr kumimoji="1" lang="ja-JP" altLang="en-US" sz="2400" dirty="0">
                <a:latin typeface="+mn-ea"/>
                <a:ea typeface="+mn-ea"/>
              </a:rPr>
              <a:t>５撮影の態様　</a:t>
            </a:r>
            <a:r>
              <a:rPr lang="ja-JP" altLang="en-US" sz="2400" dirty="0">
                <a:solidFill>
                  <a:srgbClr val="00B0F0"/>
                </a:solidFill>
                <a:latin typeface="+mn-ea"/>
                <a:ea typeface="+mn-ea"/>
              </a:rPr>
              <a:t>黙示の同意↓隠し撮り↑群衆の中の</a:t>
            </a:r>
            <a:r>
              <a:rPr lang="ja-JP" altLang="en-US" sz="2400">
                <a:solidFill>
                  <a:srgbClr val="00B0F0"/>
                </a:solidFill>
                <a:latin typeface="+mn-ea"/>
                <a:ea typeface="+mn-ea"/>
              </a:rPr>
              <a:t>顔↓大写し</a:t>
            </a:r>
            <a:r>
              <a:rPr lang="ja-JP" altLang="en-US" sz="2400" dirty="0">
                <a:solidFill>
                  <a:srgbClr val="00B0F0"/>
                </a:solidFill>
                <a:latin typeface="+mn-ea"/>
                <a:ea typeface="+mn-ea"/>
              </a:rPr>
              <a:t>↑</a:t>
            </a:r>
            <a:endParaRPr kumimoji="1" lang="en-US" altLang="ja-JP" sz="2400" dirty="0">
              <a:solidFill>
                <a:srgbClr val="00B0F0"/>
              </a:solidFill>
              <a:latin typeface="+mn-ea"/>
              <a:ea typeface="+mn-ea"/>
            </a:endParaRPr>
          </a:p>
          <a:p>
            <a:pPr marL="0" indent="0">
              <a:buNone/>
            </a:pPr>
            <a:r>
              <a:rPr lang="ja-JP" altLang="en-US" sz="2400" dirty="0">
                <a:latin typeface="+mn-ea"/>
                <a:ea typeface="+mn-ea"/>
              </a:rPr>
              <a:t>６撮影の必要性等を総合考慮し、受忍限度を超えるか</a:t>
            </a:r>
            <a:endParaRPr kumimoji="1" lang="en-US" altLang="ja-JP" sz="2400" dirty="0">
              <a:latin typeface="+mn-ea"/>
              <a:ea typeface="+mn-ea"/>
            </a:endParaRPr>
          </a:p>
          <a:p>
            <a:pPr marL="0" indent="0">
              <a:buNone/>
            </a:pPr>
            <a:r>
              <a:rPr lang="ja-JP" altLang="en-US" sz="2400" dirty="0">
                <a:latin typeface="+mn-ea"/>
                <a:ea typeface="+mn-ea"/>
              </a:rPr>
              <a:t>　　　　　　出典：</a:t>
            </a:r>
            <a:r>
              <a:rPr lang="en-US" altLang="ja-JP" sz="2400" dirty="0">
                <a:latin typeface="+mn-ea"/>
                <a:ea typeface="+mn-ea"/>
              </a:rPr>
              <a:t>DA</a:t>
            </a:r>
            <a:r>
              <a:rPr lang="ja-JP" altLang="en-US" sz="2400" dirty="0">
                <a:latin typeface="+mn-ea"/>
                <a:ea typeface="+mn-ea"/>
              </a:rPr>
              <a:t>学会第</a:t>
            </a:r>
            <a:r>
              <a:rPr lang="en-US" altLang="ja-JP" sz="2400" dirty="0">
                <a:latin typeface="+mn-ea"/>
                <a:ea typeface="+mn-ea"/>
              </a:rPr>
              <a:t>3</a:t>
            </a:r>
            <a:r>
              <a:rPr lang="ja-JP" altLang="en-US" sz="2400" dirty="0">
                <a:latin typeface="+mn-ea"/>
                <a:ea typeface="+mn-ea"/>
              </a:rPr>
              <a:t>回研究例会　福井健策弁護士資料</a:t>
            </a:r>
            <a:endParaRPr kumimoji="1" lang="ja-JP" altLang="en-US" sz="2400" dirty="0">
              <a:latin typeface="+mn-ea"/>
              <a:ea typeface="+mn-ea"/>
            </a:endParaRPr>
          </a:p>
        </p:txBody>
      </p:sp>
    </p:spTree>
    <p:extLst>
      <p:ext uri="{BB962C8B-B14F-4D97-AF65-F5344CB8AC3E}">
        <p14:creationId xmlns:p14="http://schemas.microsoft.com/office/powerpoint/2010/main" val="407124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779F2-0279-321E-E653-33879E5D86A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0DD0C83-1198-ECA1-4BDD-DE93401BA373}"/>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9CFA213E-283F-69B4-FD65-9E8B7AAA640B}"/>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11</a:t>
            </a:r>
            <a:r>
              <a:rPr lang="ja-JP" altLang="en-US" sz="3200" b="1" dirty="0">
                <a:latin typeface="+mj-ea"/>
              </a:rPr>
              <a:t>講　肖像権</a:t>
            </a:r>
          </a:p>
        </p:txBody>
      </p:sp>
      <p:sp>
        <p:nvSpPr>
          <p:cNvPr id="4" name="タイトル 1">
            <a:extLst>
              <a:ext uri="{FF2B5EF4-FFF2-40B4-BE49-F238E27FC236}">
                <a16:creationId xmlns:a16="http://schemas.microsoft.com/office/drawing/2014/main" id="{80ABCC86-7541-CDDA-5813-7B0090129D86}"/>
              </a:ext>
            </a:extLst>
          </p:cNvPr>
          <p:cNvSpPr txBox="1">
            <a:spLocks/>
          </p:cNvSpPr>
          <p:nvPr/>
        </p:nvSpPr>
        <p:spPr>
          <a:xfrm>
            <a:off x="38202" y="981075"/>
            <a:ext cx="8422230" cy="647725"/>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defRPr/>
            </a:pPr>
            <a:r>
              <a:rPr lang="ja-JP" altLang="en-US" sz="2400" b="1" dirty="0">
                <a:latin typeface="+mn-ea"/>
                <a:ea typeface="+mn-ea"/>
              </a:rPr>
              <a:t>５ 肖像権ガイドライン（デジタルアーカイブ学会）</a:t>
            </a:r>
            <a:endParaRPr lang="en-US" altLang="ja-JP" sz="2400" dirty="0">
              <a:latin typeface="+mn-ea"/>
              <a:ea typeface="+mn-ea"/>
            </a:endParaRPr>
          </a:p>
        </p:txBody>
      </p:sp>
      <p:sp>
        <p:nvSpPr>
          <p:cNvPr id="7" name="コンテンツ プレースホルダー 2"/>
          <p:cNvSpPr>
            <a:spLocks noGrp="1"/>
          </p:cNvSpPr>
          <p:nvPr>
            <p:ph sz="quarter" idx="1"/>
          </p:nvPr>
        </p:nvSpPr>
        <p:spPr>
          <a:xfrm>
            <a:off x="1" y="1671145"/>
            <a:ext cx="9144000" cy="5186854"/>
          </a:xfrm>
        </p:spPr>
        <p:txBody>
          <a:bodyPr>
            <a:normAutofit/>
          </a:bodyPr>
          <a:lstStyle/>
          <a:p>
            <a:pPr fontAlgn="base"/>
            <a:r>
              <a:rPr lang="ja-JP" altLang="en-US" sz="2400" dirty="0">
                <a:latin typeface="+mn-ea"/>
                <a:ea typeface="+mn-ea"/>
              </a:rPr>
              <a:t>デジタルアーカイブ機関が、デジタルアーカイブを整備してその利用を促進するにあたり、「権利の壁」として立ちはだかるものとして、著作権などと共に、いわゆる肖像権が挙げられます。</a:t>
            </a:r>
          </a:p>
          <a:p>
            <a:pPr fontAlgn="base"/>
            <a:r>
              <a:rPr lang="ja-JP" altLang="en-US" sz="2400" dirty="0">
                <a:latin typeface="+mn-ea"/>
                <a:ea typeface="+mn-ea"/>
              </a:rPr>
              <a:t>肖像権は、著作権のように法律上明文化された権利ではなく、裁判例で認められた権利です。そのため、権利の対象や保護の射程などのはっきりした規定はなく、すべて解釈に委ねられています。</a:t>
            </a:r>
            <a:endParaRPr lang="en-US" altLang="ja-JP" sz="2400" dirty="0">
              <a:latin typeface="+mn-ea"/>
              <a:ea typeface="+mn-ea"/>
            </a:endParaRPr>
          </a:p>
          <a:p>
            <a:pPr fontAlgn="base"/>
            <a:r>
              <a:rPr lang="ja-JP" altLang="en-US" sz="2400" dirty="0">
                <a:latin typeface="+mn-ea"/>
                <a:ea typeface="+mn-ea"/>
              </a:rPr>
              <a:t>拠りどころの</a:t>
            </a:r>
            <a:r>
              <a:rPr lang="en-US" altLang="ja-JP" sz="2400" dirty="0">
                <a:latin typeface="+mn-ea"/>
                <a:ea typeface="+mn-ea"/>
              </a:rPr>
              <a:t>1</a:t>
            </a:r>
            <a:r>
              <a:rPr lang="ja-JP" altLang="en-US" sz="2400" dirty="0">
                <a:latin typeface="+mn-ea"/>
                <a:ea typeface="+mn-ea"/>
              </a:rPr>
              <a:t>つとなる最高裁の判決は、法廷での写真撮影に関していくつかの要素を「総合考慮」して、写真撮影およびその公表により、本人の「人格的利益の侵害が社会生活上受忍の限度を超える」ものかどうかを検討して撮影・公表の適法性を判断しています。</a:t>
            </a:r>
          </a:p>
        </p:txBody>
      </p:sp>
    </p:spTree>
    <p:extLst>
      <p:ext uri="{BB962C8B-B14F-4D97-AF65-F5344CB8AC3E}">
        <p14:creationId xmlns:p14="http://schemas.microsoft.com/office/powerpoint/2010/main" val="1337760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0FB84-CA31-1551-8C84-774AA6462D6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87D7E54-1C82-50F8-5317-16E7C2B6671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D5C996EF-FCAE-0EA0-7921-C52C6A2DAA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11</a:t>
            </a:r>
            <a:r>
              <a:rPr lang="ja-JP" altLang="en-US" sz="3200" b="1" dirty="0">
                <a:latin typeface="+mj-ea"/>
              </a:rPr>
              <a:t>講　肖像権</a:t>
            </a:r>
          </a:p>
        </p:txBody>
      </p:sp>
      <p:sp>
        <p:nvSpPr>
          <p:cNvPr id="10" name="コンテンツ プレースホルダー 2"/>
          <p:cNvSpPr>
            <a:spLocks noGrp="1"/>
          </p:cNvSpPr>
          <p:nvPr>
            <p:ph sz="quarter" idx="1"/>
          </p:nvPr>
        </p:nvSpPr>
        <p:spPr>
          <a:xfrm>
            <a:off x="0" y="997232"/>
            <a:ext cx="9144000" cy="5611090"/>
          </a:xfrm>
        </p:spPr>
        <p:txBody>
          <a:bodyPr>
            <a:normAutofit lnSpcReduction="10000"/>
          </a:bodyPr>
          <a:lstStyle/>
          <a:p>
            <a:pPr fontAlgn="base"/>
            <a:r>
              <a:rPr lang="ja-JP" altLang="en-US" sz="2800" dirty="0">
                <a:latin typeface="+mn-ea"/>
                <a:ea typeface="+mn-ea"/>
              </a:rPr>
              <a:t>しかしながら、大量のコンテンツを扱うデジタルアーカイブ機関の現場では、「総合考慮」という基準のみで公表の是非を判断するのは現実的ではありません。このような状況下では、本来デジタルアーカイブに保存され、活用されるべき多くのコンテンツが、肖像権の判断ができないという理由で死蔵化あるいは消滅する危機に直面していると言っても過言ではありません。</a:t>
            </a:r>
          </a:p>
          <a:p>
            <a:pPr fontAlgn="base"/>
            <a:r>
              <a:rPr lang="ja-JP" altLang="en-US" sz="2800" dirty="0">
                <a:latin typeface="+mn-ea"/>
                <a:ea typeface="+mn-ea"/>
              </a:rPr>
              <a:t>このガイドラインは、権利者と利用者間の合意などに基づくガイドラインとは異なり、肖像権という法的問題に向き合うための考え方のモデルをデジタルアーカイブ学会が示し、デジタルアーカイブ機関における自主的なガイドライン作りの参考・下敷きにして頂くことを目的とするものです。</a:t>
            </a:r>
          </a:p>
        </p:txBody>
      </p:sp>
    </p:spTree>
    <p:extLst>
      <p:ext uri="{BB962C8B-B14F-4D97-AF65-F5344CB8AC3E}">
        <p14:creationId xmlns:p14="http://schemas.microsoft.com/office/powerpoint/2010/main" val="2666940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4294967295"/>
          </p:nvPr>
        </p:nvSpPr>
        <p:spPr>
          <a:xfrm>
            <a:off x="7924800" y="6356350"/>
            <a:ext cx="7620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66A1CFC6-5C2F-4249-8CB1-86A4F5C744DE}" type="slidenum">
              <a:rPr kumimoji="0" lang="en-US" altLang="ja-JP"/>
              <a:pPr eaLnBrk="1" hangingPunct="1"/>
              <a:t>9</a:t>
            </a:fld>
            <a:endParaRPr kumimoji="0" lang="en-US" altLang="ja-JP"/>
          </a:p>
        </p:txBody>
      </p:sp>
      <p:sp>
        <p:nvSpPr>
          <p:cNvPr id="4099" name="Rectangle 2"/>
          <p:cNvSpPr>
            <a:spLocks noGrp="1" noChangeArrowheads="1"/>
          </p:cNvSpPr>
          <p:nvPr>
            <p:ph type="title"/>
          </p:nvPr>
        </p:nvSpPr>
        <p:spPr>
          <a:xfrm>
            <a:off x="0" y="0"/>
            <a:ext cx="9144000" cy="981075"/>
          </a:xfrm>
        </p:spPr>
        <p:txBody>
          <a:bodyPr/>
          <a:lstStyle/>
          <a:p>
            <a:pPr algn="ctr"/>
            <a:r>
              <a:rPr lang="ja-JP" altLang="en-US" sz="3600" dirty="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4320480"/>
          </a:xfrm>
        </p:spPr>
        <p:txBody>
          <a:bodyPr>
            <a:normAutofit/>
          </a:bodyPr>
          <a:lstStyle/>
          <a:p>
            <a:pPr marL="0" indent="0">
              <a:lnSpc>
                <a:spcPct val="90000"/>
              </a:lnSpc>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（１）撮影によって人格的の侵害が社会生活上の受忍限度を超える場合とは何ですか？</a:t>
            </a:r>
          </a:p>
          <a:p>
            <a:pPr marL="0" indent="0">
              <a:lnSpc>
                <a:spcPct val="90000"/>
              </a:lnSpc>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（２）記者会見場、公道などでの著名人や政治家などの肖像権は保護されますか？</a:t>
            </a: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アングル">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680</TotalTime>
  <Words>868</Words>
  <Application>Microsoft Office PowerPoint</Application>
  <PresentationFormat>画面に合わせる (4:3)</PresentationFormat>
  <Paragraphs>47</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メイリオ</vt:lpstr>
      <vt:lpstr>Arial</vt:lpstr>
      <vt:lpstr>Calibri</vt:lpstr>
      <vt:lpstr>Wingdings</vt:lpstr>
      <vt:lpstr>Office ​​テーマ</vt:lpstr>
      <vt:lpstr>メディア論Ⅲ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透 井上</cp:lastModifiedBy>
  <cp:revision>64</cp:revision>
  <dcterms:created xsi:type="dcterms:W3CDTF">2014-12-25T09:23:23Z</dcterms:created>
  <dcterms:modified xsi:type="dcterms:W3CDTF">2024-11-09T04:16:50Z</dcterms:modified>
</cp:coreProperties>
</file>