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handoutMasterIdLst>
    <p:handoutMasterId r:id="rId21"/>
  </p:handoutMasterIdLst>
  <p:sldIdLst>
    <p:sldId id="256" r:id="rId2"/>
    <p:sldId id="308" r:id="rId3"/>
    <p:sldId id="292" r:id="rId4"/>
    <p:sldId id="314" r:id="rId5"/>
    <p:sldId id="295" r:id="rId6"/>
    <p:sldId id="316" r:id="rId7"/>
    <p:sldId id="317" r:id="rId8"/>
    <p:sldId id="318" r:id="rId9"/>
    <p:sldId id="319" r:id="rId10"/>
    <p:sldId id="311" r:id="rId11"/>
    <p:sldId id="315" r:id="rId12"/>
    <p:sldId id="296" r:id="rId13"/>
    <p:sldId id="320" r:id="rId14"/>
    <p:sldId id="321" r:id="rId15"/>
    <p:sldId id="322" r:id="rId16"/>
    <p:sldId id="323" r:id="rId17"/>
    <p:sldId id="324" r:id="rId18"/>
    <p:sldId id="293"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03" autoAdjust="0"/>
    <p:restoredTop sz="94660"/>
  </p:normalViewPr>
  <p:slideViewPr>
    <p:cSldViewPr>
      <p:cViewPr varScale="1">
        <p:scale>
          <a:sx n="107" d="100"/>
          <a:sy n="107" d="100"/>
        </p:scale>
        <p:origin x="942" y="108"/>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2024/11/8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3" name="サブタイトル 2"/>
          <p:cNvSpPr>
            <a:spLocks noGrp="1"/>
          </p:cNvSpPr>
          <p:nvPr>
            <p:ph type="subTitle" idx="1" hasCustomPrompt="1"/>
          </p:nvPr>
        </p:nvSpPr>
        <p:spPr>
          <a:xfrm>
            <a:off x="1371600" y="4869160"/>
            <a:ext cx="6400800" cy="1368152"/>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学校名 発表者名</a:t>
            </a:r>
            <a:endParaRPr kumimoji="1" lang="en-US" altLang="ja-JP" dirty="0"/>
          </a:p>
        </p:txBody>
      </p:sp>
      <p:sp>
        <p:nvSpPr>
          <p:cNvPr id="5" name="フッター プレースホルダー 4"/>
          <p:cNvSpPr>
            <a:spLocks noGrp="1"/>
          </p:cNvSpPr>
          <p:nvPr>
            <p:ph type="ftr" sz="quarter" idx="11"/>
          </p:nvPr>
        </p:nvSpPr>
        <p:spPr>
          <a:xfrm>
            <a:off x="0" y="6356350"/>
            <a:ext cx="9144000" cy="501650"/>
          </a:xfrm>
        </p:spPr>
        <p:txBody>
          <a:bodyPr/>
          <a:lstStyle>
            <a:lvl1pP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岐阜女子大学</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dirty="0"/>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dirty="0"/>
          </a:p>
        </p:txBody>
      </p:sp>
      <p:cxnSp>
        <p:nvCxnSpPr>
          <p:cNvPr id="7" name="直線コネクタ 6"/>
          <p:cNvCxnSpPr/>
          <p:nvPr userDrawn="1"/>
        </p:nvCxnSpPr>
        <p:spPr>
          <a:xfrm>
            <a:off x="0" y="6093296"/>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0" y="692696"/>
            <a:ext cx="9144000" cy="568863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0" y="6381328"/>
            <a:ext cx="9144000" cy="476672"/>
          </a:xfrm>
          <a:prstGeom prst="rect">
            <a:avLst/>
          </a:prstGeom>
          <a:ln>
            <a:solidFill>
              <a:schemeClr val="accent4"/>
            </a:solidFill>
          </a:ln>
        </p:spPr>
        <p:txBody>
          <a:bodyPr vert="horz" lIns="91440" tIns="45720" rIns="91440" bIns="45720" rtlCol="0" anchor="ctr"/>
          <a:lstStyle>
            <a:lvl1pPr algn="ct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a:t>H26</a:t>
            </a:r>
            <a:r>
              <a:rPr lang="ja-JP" altLang="en-US"/>
              <a:t>年度 文部科学省「</a:t>
            </a:r>
            <a:r>
              <a:rPr lang="en-US" altLang="ja-JP"/>
              <a:t>ICT</a:t>
            </a:r>
            <a:r>
              <a:rPr lang="ja-JP" altLang="en-US"/>
              <a:t>を活用した教育の推進に資する実証事業」</a:t>
            </a:r>
            <a:endParaRPr lang="en-US" altLang="ja-JP"/>
          </a:p>
          <a:p>
            <a:r>
              <a:rPr lang="en-US" altLang="ja-JP"/>
              <a:t>ICT</a:t>
            </a:r>
            <a:r>
              <a:rPr lang="ja-JP" altLang="en-US"/>
              <a:t>を活用した教育効果の検証方法の開発</a:t>
            </a:r>
            <a:endParaRPr lang="ja-JP" altLang="en-US" dirty="0"/>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ric.or.jp/db/domestic/a1_index.html#37_2" TargetMode="External"/><Relationship Id="rId2" Type="http://schemas.openxmlformats.org/officeDocument/2006/relationships/hyperlink" Target="http://www.cric.or.jp/db/domestic/a1_index.html#037"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ric.or.jp/db/domestic/a1_index.html#039" TargetMode="External"/><Relationship Id="rId2" Type="http://schemas.openxmlformats.org/officeDocument/2006/relationships/hyperlink" Target="http://www.cric.or.jp/db/domestic/a1_index.html#03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ric.or.jp/db/domestic/a1_index.html#041" TargetMode="External"/><Relationship Id="rId2" Type="http://schemas.openxmlformats.org/officeDocument/2006/relationships/hyperlink" Target="http://www.cric.or.jp/db/domestic/a1_index.html#040" TargetMode="External"/><Relationship Id="rId1" Type="http://schemas.openxmlformats.org/officeDocument/2006/relationships/slideLayout" Target="../slideLayouts/slideLayout2.xml"/><Relationship Id="rId4" Type="http://schemas.openxmlformats.org/officeDocument/2006/relationships/hyperlink" Target="http://www.cric.or.jp/db/domestic/a1_index.html#04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ric.or.jp/db/domestic/a1_index.html#030_2" TargetMode="External"/><Relationship Id="rId2" Type="http://schemas.openxmlformats.org/officeDocument/2006/relationships/hyperlink" Target="http://www.cric.or.jp/db/domestic/a1_index.html#03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ric.or.jp/db/domestic/a1_index.html#030_4" TargetMode="External"/><Relationship Id="rId2" Type="http://schemas.openxmlformats.org/officeDocument/2006/relationships/hyperlink" Target="http://www.cric.or.jp/db/domestic/a1_index.html#030_3" TargetMode="External"/><Relationship Id="rId1" Type="http://schemas.openxmlformats.org/officeDocument/2006/relationships/slideLayout" Target="../slideLayouts/slideLayout2.xml"/><Relationship Id="rId4" Type="http://schemas.openxmlformats.org/officeDocument/2006/relationships/hyperlink" Target="http://www.cric.or.jp/db/domestic/a1_index.html#03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788252"/>
            <a:ext cx="8244408" cy="807126"/>
          </a:xfrm>
          <a:solidFill>
            <a:schemeClr val="accent2"/>
          </a:solidFill>
        </p:spPr>
        <p:txBody>
          <a:bodyPr tIns="144000"/>
          <a:lstStyle/>
          <a:p>
            <a:r>
              <a:rPr kumimoji="1" lang="ja-JP" altLang="en-US" sz="4000" dirty="0"/>
              <a:t>メディア論</a:t>
            </a:r>
            <a:r>
              <a:rPr kumimoji="1" lang="en-US" altLang="ja-JP" sz="4000" dirty="0"/>
              <a:t>Ⅲ</a:t>
            </a:r>
            <a:endParaRPr kumimoji="1" lang="ja-JP" altLang="en-US"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a:solidFill>
                  <a:schemeClr val="tx1"/>
                </a:solidFill>
                <a:latin typeface="+mj-ea"/>
                <a:ea typeface="+mj-ea"/>
              </a:rPr>
              <a:t>井上透　江添誠</a:t>
            </a:r>
            <a:r>
              <a:rPr kumimoji="1" lang="en-US" altLang="ja-JP" sz="2400" dirty="0">
                <a:solidFill>
                  <a:schemeClr val="tx1"/>
                </a:solidFill>
                <a:latin typeface="+mj-ea"/>
                <a:ea typeface="+mj-ea"/>
              </a:rPr>
              <a:t>(</a:t>
            </a:r>
            <a:r>
              <a:rPr kumimoji="1" lang="ja-JP" altLang="en-US" sz="2400" dirty="0">
                <a:solidFill>
                  <a:schemeClr val="tx1"/>
                </a:solidFill>
                <a:latin typeface="+mj-ea"/>
                <a:ea typeface="+mj-ea"/>
              </a:rPr>
              <a:t>岐阜女子大学）</a:t>
            </a: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a:t>
            </a:r>
            <a:r>
              <a:rPr lang="en-US" altLang="ja-JP" sz="2100" b="1" dirty="0">
                <a:latin typeface="+mj-ea"/>
                <a:ea typeface="+mj-ea"/>
                <a:cs typeface="Meiryo UI" panose="020B0604030504040204" pitchFamily="50" charset="-128"/>
              </a:rPr>
              <a:t>6</a:t>
            </a:r>
            <a:r>
              <a:rPr lang="ja-JP" altLang="en-US" sz="2100" b="1" dirty="0">
                <a:latin typeface="+mj-ea"/>
                <a:ea typeface="+mj-ea"/>
                <a:cs typeface="Meiryo UI" panose="020B0604030504040204" pitchFamily="50" charset="-128"/>
              </a:rPr>
              <a:t>講　著作物を無断で利用できる例外</a:t>
            </a: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02E39-8993-32AE-2A4A-A742FC50CAA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C8F87A4-2CCC-57F5-4CA0-DBC2C71F3618}"/>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7CCD7412-F76B-07E9-7E0E-7023FEA5C771}"/>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3" name="コンテンツ プレースホルダー 2">
            <a:extLst>
              <a:ext uri="{FF2B5EF4-FFF2-40B4-BE49-F238E27FC236}">
                <a16:creationId xmlns:a16="http://schemas.microsoft.com/office/drawing/2014/main" id="{7B902E06-443A-C3BA-564A-24B7CE6044EA}"/>
              </a:ext>
            </a:extLst>
          </p:cNvPr>
          <p:cNvSpPr txBox="1">
            <a:spLocks/>
          </p:cNvSpPr>
          <p:nvPr/>
        </p:nvSpPr>
        <p:spPr>
          <a:xfrm>
            <a:off x="0" y="981074"/>
            <a:ext cx="9144000" cy="5976317"/>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b="1" dirty="0">
                <a:latin typeface="+mn-ea"/>
              </a:rPr>
              <a:t>視覚障害者等のための複製</a:t>
            </a:r>
            <a:r>
              <a:rPr lang="ja-JP" altLang="en-US" sz="2800" dirty="0">
                <a:latin typeface="+mn-ea"/>
              </a:rPr>
              <a:t>（</a:t>
            </a:r>
            <a:r>
              <a:rPr lang="ja-JP" altLang="en-US" sz="2800" dirty="0">
                <a:latin typeface="+mn-ea"/>
                <a:hlinkClick r:id="rId2"/>
              </a:rPr>
              <a:t>著作権法第</a:t>
            </a:r>
            <a:r>
              <a:rPr lang="en-US" altLang="ja-JP" sz="2800" dirty="0">
                <a:latin typeface="+mn-ea"/>
                <a:hlinkClick r:id="rId2"/>
              </a:rPr>
              <a:t>37</a:t>
            </a:r>
            <a:r>
              <a:rPr lang="ja-JP" altLang="en-US" sz="2800" dirty="0">
                <a:latin typeface="+mn-ea"/>
                <a:hlinkClick r:id="rId2"/>
              </a:rPr>
              <a:t>条</a:t>
            </a:r>
            <a:r>
              <a:rPr lang="ja-JP" altLang="en-US" sz="2800" dirty="0">
                <a:latin typeface="+mn-ea"/>
              </a:rPr>
              <a:t>）</a:t>
            </a:r>
            <a:br>
              <a:rPr lang="ja-JP" altLang="en-US" sz="2800" dirty="0">
                <a:latin typeface="+mn-ea"/>
              </a:rPr>
            </a:br>
            <a:r>
              <a:rPr lang="ja-JP" altLang="en-US" sz="2800" dirty="0">
                <a:latin typeface="+mn-ea"/>
              </a:rPr>
              <a:t>公表された著作物は、点字によって複製することができる。また、パソコンによる点字データの保守やネットワーク通信による送信ができる。</a:t>
            </a:r>
          </a:p>
          <a:p>
            <a:r>
              <a:rPr lang="ja-JP" altLang="en-US" sz="2800" b="1" dirty="0">
                <a:latin typeface="+mn-ea"/>
              </a:rPr>
              <a:t>聴覚障害者等のための複製</a:t>
            </a:r>
            <a:r>
              <a:rPr lang="ja-JP" altLang="en-US" sz="2800" dirty="0">
                <a:latin typeface="+mn-ea"/>
              </a:rPr>
              <a:t>（</a:t>
            </a:r>
            <a:r>
              <a:rPr lang="ja-JP" altLang="en-US" sz="2800" dirty="0">
                <a:latin typeface="+mn-ea"/>
                <a:hlinkClick r:id="rId3"/>
              </a:rPr>
              <a:t>著作権法第</a:t>
            </a:r>
            <a:r>
              <a:rPr lang="en-US" altLang="ja-JP" sz="2800" dirty="0">
                <a:latin typeface="+mn-ea"/>
                <a:hlinkClick r:id="rId3"/>
              </a:rPr>
              <a:t>37</a:t>
            </a:r>
            <a:r>
              <a:rPr lang="ja-JP" altLang="en-US" sz="2800" dirty="0">
                <a:latin typeface="+mn-ea"/>
                <a:hlinkClick r:id="rId3"/>
              </a:rPr>
              <a:t>条の</a:t>
            </a:r>
            <a:r>
              <a:rPr lang="en-US" altLang="ja-JP" sz="2800" dirty="0">
                <a:latin typeface="+mn-ea"/>
                <a:hlinkClick r:id="rId3"/>
              </a:rPr>
              <a:t>2</a:t>
            </a:r>
            <a:r>
              <a:rPr lang="ja-JP" altLang="en-US" sz="2800" dirty="0">
                <a:latin typeface="+mn-ea"/>
              </a:rPr>
              <a:t>）</a:t>
            </a:r>
            <a:br>
              <a:rPr lang="ja-JP" altLang="en-US" sz="2800" dirty="0">
                <a:latin typeface="+mn-ea"/>
              </a:rPr>
            </a:br>
            <a:r>
              <a:rPr lang="ja-JP" altLang="en-US" sz="2800" dirty="0">
                <a:latin typeface="+mn-ea"/>
              </a:rPr>
              <a:t>聴覚障害者その他聴覚による表現の認識に障害がある者の福祉に関する事業を行う者で政令で定めるものは、公表された著作物で、かつ、聴覚により表現が認識される方式で公衆に提供されている著作物を、聴覚障害者等が必要と認められる限度や方式により複製・自動公衆送信することができる。</a:t>
            </a:r>
          </a:p>
          <a:p>
            <a:endParaRPr lang="ja-JP" altLang="en-US" sz="2800" dirty="0">
              <a:solidFill>
                <a:prstClr val="black"/>
              </a:solidFill>
              <a:latin typeface="+mn-ea"/>
            </a:endParaRPr>
          </a:p>
        </p:txBody>
      </p:sp>
    </p:spTree>
    <p:extLst>
      <p:ext uri="{BB962C8B-B14F-4D97-AF65-F5344CB8AC3E}">
        <p14:creationId xmlns:p14="http://schemas.microsoft.com/office/powerpoint/2010/main" val="770080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CB5B98-B03E-9AF9-0619-CAD48FC313E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F573D62-B084-2DCD-33E1-AA3E8686BAE9}"/>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16374267-AE75-897C-AEFE-4BDD2AAAFF1A}"/>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4" name="コンテンツ プレースホルダー 2">
            <a:extLst>
              <a:ext uri="{FF2B5EF4-FFF2-40B4-BE49-F238E27FC236}">
                <a16:creationId xmlns:a16="http://schemas.microsoft.com/office/drawing/2014/main" id="{F38EE2E3-AD48-0C0C-5882-5AD3C5B925EA}"/>
              </a:ext>
            </a:extLst>
          </p:cNvPr>
          <p:cNvSpPr txBox="1">
            <a:spLocks/>
          </p:cNvSpPr>
          <p:nvPr/>
        </p:nvSpPr>
        <p:spPr>
          <a:xfrm>
            <a:off x="22060" y="1001857"/>
            <a:ext cx="9144000" cy="5976317"/>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b="1" dirty="0">
                <a:latin typeface="+mj-ea"/>
                <a:ea typeface="+mj-ea"/>
              </a:rPr>
              <a:t>非営利目的の演奏など</a:t>
            </a:r>
            <a:r>
              <a:rPr lang="ja-JP" altLang="en-US" sz="2800" dirty="0">
                <a:latin typeface="ＭＳ 明朝" panose="02020609040205080304" pitchFamily="17" charset="-128"/>
                <a:ea typeface="ＭＳ 明朝" panose="02020609040205080304" pitchFamily="17" charset="-128"/>
              </a:rPr>
              <a:t>（</a:t>
            </a:r>
            <a:r>
              <a:rPr lang="ja-JP" altLang="en-US" sz="2800" dirty="0">
                <a:latin typeface="ＭＳ 明朝" panose="02020609040205080304" pitchFamily="17" charset="-128"/>
                <a:ea typeface="ＭＳ 明朝" panose="02020609040205080304" pitchFamily="17" charset="-128"/>
                <a:hlinkClick r:id="rId2"/>
              </a:rPr>
              <a:t>著作権法第</a:t>
            </a:r>
            <a:r>
              <a:rPr lang="en-US" altLang="ja-JP" sz="2800" dirty="0">
                <a:latin typeface="ＭＳ 明朝" panose="02020609040205080304" pitchFamily="17" charset="-128"/>
                <a:ea typeface="ＭＳ 明朝" panose="02020609040205080304" pitchFamily="17" charset="-128"/>
                <a:hlinkClick r:id="rId2"/>
              </a:rPr>
              <a:t>38</a:t>
            </a:r>
            <a:r>
              <a:rPr lang="ja-JP" altLang="en-US" sz="2800" dirty="0">
                <a:latin typeface="ＭＳ 明朝" panose="02020609040205080304" pitchFamily="17" charset="-128"/>
                <a:ea typeface="ＭＳ 明朝" panose="02020609040205080304" pitchFamily="17" charset="-128"/>
                <a:hlinkClick r:id="rId2"/>
              </a:rPr>
              <a:t>条</a:t>
            </a:r>
            <a:r>
              <a:rPr lang="ja-JP" altLang="en-US" sz="2800" dirty="0">
                <a:latin typeface="ＭＳ 明朝" panose="02020609040205080304" pitchFamily="17" charset="-128"/>
                <a:ea typeface="ＭＳ 明朝" panose="02020609040205080304" pitchFamily="17" charset="-128"/>
              </a:rPr>
              <a:t>）</a:t>
            </a:r>
            <a:br>
              <a:rPr lang="ja-JP" altLang="en-US" sz="2800" dirty="0">
                <a:latin typeface="ＭＳ 明朝" panose="02020609040205080304" pitchFamily="17" charset="-128"/>
                <a:ea typeface="ＭＳ 明朝" panose="02020609040205080304" pitchFamily="17" charset="-128"/>
              </a:rPr>
            </a:br>
            <a:r>
              <a:rPr lang="ja-JP" altLang="en-US" sz="2800" dirty="0">
                <a:latin typeface="+mn-ea"/>
              </a:rPr>
              <a:t>営利を目的とせず、観客から料金をとらない場合は、著作物の上演・演奏・上映・口述（朗読）などができる。ただし、出演者などは無報酬である必要がある。</a:t>
            </a:r>
          </a:p>
          <a:p>
            <a:r>
              <a:rPr lang="ja-JP" altLang="en-US" sz="2800" b="1" dirty="0">
                <a:latin typeface="+mn-ea"/>
              </a:rPr>
              <a:t>時事問題の論説の転載など</a:t>
            </a:r>
            <a:r>
              <a:rPr lang="ja-JP" altLang="en-US" sz="2800" dirty="0">
                <a:latin typeface="+mn-ea"/>
              </a:rPr>
              <a:t>（</a:t>
            </a:r>
            <a:r>
              <a:rPr lang="ja-JP" altLang="en-US" sz="2800" dirty="0">
                <a:latin typeface="+mn-ea"/>
                <a:hlinkClick r:id="rId3"/>
              </a:rPr>
              <a:t>著作権法第</a:t>
            </a:r>
            <a:r>
              <a:rPr lang="en-US" altLang="ja-JP" sz="2800" dirty="0">
                <a:latin typeface="+mn-ea"/>
                <a:hlinkClick r:id="rId3"/>
              </a:rPr>
              <a:t>39</a:t>
            </a:r>
            <a:r>
              <a:rPr lang="ja-JP" altLang="en-US" sz="2800" dirty="0">
                <a:latin typeface="+mn-ea"/>
                <a:hlinkClick r:id="rId3"/>
              </a:rPr>
              <a:t>条</a:t>
            </a:r>
            <a:r>
              <a:rPr lang="ja-JP" altLang="en-US" sz="2800" dirty="0">
                <a:latin typeface="+mn-ea"/>
              </a:rPr>
              <a:t>）</a:t>
            </a:r>
            <a:br>
              <a:rPr lang="ja-JP" altLang="en-US" sz="2800" dirty="0">
                <a:latin typeface="+mn-ea"/>
              </a:rPr>
            </a:br>
            <a:r>
              <a:rPr lang="ja-JP" altLang="en-US" sz="2800" dirty="0">
                <a:latin typeface="+mn-ea"/>
              </a:rPr>
              <a:t>新聞、雑誌に掲載された時事問題に関する論説は、転載禁止の表示がなければ、ほかの新聞・雑誌に掲載したり、放送・有線放送したり、放送対象地域を限定した放送の同時再送信・放送の同時配信したりすることができる。</a:t>
            </a:r>
          </a:p>
          <a:p>
            <a:pPr marL="0" indent="0">
              <a:buNone/>
            </a:pPr>
            <a:endParaRPr lang="ja-JP" altLang="en-US" sz="2800" dirty="0">
              <a:solidFill>
                <a:prstClr val="black"/>
              </a:solidFill>
              <a:latin typeface="+mn-ea"/>
            </a:endParaRPr>
          </a:p>
        </p:txBody>
      </p:sp>
    </p:spTree>
    <p:extLst>
      <p:ext uri="{BB962C8B-B14F-4D97-AF65-F5344CB8AC3E}">
        <p14:creationId xmlns:p14="http://schemas.microsoft.com/office/powerpoint/2010/main" val="3192777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4" name="コンテンツ プレースホルダー 2">
            <a:extLst>
              <a:ext uri="{FF2B5EF4-FFF2-40B4-BE49-F238E27FC236}">
                <a16:creationId xmlns:a16="http://schemas.microsoft.com/office/drawing/2014/main" id="{0ACD0F3D-3266-7D33-0679-A9EE66BE9B64}"/>
              </a:ext>
            </a:extLst>
          </p:cNvPr>
          <p:cNvSpPr>
            <a:spLocks noGrp="1"/>
          </p:cNvSpPr>
          <p:nvPr>
            <p:ph sz="quarter" idx="1"/>
          </p:nvPr>
        </p:nvSpPr>
        <p:spPr>
          <a:xfrm>
            <a:off x="0" y="981074"/>
            <a:ext cx="9143999" cy="5876925"/>
          </a:xfrm>
        </p:spPr>
        <p:txBody>
          <a:bodyPr>
            <a:normAutofit/>
          </a:bodyPr>
          <a:lstStyle/>
          <a:p>
            <a:r>
              <a:rPr lang="ja-JP" altLang="en-US" sz="2800" b="1" dirty="0">
                <a:latin typeface="+mn-ea"/>
                <a:ea typeface="+mn-ea"/>
              </a:rPr>
              <a:t>政治上の演説などの利用</a:t>
            </a:r>
            <a:r>
              <a:rPr lang="ja-JP" altLang="en-US" sz="2800" dirty="0">
                <a:latin typeface="+mn-ea"/>
                <a:ea typeface="+mn-ea"/>
              </a:rPr>
              <a:t>（</a:t>
            </a:r>
            <a:r>
              <a:rPr lang="ja-JP" altLang="en-US" sz="2800" dirty="0">
                <a:latin typeface="+mn-ea"/>
                <a:ea typeface="+mn-ea"/>
                <a:hlinkClick r:id="rId2"/>
              </a:rPr>
              <a:t>著作権法第</a:t>
            </a:r>
            <a:r>
              <a:rPr lang="en-US" altLang="ja-JP" sz="2800" dirty="0">
                <a:latin typeface="+mn-ea"/>
                <a:ea typeface="+mn-ea"/>
                <a:hlinkClick r:id="rId2"/>
              </a:rPr>
              <a:t>40</a:t>
            </a:r>
            <a:r>
              <a:rPr lang="ja-JP" altLang="en-US" sz="2800" dirty="0">
                <a:latin typeface="+mn-ea"/>
                <a:ea typeface="+mn-ea"/>
                <a:hlinkClick r:id="rId2"/>
              </a:rPr>
              <a:t>条</a:t>
            </a:r>
            <a:r>
              <a:rPr lang="ja-JP" altLang="en-US" sz="2800" dirty="0">
                <a:latin typeface="+mn-ea"/>
                <a:ea typeface="+mn-ea"/>
              </a:rPr>
              <a:t>）</a:t>
            </a:r>
            <a:br>
              <a:rPr lang="ja-JP" altLang="en-US" sz="2800" dirty="0">
                <a:latin typeface="+mn-ea"/>
                <a:ea typeface="+mn-ea"/>
              </a:rPr>
            </a:br>
            <a:r>
              <a:rPr lang="ja-JP" altLang="en-US" sz="2800" dirty="0">
                <a:latin typeface="+mn-ea"/>
                <a:ea typeface="+mn-ea"/>
              </a:rPr>
              <a:t>公開の場で行われた政治上の演説や陳述、裁判での公開の陳述は、同一の著作者のものを編集して利用する場合を除き、利用することができる。</a:t>
            </a:r>
            <a:endParaRPr lang="en-US" altLang="ja-JP" sz="2800" dirty="0">
              <a:latin typeface="+mn-ea"/>
              <a:ea typeface="+mn-ea"/>
            </a:endParaRPr>
          </a:p>
          <a:p>
            <a:r>
              <a:rPr lang="ja-JP" altLang="en-US" sz="2800" b="1" dirty="0">
                <a:latin typeface="+mn-ea"/>
                <a:ea typeface="+mn-ea"/>
              </a:rPr>
              <a:t>時事事件の報道のための利用</a:t>
            </a:r>
            <a:r>
              <a:rPr lang="ja-JP" altLang="en-US" sz="2800" dirty="0">
                <a:latin typeface="+mn-ea"/>
                <a:ea typeface="+mn-ea"/>
              </a:rPr>
              <a:t>（</a:t>
            </a:r>
            <a:r>
              <a:rPr lang="ja-JP" altLang="en-US" sz="2800" dirty="0">
                <a:latin typeface="+mn-ea"/>
                <a:ea typeface="+mn-ea"/>
                <a:hlinkClick r:id="rId3"/>
              </a:rPr>
              <a:t>著作権法第</a:t>
            </a:r>
            <a:r>
              <a:rPr lang="en-US" altLang="ja-JP" sz="2800" dirty="0">
                <a:latin typeface="+mn-ea"/>
                <a:ea typeface="+mn-ea"/>
                <a:hlinkClick r:id="rId3"/>
              </a:rPr>
              <a:t>41</a:t>
            </a:r>
            <a:r>
              <a:rPr lang="ja-JP" altLang="en-US" sz="2800" dirty="0">
                <a:latin typeface="+mn-ea"/>
                <a:ea typeface="+mn-ea"/>
                <a:hlinkClick r:id="rId3"/>
              </a:rPr>
              <a:t>条</a:t>
            </a:r>
            <a:r>
              <a:rPr lang="ja-JP" altLang="en-US" sz="2800" dirty="0">
                <a:latin typeface="+mn-ea"/>
                <a:ea typeface="+mn-ea"/>
              </a:rPr>
              <a:t>）</a:t>
            </a:r>
            <a:br>
              <a:rPr lang="ja-JP" altLang="en-US" sz="2800" dirty="0">
                <a:latin typeface="+mn-ea"/>
                <a:ea typeface="+mn-ea"/>
              </a:rPr>
            </a:br>
            <a:r>
              <a:rPr lang="ja-JP" altLang="en-US" sz="2800" dirty="0">
                <a:latin typeface="+mn-ea"/>
                <a:ea typeface="+mn-ea"/>
              </a:rPr>
              <a:t>時事の事件を構成した著作物や、事件の過程で見聞きされた著作物は、報道の目的上正当な範囲内で、利用することができる。（名画の盗難事件を報道するためにその絵の写真を新聞に載せるような場合など）</a:t>
            </a:r>
          </a:p>
          <a:p>
            <a:r>
              <a:rPr lang="ja-JP" altLang="en-US" sz="2800" b="1" dirty="0">
                <a:latin typeface="+mn-ea"/>
                <a:ea typeface="+mn-ea"/>
              </a:rPr>
              <a:t>裁判手続などにおける複製</a:t>
            </a:r>
            <a:r>
              <a:rPr lang="ja-JP" altLang="en-US" sz="2800" dirty="0">
                <a:latin typeface="+mn-ea"/>
                <a:ea typeface="+mn-ea"/>
              </a:rPr>
              <a:t>（</a:t>
            </a:r>
            <a:r>
              <a:rPr lang="ja-JP" altLang="en-US" sz="2800" dirty="0">
                <a:latin typeface="+mn-ea"/>
                <a:ea typeface="+mn-ea"/>
                <a:hlinkClick r:id="rId4"/>
              </a:rPr>
              <a:t>著作権法第</a:t>
            </a:r>
            <a:r>
              <a:rPr lang="en-US" altLang="ja-JP" sz="2800" dirty="0">
                <a:latin typeface="+mn-ea"/>
                <a:ea typeface="+mn-ea"/>
                <a:hlinkClick r:id="rId4"/>
              </a:rPr>
              <a:t>41</a:t>
            </a:r>
            <a:r>
              <a:rPr lang="ja-JP" altLang="en-US" sz="2800" dirty="0">
                <a:latin typeface="+mn-ea"/>
                <a:ea typeface="+mn-ea"/>
                <a:hlinkClick r:id="rId4"/>
              </a:rPr>
              <a:t>条</a:t>
            </a:r>
            <a:r>
              <a:rPr lang="ja-JP" altLang="en-US" sz="2800" dirty="0">
                <a:latin typeface="+mn-ea"/>
                <a:ea typeface="+mn-ea"/>
              </a:rPr>
              <a:t>）</a:t>
            </a:r>
            <a:br>
              <a:rPr lang="ja-JP" altLang="en-US" sz="2800" dirty="0">
                <a:latin typeface="+mn-ea"/>
                <a:ea typeface="+mn-ea"/>
              </a:rPr>
            </a:br>
            <a:r>
              <a:rPr lang="ja-JP" altLang="en-US" sz="2800" dirty="0">
                <a:latin typeface="+mn-ea"/>
                <a:ea typeface="+mn-ea"/>
              </a:rPr>
              <a:t>著作物は、裁判手続及び行政審判手続のために必要と認められる場合には、必要と認められる限度において、複製等することができる。</a:t>
            </a:r>
            <a:endParaRPr lang="en-US" altLang="ja-JP" sz="2800" dirty="0">
              <a:latin typeface="+mn-ea"/>
              <a:ea typeface="+mn-ea"/>
            </a:endParaRPr>
          </a:p>
          <a:p>
            <a:endParaRPr lang="ja-JP" altLang="en-US" sz="2800" dirty="0">
              <a:latin typeface="ＭＳ 明朝" panose="02020609040205080304" pitchFamily="17" charset="-128"/>
              <a:ea typeface="ＭＳ 明朝" panose="02020609040205080304" pitchFamily="17" charset="-128"/>
            </a:endParaRPr>
          </a:p>
          <a:p>
            <a:endParaRPr lang="ja-JP" altLang="en-US"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560811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F33F79-A2CD-104E-E783-8CE41563CD6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2AA4559-5D3B-A2BB-1050-6AC01B2939AD}"/>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9A302797-4F29-6BA2-8B95-77C054225875}"/>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4" name="コンテンツ プレースホルダー 2">
            <a:extLst>
              <a:ext uri="{FF2B5EF4-FFF2-40B4-BE49-F238E27FC236}">
                <a16:creationId xmlns:a16="http://schemas.microsoft.com/office/drawing/2014/main" id="{00810420-D185-E8C3-2FC5-1D1DFAFA5710}"/>
              </a:ext>
            </a:extLst>
          </p:cNvPr>
          <p:cNvSpPr>
            <a:spLocks noGrp="1"/>
          </p:cNvSpPr>
          <p:nvPr>
            <p:ph sz="quarter" idx="1"/>
          </p:nvPr>
        </p:nvSpPr>
        <p:spPr>
          <a:xfrm>
            <a:off x="0" y="1124743"/>
            <a:ext cx="9143999" cy="5733257"/>
          </a:xfrm>
        </p:spPr>
        <p:txBody>
          <a:bodyPr>
            <a:normAutofit fontScale="92500" lnSpcReduction="10000"/>
          </a:bodyPr>
          <a:lstStyle/>
          <a:p>
            <a:r>
              <a:rPr lang="ja-JP" altLang="en-US" sz="3000" b="1" dirty="0">
                <a:latin typeface="+mn-ea"/>
                <a:ea typeface="+mn-ea"/>
              </a:rPr>
              <a:t>公文書管理法による保存のための利用（著作権法第</a:t>
            </a:r>
            <a:r>
              <a:rPr lang="en-US" altLang="ja-JP" sz="3000" b="1" dirty="0">
                <a:latin typeface="+mn-ea"/>
                <a:ea typeface="+mn-ea"/>
              </a:rPr>
              <a:t>42</a:t>
            </a:r>
            <a:r>
              <a:rPr lang="ja-JP" altLang="en-US" sz="3000" b="1" dirty="0">
                <a:latin typeface="+mn-ea"/>
                <a:ea typeface="+mn-ea"/>
              </a:rPr>
              <a:t>条の</a:t>
            </a:r>
            <a:r>
              <a:rPr lang="en-US" altLang="ja-JP" sz="3000" b="1" dirty="0">
                <a:latin typeface="+mn-ea"/>
                <a:ea typeface="+mn-ea"/>
              </a:rPr>
              <a:t>4</a:t>
            </a:r>
            <a:r>
              <a:rPr lang="ja-JP" altLang="en-US" sz="3000" b="1" dirty="0">
                <a:latin typeface="+mn-ea"/>
                <a:ea typeface="+mn-ea"/>
              </a:rPr>
              <a:t>）</a:t>
            </a:r>
            <a:br>
              <a:rPr lang="ja-JP" altLang="en-US" sz="3000" b="1" dirty="0">
                <a:latin typeface="+mn-ea"/>
                <a:ea typeface="+mn-ea"/>
              </a:rPr>
            </a:br>
            <a:r>
              <a:rPr lang="ja-JP" altLang="en-US" sz="3000" dirty="0">
                <a:latin typeface="+mn-ea"/>
                <a:ea typeface="+mn-ea"/>
              </a:rPr>
              <a:t>国立公文書館の館長等は、公文書管理法や公文書管理条例により歴史公文書等の保存を目的とする場合には、必要と認められる限度で当該著作物を複製することができる。また、著作物を公衆に提供し、又は提示を目的とする場合には、必要と認められる限度で当該著作物を利用することができる。</a:t>
            </a:r>
          </a:p>
          <a:p>
            <a:r>
              <a:rPr lang="ja-JP" altLang="en-US" sz="3000" b="1" dirty="0">
                <a:latin typeface="+mn-ea"/>
                <a:ea typeface="+mn-ea"/>
              </a:rPr>
              <a:t>国立国会図書館法によるインターネット資料及びオンライン資料の収集のための複製（著作権法第</a:t>
            </a:r>
            <a:r>
              <a:rPr lang="en-US" altLang="ja-JP" sz="3000" b="1" dirty="0">
                <a:latin typeface="+mn-ea"/>
                <a:ea typeface="+mn-ea"/>
              </a:rPr>
              <a:t>43</a:t>
            </a:r>
            <a:r>
              <a:rPr lang="ja-JP" altLang="en-US" sz="3000" b="1" dirty="0">
                <a:latin typeface="+mn-ea"/>
                <a:ea typeface="+mn-ea"/>
              </a:rPr>
              <a:t>条）</a:t>
            </a:r>
            <a:br>
              <a:rPr lang="ja-JP" altLang="en-US" sz="3000" b="1" dirty="0">
                <a:latin typeface="+mn-ea"/>
                <a:ea typeface="+mn-ea"/>
              </a:rPr>
            </a:br>
            <a:r>
              <a:rPr lang="ja-JP" altLang="en-US" sz="3000" dirty="0">
                <a:latin typeface="+mn-ea"/>
                <a:ea typeface="+mn-ea"/>
              </a:rPr>
              <a:t>国立国会図書館館長は、インターネット資料を収集するために必要と認められる限度において、インターネット資料に係る著作物を国立国会図書館で使用するための記録媒体に記録することができる。</a:t>
            </a:r>
            <a:endParaRPr lang="ja-JP" altLang="en-US" sz="3000" dirty="0">
              <a:latin typeface="ＭＳ 明朝" panose="02020609040205080304" pitchFamily="17" charset="-128"/>
              <a:ea typeface="ＭＳ 明朝" panose="02020609040205080304" pitchFamily="17" charset="-128"/>
            </a:endParaRPr>
          </a:p>
          <a:p>
            <a:endParaRPr lang="ja-JP" altLang="en-US"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87483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2E17A-23D6-4EA1-CB8B-D843B60C731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4A0CE91-B1E7-5E14-7359-90741AE4C6BD}"/>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784B65E5-7733-D248-214B-7940ED5731AA}"/>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4" name="コンテンツ プレースホルダー 2">
            <a:extLst>
              <a:ext uri="{FF2B5EF4-FFF2-40B4-BE49-F238E27FC236}">
                <a16:creationId xmlns:a16="http://schemas.microsoft.com/office/drawing/2014/main" id="{8E26087A-4C36-1240-763B-B6EE447D9724}"/>
              </a:ext>
            </a:extLst>
          </p:cNvPr>
          <p:cNvSpPr>
            <a:spLocks noGrp="1"/>
          </p:cNvSpPr>
          <p:nvPr>
            <p:ph sz="quarter" idx="1"/>
          </p:nvPr>
        </p:nvSpPr>
        <p:spPr>
          <a:xfrm>
            <a:off x="0" y="981074"/>
            <a:ext cx="9143999" cy="6120334"/>
          </a:xfrm>
        </p:spPr>
        <p:txBody>
          <a:bodyPr>
            <a:normAutofit fontScale="92500" lnSpcReduction="20000"/>
          </a:bodyPr>
          <a:lstStyle/>
          <a:p>
            <a:r>
              <a:rPr lang="ja-JP" altLang="en-US" sz="2800" b="1" dirty="0">
                <a:latin typeface="+mn-ea"/>
                <a:ea typeface="+mn-ea"/>
              </a:rPr>
              <a:t>放送事業者による一時的固定（著作権法第</a:t>
            </a:r>
            <a:r>
              <a:rPr lang="en-US" altLang="ja-JP" sz="2800" b="1" dirty="0">
                <a:latin typeface="+mn-ea"/>
                <a:ea typeface="+mn-ea"/>
              </a:rPr>
              <a:t>44</a:t>
            </a:r>
            <a:r>
              <a:rPr lang="ja-JP" altLang="en-US" sz="2800" b="1" dirty="0">
                <a:latin typeface="+mn-ea"/>
                <a:ea typeface="+mn-ea"/>
              </a:rPr>
              <a:t>条）</a:t>
            </a:r>
            <a:br>
              <a:rPr lang="ja-JP" altLang="en-US" sz="2800" b="1" dirty="0">
                <a:latin typeface="+mn-ea"/>
                <a:ea typeface="+mn-ea"/>
              </a:rPr>
            </a:br>
            <a:r>
              <a:rPr lang="ja-JP" altLang="en-US" sz="2800" dirty="0">
                <a:latin typeface="+mn-ea"/>
                <a:ea typeface="+mn-ea"/>
              </a:rPr>
              <a:t>放送事業者や有線放送事業者は、放送、有線放送、放送同時配信等を行うために、著作物を一時的に録音・録画することができる。ただし、録音・録画したものは、政令で定める公的な記録保存所で保存する場合を除き、</a:t>
            </a:r>
            <a:r>
              <a:rPr lang="en-US" altLang="ja-JP" sz="2800" dirty="0">
                <a:latin typeface="+mn-ea"/>
                <a:ea typeface="+mn-ea"/>
              </a:rPr>
              <a:t>6 </a:t>
            </a:r>
            <a:r>
              <a:rPr lang="ja-JP" altLang="en-US" sz="2800" dirty="0">
                <a:latin typeface="+mn-ea"/>
                <a:ea typeface="+mn-ea"/>
              </a:rPr>
              <a:t>ヶ月を超えて保存することはできない。</a:t>
            </a:r>
          </a:p>
          <a:p>
            <a:r>
              <a:rPr lang="ja-JP" altLang="en-US" sz="2800" b="1" dirty="0">
                <a:latin typeface="+mn-ea"/>
                <a:ea typeface="+mn-ea"/>
              </a:rPr>
              <a:t>美術の著作物などの所有者による展示（著作権法第</a:t>
            </a:r>
            <a:r>
              <a:rPr lang="en-US" altLang="ja-JP" sz="2800" b="1" dirty="0">
                <a:latin typeface="+mn-ea"/>
                <a:ea typeface="+mn-ea"/>
              </a:rPr>
              <a:t>45</a:t>
            </a:r>
            <a:r>
              <a:rPr lang="ja-JP" altLang="en-US" sz="2800" b="1" dirty="0">
                <a:latin typeface="+mn-ea"/>
                <a:ea typeface="+mn-ea"/>
              </a:rPr>
              <a:t>条）</a:t>
            </a:r>
            <a:br>
              <a:rPr lang="ja-JP" altLang="en-US" sz="2800" b="1" dirty="0">
                <a:latin typeface="+mn-ea"/>
                <a:ea typeface="+mn-ea"/>
              </a:rPr>
            </a:br>
            <a:r>
              <a:rPr lang="ja-JP" altLang="en-US" sz="2800" dirty="0">
                <a:latin typeface="+mn-ea"/>
                <a:ea typeface="+mn-ea"/>
              </a:rPr>
              <a:t>美術の著作物又は写真の著作物などの原作品の所有者は、その原作品を展示できる。</a:t>
            </a:r>
          </a:p>
          <a:p>
            <a:r>
              <a:rPr lang="ja-JP" altLang="en-US" sz="2800" b="1" dirty="0">
                <a:latin typeface="+mn-ea"/>
                <a:ea typeface="+mn-ea"/>
              </a:rPr>
              <a:t>屋外設置の美術の著作物、建築物の著作物利用（著作権法第</a:t>
            </a:r>
            <a:r>
              <a:rPr lang="en-US" altLang="ja-JP" sz="2800" b="1" dirty="0">
                <a:latin typeface="+mn-ea"/>
                <a:ea typeface="+mn-ea"/>
              </a:rPr>
              <a:t>46</a:t>
            </a:r>
            <a:r>
              <a:rPr lang="ja-JP" altLang="en-US" sz="2800" b="1" dirty="0">
                <a:latin typeface="+mn-ea"/>
                <a:ea typeface="+mn-ea"/>
              </a:rPr>
              <a:t>条）</a:t>
            </a:r>
            <a:br>
              <a:rPr lang="ja-JP" altLang="en-US" sz="2800" b="1" dirty="0">
                <a:latin typeface="+mn-ea"/>
                <a:ea typeface="+mn-ea"/>
              </a:rPr>
            </a:br>
            <a:r>
              <a:rPr lang="ja-JP" altLang="en-US" sz="2800" dirty="0">
                <a:latin typeface="+mn-ea"/>
                <a:ea typeface="+mn-ea"/>
              </a:rPr>
              <a:t>屋外の場所に恒常的に設置されている美術の著作物や建築の著作物は、写真撮影等の方法により複製したり、公衆送信したりすることができる。ただし、美術の著作物を販売を目的として複製したり、彫刻を増製して他人に譲渡したり、同じ建築の著作物を建築して他人に譲渡することはできない。</a:t>
            </a:r>
          </a:p>
          <a:p>
            <a:endParaRPr lang="ja-JP" altLang="en-US" sz="2800" dirty="0">
              <a:latin typeface="ＭＳ 明朝" panose="02020609040205080304" pitchFamily="17" charset="-128"/>
              <a:ea typeface="ＭＳ 明朝" panose="02020609040205080304" pitchFamily="17" charset="-128"/>
            </a:endParaRPr>
          </a:p>
          <a:p>
            <a:endParaRPr lang="ja-JP" altLang="en-US"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188079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18C795-2008-98B8-9B69-39F0AB772F1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50A8FA2-7427-8212-B5A2-42E1161E1980}"/>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A69C307A-35FB-18F3-3BAA-9ABB1EAD4614}"/>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4" name="コンテンツ プレースホルダー 2">
            <a:extLst>
              <a:ext uri="{FF2B5EF4-FFF2-40B4-BE49-F238E27FC236}">
                <a16:creationId xmlns:a16="http://schemas.microsoft.com/office/drawing/2014/main" id="{59F174F9-50A4-CCCB-C1BD-5A48D64E495E}"/>
              </a:ext>
            </a:extLst>
          </p:cNvPr>
          <p:cNvSpPr>
            <a:spLocks noGrp="1"/>
          </p:cNvSpPr>
          <p:nvPr>
            <p:ph sz="quarter" idx="1"/>
          </p:nvPr>
        </p:nvSpPr>
        <p:spPr>
          <a:xfrm>
            <a:off x="0" y="981074"/>
            <a:ext cx="9143999" cy="5876926"/>
          </a:xfrm>
        </p:spPr>
        <p:txBody>
          <a:bodyPr>
            <a:normAutofit fontScale="92500" lnSpcReduction="10000"/>
          </a:bodyPr>
          <a:lstStyle/>
          <a:p>
            <a:r>
              <a:rPr lang="ja-JP" altLang="en-US" sz="2800" b="1" dirty="0">
                <a:latin typeface="+mn-ea"/>
                <a:ea typeface="+mn-ea"/>
              </a:rPr>
              <a:t>美術または写真の著作物等の展示に伴う解説・紹介のための利用</a:t>
            </a:r>
            <a:r>
              <a:rPr lang="en-US" altLang="ja-JP" sz="2800" b="1" dirty="0">
                <a:latin typeface="+mn-ea"/>
                <a:ea typeface="+mn-ea"/>
              </a:rPr>
              <a:t>(</a:t>
            </a:r>
            <a:r>
              <a:rPr lang="ja-JP" altLang="en-US" sz="2800" b="1" dirty="0">
                <a:latin typeface="+mn-ea"/>
                <a:ea typeface="+mn-ea"/>
              </a:rPr>
              <a:t>著作権法第</a:t>
            </a:r>
            <a:r>
              <a:rPr lang="en-US" altLang="ja-JP" sz="2800" b="1" dirty="0">
                <a:latin typeface="+mn-ea"/>
                <a:ea typeface="+mn-ea"/>
              </a:rPr>
              <a:t>47</a:t>
            </a:r>
            <a:r>
              <a:rPr lang="ja-JP" altLang="en-US" sz="2800" b="1" dirty="0">
                <a:latin typeface="+mn-ea"/>
                <a:ea typeface="+mn-ea"/>
              </a:rPr>
              <a:t>条</a:t>
            </a:r>
            <a:r>
              <a:rPr lang="en-US" altLang="ja-JP" sz="2800" b="1" dirty="0">
                <a:latin typeface="+mn-ea"/>
                <a:ea typeface="+mn-ea"/>
              </a:rPr>
              <a:t>)</a:t>
            </a:r>
            <a:br>
              <a:rPr lang="en-US" altLang="ja-JP" sz="2800" b="1" dirty="0">
                <a:latin typeface="+mn-ea"/>
                <a:ea typeface="+mn-ea"/>
              </a:rPr>
            </a:br>
            <a:r>
              <a:rPr lang="ja-JP" altLang="en-US" sz="2800" dirty="0">
                <a:latin typeface="+mn-ea"/>
                <a:ea typeface="+mn-ea"/>
              </a:rPr>
              <a:t>美術または写真の著作物の原作品による展覧会の開催者は、観覧者に対して解説、紹介するために、小冊子などに展示する著作物を掲載したり、電子機器を用いた上映や自動公衆送信することができる。美術または写真の著作物の原作品の展示者等は、展示著作物の情報をインターネット等で公衆に提供するため、展示著作物を複製し、公衆送信することができる。</a:t>
            </a:r>
          </a:p>
          <a:p>
            <a:r>
              <a:rPr lang="ja-JP" altLang="en-US" sz="2800" b="1" dirty="0">
                <a:latin typeface="+mn-ea"/>
                <a:ea typeface="+mn-ea"/>
              </a:rPr>
              <a:t>美術の著作物等の譲渡の申出に伴う複製等（著作権法第</a:t>
            </a:r>
            <a:r>
              <a:rPr lang="en-US" altLang="ja-JP" sz="2800" b="1" dirty="0">
                <a:latin typeface="+mn-ea"/>
                <a:ea typeface="+mn-ea"/>
              </a:rPr>
              <a:t>47</a:t>
            </a:r>
            <a:r>
              <a:rPr lang="ja-JP" altLang="en-US" sz="2800" b="1" dirty="0">
                <a:latin typeface="+mn-ea"/>
                <a:ea typeface="+mn-ea"/>
              </a:rPr>
              <a:t>条の</a:t>
            </a:r>
            <a:r>
              <a:rPr lang="en-US" altLang="ja-JP" sz="2800" b="1" dirty="0">
                <a:latin typeface="+mn-ea"/>
                <a:ea typeface="+mn-ea"/>
              </a:rPr>
              <a:t>2</a:t>
            </a:r>
            <a:r>
              <a:rPr lang="ja-JP" altLang="en-US" sz="2800" b="1" dirty="0">
                <a:latin typeface="+mn-ea"/>
                <a:ea typeface="+mn-ea"/>
              </a:rPr>
              <a:t>）</a:t>
            </a:r>
            <a:br>
              <a:rPr lang="ja-JP" altLang="en-US" sz="2800" b="1" dirty="0">
                <a:latin typeface="+mn-ea"/>
                <a:ea typeface="+mn-ea"/>
              </a:rPr>
            </a:br>
            <a:r>
              <a:rPr lang="ja-JP" altLang="en-US" sz="2800" dirty="0">
                <a:latin typeface="+mn-ea"/>
                <a:ea typeface="+mn-ea"/>
              </a:rPr>
              <a:t>インターネット・オークション等で美術品や写真を出品する際、商品紹介のための画像掲載について、著作権者の利益を不当に害しないための政令で定める措置を講じることを条件に、著作物を複製・自動公衆送信することができる。</a:t>
            </a:r>
          </a:p>
          <a:p>
            <a:endParaRPr lang="ja-JP" altLang="en-US" sz="2800" dirty="0">
              <a:latin typeface="ＭＳ 明朝" panose="02020609040205080304" pitchFamily="17" charset="-128"/>
              <a:ea typeface="ＭＳ 明朝" panose="02020609040205080304" pitchFamily="17" charset="-128"/>
            </a:endParaRPr>
          </a:p>
          <a:p>
            <a:endParaRPr lang="ja-JP" altLang="en-US"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010774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237DDF-A88C-FA6D-C015-E3E2CA9B3B8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0C8A119-D028-406F-2650-2B0BA0AE058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62DD897A-D9B8-BAC4-F6D9-A27904468FA5}"/>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4" name="コンテンツ プレースホルダー 2">
            <a:extLst>
              <a:ext uri="{FF2B5EF4-FFF2-40B4-BE49-F238E27FC236}">
                <a16:creationId xmlns:a16="http://schemas.microsoft.com/office/drawing/2014/main" id="{F4D5500F-D5FC-3056-043E-EFCF19F3B04A}"/>
              </a:ext>
            </a:extLst>
          </p:cNvPr>
          <p:cNvSpPr>
            <a:spLocks noGrp="1"/>
          </p:cNvSpPr>
          <p:nvPr>
            <p:ph sz="quarter" idx="1"/>
          </p:nvPr>
        </p:nvSpPr>
        <p:spPr>
          <a:xfrm>
            <a:off x="0" y="981074"/>
            <a:ext cx="9143999" cy="5876925"/>
          </a:xfrm>
        </p:spPr>
        <p:txBody>
          <a:bodyPr>
            <a:normAutofit fontScale="92500" lnSpcReduction="10000"/>
          </a:bodyPr>
          <a:lstStyle/>
          <a:p>
            <a:r>
              <a:rPr lang="ja-JP" altLang="en-US" sz="2800" b="1" dirty="0">
                <a:latin typeface="+mn-ea"/>
                <a:ea typeface="+mn-ea"/>
              </a:rPr>
              <a:t>プログラムの所有者による複製など（著作権法第</a:t>
            </a:r>
            <a:r>
              <a:rPr lang="en-US" altLang="ja-JP" sz="2800" b="1" dirty="0">
                <a:latin typeface="+mn-ea"/>
                <a:ea typeface="+mn-ea"/>
              </a:rPr>
              <a:t>47</a:t>
            </a:r>
            <a:r>
              <a:rPr lang="ja-JP" altLang="en-US" sz="2800" b="1" dirty="0">
                <a:latin typeface="+mn-ea"/>
                <a:ea typeface="+mn-ea"/>
              </a:rPr>
              <a:t>条の</a:t>
            </a:r>
            <a:r>
              <a:rPr lang="en-US" altLang="ja-JP" sz="2800" b="1" dirty="0">
                <a:latin typeface="+mn-ea"/>
                <a:ea typeface="+mn-ea"/>
              </a:rPr>
              <a:t>3</a:t>
            </a:r>
            <a:r>
              <a:rPr lang="ja-JP" altLang="en-US" sz="2800" b="1" dirty="0">
                <a:latin typeface="+mn-ea"/>
                <a:ea typeface="+mn-ea"/>
              </a:rPr>
              <a:t>）</a:t>
            </a:r>
            <a:br>
              <a:rPr lang="ja-JP" altLang="en-US" sz="2800" b="1" dirty="0">
                <a:latin typeface="+mn-ea"/>
                <a:ea typeface="+mn-ea"/>
              </a:rPr>
            </a:br>
            <a:r>
              <a:rPr lang="ja-JP" altLang="en-US" sz="2800" dirty="0">
                <a:latin typeface="+mn-ea"/>
                <a:ea typeface="+mn-ea"/>
              </a:rPr>
              <a:t>プログラムの複製物の所有者は、自ら電子計算機で利用するために必要と認められる限度でプログラムを複製、翻案することができる。</a:t>
            </a:r>
          </a:p>
          <a:p>
            <a:r>
              <a:rPr lang="ja-JP" altLang="en-US" sz="2800" b="1" dirty="0">
                <a:latin typeface="+mn-ea"/>
                <a:ea typeface="+mn-ea"/>
              </a:rPr>
              <a:t>電子計算機におけ る著作物の利用に 付随する利用等（著作権法第</a:t>
            </a:r>
            <a:r>
              <a:rPr lang="en-US" altLang="ja-JP" sz="2800" b="1" dirty="0">
                <a:latin typeface="+mn-ea"/>
                <a:ea typeface="+mn-ea"/>
              </a:rPr>
              <a:t>47</a:t>
            </a:r>
            <a:r>
              <a:rPr lang="ja-JP" altLang="en-US" sz="2800" b="1" dirty="0">
                <a:latin typeface="+mn-ea"/>
                <a:ea typeface="+mn-ea"/>
              </a:rPr>
              <a:t>条の</a:t>
            </a:r>
            <a:r>
              <a:rPr lang="en-US" altLang="ja-JP" sz="2800" b="1" dirty="0">
                <a:latin typeface="+mn-ea"/>
                <a:ea typeface="+mn-ea"/>
              </a:rPr>
              <a:t>4</a:t>
            </a:r>
            <a:r>
              <a:rPr lang="ja-JP" altLang="en-US" sz="2800" b="1" dirty="0">
                <a:latin typeface="+mn-ea"/>
                <a:ea typeface="+mn-ea"/>
              </a:rPr>
              <a:t>）</a:t>
            </a:r>
            <a:br>
              <a:rPr lang="ja-JP" altLang="en-US" sz="2800" b="1" dirty="0">
                <a:latin typeface="+mn-ea"/>
                <a:ea typeface="+mn-ea"/>
              </a:rPr>
            </a:br>
            <a:r>
              <a:rPr lang="ja-JP" altLang="en-US" sz="2800" dirty="0">
                <a:latin typeface="+mn-ea"/>
                <a:ea typeface="+mn-ea"/>
              </a:rPr>
              <a:t>コンピュータ等で著作物を利用するときに、その利用を円滑または効率的に行うための付随的な利用の場合には、必要と認められる限度で、当該著作物を利用することができる。具体的には、インターネット上のウェブページを視聴する際に効率的に表示するためにキャッシュを作成する場合、サーバへのアクセスが集中した場合の負荷を分散するためにミラーリングを行う場合、動画配信サービス等で著作物を効率的に送信するためにファイル形式を統一したりファイルを圧縮等をする場合等が考えられます。</a:t>
            </a:r>
            <a:endParaRPr lang="ja-JP" altLang="en-US" sz="2800" dirty="0">
              <a:latin typeface="ＭＳ 明朝" panose="02020609040205080304" pitchFamily="17" charset="-128"/>
              <a:ea typeface="ＭＳ 明朝" panose="02020609040205080304" pitchFamily="17" charset="-128"/>
            </a:endParaRPr>
          </a:p>
          <a:p>
            <a:endParaRPr lang="ja-JP" altLang="en-US"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42158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67CC0-058D-048A-CA2F-FFC4D3EDA21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D9277F0-D706-FD4B-516C-FB057339F1C3}"/>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C0FB5B7-A084-93A9-2371-1DE58B984589}"/>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4" name="コンテンツ プレースホルダー 2">
            <a:extLst>
              <a:ext uri="{FF2B5EF4-FFF2-40B4-BE49-F238E27FC236}">
                <a16:creationId xmlns:a16="http://schemas.microsoft.com/office/drawing/2014/main" id="{31A2633B-2014-2009-C98E-CF5E9E9BC059}"/>
              </a:ext>
            </a:extLst>
          </p:cNvPr>
          <p:cNvSpPr>
            <a:spLocks noGrp="1"/>
          </p:cNvSpPr>
          <p:nvPr>
            <p:ph sz="quarter" idx="1"/>
          </p:nvPr>
        </p:nvSpPr>
        <p:spPr>
          <a:xfrm>
            <a:off x="0" y="980728"/>
            <a:ext cx="9143999" cy="6120680"/>
          </a:xfrm>
        </p:spPr>
        <p:txBody>
          <a:bodyPr>
            <a:normAutofit fontScale="92500" lnSpcReduction="10000"/>
          </a:bodyPr>
          <a:lstStyle/>
          <a:p>
            <a:r>
              <a:rPr lang="ja-JP" altLang="en-US" sz="2800" b="1" dirty="0">
                <a:latin typeface="+mn-ea"/>
                <a:ea typeface="+mn-ea"/>
              </a:rPr>
              <a:t>電子計算機による情報処理及びその結果の提供に付随する軽微利用等（第</a:t>
            </a:r>
            <a:r>
              <a:rPr lang="en-US" altLang="ja-JP" sz="2800" b="1" dirty="0">
                <a:latin typeface="+mn-ea"/>
                <a:ea typeface="+mn-ea"/>
              </a:rPr>
              <a:t>47</a:t>
            </a:r>
            <a:r>
              <a:rPr lang="ja-JP" altLang="en-US" sz="2800" b="1" dirty="0">
                <a:latin typeface="+mn-ea"/>
                <a:ea typeface="+mn-ea"/>
              </a:rPr>
              <a:t>条の</a:t>
            </a:r>
            <a:r>
              <a:rPr lang="en-US" altLang="ja-JP" sz="2800" b="1" dirty="0">
                <a:latin typeface="+mn-ea"/>
                <a:ea typeface="+mn-ea"/>
              </a:rPr>
              <a:t>5</a:t>
            </a:r>
            <a:r>
              <a:rPr lang="ja-JP" altLang="en-US" sz="2800" b="1" dirty="0">
                <a:latin typeface="+mn-ea"/>
                <a:ea typeface="+mn-ea"/>
              </a:rPr>
              <a:t>）</a:t>
            </a:r>
          </a:p>
          <a:p>
            <a:r>
              <a:rPr lang="ja-JP" altLang="en-US" sz="2800" b="1" dirty="0">
                <a:latin typeface="+mn-ea"/>
                <a:ea typeface="+mn-ea"/>
              </a:rPr>
              <a:t> </a:t>
            </a:r>
            <a:r>
              <a:rPr lang="ja-JP" altLang="en-US" sz="2800" dirty="0">
                <a:latin typeface="+mn-ea"/>
                <a:ea typeface="+mn-ea"/>
              </a:rPr>
              <a:t>所在検索サービス、情報解析サービス、その他政令で定めるサービスを行う者は、必要と認められる限度において、情報処理の結果の提供に付随して、著作物の軽微な利用を行うことができる。具体的には、コンピュータを用いた検索で、検索結果を表示する場合、コンピュータを用いた情報解析で、解析結果を表示する場合、コンピュータによる情報処理により新たな知見を創出し、その結果を表示する場合等が考えられます。</a:t>
            </a:r>
            <a:endParaRPr lang="en-US" altLang="ja-JP" sz="2800" dirty="0">
              <a:latin typeface="+mn-ea"/>
              <a:ea typeface="+mn-ea"/>
            </a:endParaRPr>
          </a:p>
          <a:p>
            <a:r>
              <a:rPr lang="ja-JP" altLang="en-US" sz="2800" b="1" dirty="0">
                <a:latin typeface="+mn-ea"/>
                <a:ea typeface="+mn-ea"/>
              </a:rPr>
              <a:t>翻訳、翻案等による 利用（著作権法第</a:t>
            </a:r>
            <a:r>
              <a:rPr lang="en-US" altLang="ja-JP" sz="2800" b="1" dirty="0">
                <a:latin typeface="+mn-ea"/>
                <a:ea typeface="+mn-ea"/>
              </a:rPr>
              <a:t>47</a:t>
            </a:r>
            <a:r>
              <a:rPr lang="ja-JP" altLang="en-US" sz="2800" b="1" dirty="0">
                <a:latin typeface="+mn-ea"/>
                <a:ea typeface="+mn-ea"/>
              </a:rPr>
              <a:t>条の</a:t>
            </a:r>
            <a:r>
              <a:rPr lang="en-US" altLang="ja-JP" sz="2800" b="1" dirty="0">
                <a:latin typeface="+mn-ea"/>
                <a:ea typeface="+mn-ea"/>
              </a:rPr>
              <a:t>6</a:t>
            </a:r>
            <a:r>
              <a:rPr lang="ja-JP" altLang="en-US" sz="2800" b="1" dirty="0">
                <a:latin typeface="+mn-ea"/>
                <a:ea typeface="+mn-ea"/>
              </a:rPr>
              <a:t>）</a:t>
            </a:r>
            <a:br>
              <a:rPr lang="ja-JP" altLang="en-US" sz="2800" b="1" dirty="0">
                <a:latin typeface="+mn-ea"/>
                <a:ea typeface="+mn-ea"/>
              </a:rPr>
            </a:br>
            <a:r>
              <a:rPr lang="ja-JP" altLang="en-US" sz="2800" dirty="0">
                <a:latin typeface="+mn-ea"/>
                <a:ea typeface="+mn-ea"/>
              </a:rPr>
              <a:t>私的使用のための複製、教科書への掲載、学校教育番組の放送、学校における複製、視聴覚障害者のための複製等に該当する場合には、当該著作物の利用のみならず、その翻訳、編曲、変形、翻案としての利用も同様に行うことができる。</a:t>
            </a:r>
          </a:p>
          <a:p>
            <a:endParaRPr lang="ja-JP" altLang="en-US"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2717119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ー 5"/>
          <p:cNvSpPr>
            <a:spLocks noGrp="1"/>
          </p:cNvSpPr>
          <p:nvPr>
            <p:ph type="sldNum" sz="quarter" idx="4294967295"/>
          </p:nvPr>
        </p:nvSpPr>
        <p:spPr>
          <a:xfrm>
            <a:off x="7924800" y="6356350"/>
            <a:ext cx="7620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charset="0"/>
                <a:ea typeface="ＭＳ Ｐゴシック" charset="0"/>
                <a:cs typeface="ＭＳ Ｐゴシック" charset="0"/>
              </a:defRPr>
            </a:lvl1pPr>
            <a:lvl2pPr marL="742950" indent="-285750" eaLnBrk="0" hangingPunct="0">
              <a:defRPr kumimoji="1">
                <a:solidFill>
                  <a:schemeClr val="tx1"/>
                </a:solidFill>
                <a:latin typeface="Verdana" charset="0"/>
                <a:ea typeface="ＭＳ Ｐゴシック" charset="0"/>
              </a:defRPr>
            </a:lvl2pPr>
            <a:lvl3pPr marL="1143000" indent="-228600" eaLnBrk="0" hangingPunct="0">
              <a:defRPr kumimoji="1">
                <a:solidFill>
                  <a:schemeClr val="tx1"/>
                </a:solidFill>
                <a:latin typeface="Verdana" charset="0"/>
                <a:ea typeface="ＭＳ Ｐゴシック" charset="0"/>
              </a:defRPr>
            </a:lvl3pPr>
            <a:lvl4pPr marL="1600200" indent="-228600" eaLnBrk="0" hangingPunct="0">
              <a:defRPr kumimoji="1">
                <a:solidFill>
                  <a:schemeClr val="tx1"/>
                </a:solidFill>
                <a:latin typeface="Verdana" charset="0"/>
                <a:ea typeface="ＭＳ Ｐゴシック" charset="0"/>
              </a:defRPr>
            </a:lvl4pPr>
            <a:lvl5pPr marL="2057400" indent="-228600" eaLnBrk="0" hangingPunct="0">
              <a:defRPr kumimoji="1">
                <a:solidFill>
                  <a:schemeClr val="tx1"/>
                </a:solidFill>
                <a:latin typeface="Verdana" charset="0"/>
                <a:ea typeface="ＭＳ Ｐゴシック" charset="0"/>
              </a:defRPr>
            </a:lvl5pPr>
            <a:lvl6pPr marL="2514600" indent="-228600" eaLnBrk="0" fontAlgn="base" hangingPunct="0">
              <a:spcBef>
                <a:spcPct val="0"/>
              </a:spcBef>
              <a:spcAft>
                <a:spcPct val="0"/>
              </a:spcAft>
              <a:defRPr kumimoji="1">
                <a:solidFill>
                  <a:schemeClr val="tx1"/>
                </a:solidFill>
                <a:latin typeface="Verdana" charset="0"/>
                <a:ea typeface="ＭＳ Ｐゴシック" charset="0"/>
              </a:defRPr>
            </a:lvl6pPr>
            <a:lvl7pPr marL="2971800" indent="-228600" eaLnBrk="0" fontAlgn="base" hangingPunct="0">
              <a:spcBef>
                <a:spcPct val="0"/>
              </a:spcBef>
              <a:spcAft>
                <a:spcPct val="0"/>
              </a:spcAft>
              <a:defRPr kumimoji="1">
                <a:solidFill>
                  <a:schemeClr val="tx1"/>
                </a:solidFill>
                <a:latin typeface="Verdana" charset="0"/>
                <a:ea typeface="ＭＳ Ｐゴシック" charset="0"/>
              </a:defRPr>
            </a:lvl7pPr>
            <a:lvl8pPr marL="3429000" indent="-228600" eaLnBrk="0" fontAlgn="base" hangingPunct="0">
              <a:spcBef>
                <a:spcPct val="0"/>
              </a:spcBef>
              <a:spcAft>
                <a:spcPct val="0"/>
              </a:spcAft>
              <a:defRPr kumimoji="1">
                <a:solidFill>
                  <a:schemeClr val="tx1"/>
                </a:solidFill>
                <a:latin typeface="Verdana" charset="0"/>
                <a:ea typeface="ＭＳ Ｐゴシック" charset="0"/>
              </a:defRPr>
            </a:lvl8pPr>
            <a:lvl9pPr marL="3886200" indent="-228600" eaLnBrk="0" fontAlgn="base" hangingPunct="0">
              <a:spcBef>
                <a:spcPct val="0"/>
              </a:spcBef>
              <a:spcAft>
                <a:spcPct val="0"/>
              </a:spcAft>
              <a:defRPr kumimoji="1">
                <a:solidFill>
                  <a:schemeClr val="tx1"/>
                </a:solidFill>
                <a:latin typeface="Verdana" charset="0"/>
                <a:ea typeface="ＭＳ Ｐゴシック" charset="0"/>
              </a:defRPr>
            </a:lvl9pPr>
          </a:lstStyle>
          <a:p>
            <a:pPr eaLnBrk="1" hangingPunct="1"/>
            <a:fld id="{66A1CFC6-5C2F-4249-8CB1-86A4F5C744DE}" type="slidenum">
              <a:rPr kumimoji="0" lang="en-US" altLang="ja-JP"/>
              <a:pPr eaLnBrk="1" hangingPunct="1"/>
              <a:t>18</a:t>
            </a:fld>
            <a:endParaRPr kumimoji="0" lang="en-US" altLang="ja-JP"/>
          </a:p>
        </p:txBody>
      </p:sp>
      <p:sp>
        <p:nvSpPr>
          <p:cNvPr id="4099" name="Rectangle 2"/>
          <p:cNvSpPr>
            <a:spLocks noGrp="1" noChangeArrowheads="1"/>
          </p:cNvSpPr>
          <p:nvPr>
            <p:ph type="title"/>
          </p:nvPr>
        </p:nvSpPr>
        <p:spPr>
          <a:xfrm>
            <a:off x="0" y="0"/>
            <a:ext cx="9144000" cy="981075"/>
          </a:xfrm>
        </p:spPr>
        <p:txBody>
          <a:bodyPr/>
          <a:lstStyle/>
          <a:p>
            <a:pPr algn="ctr"/>
            <a:r>
              <a:rPr lang="ja-JP" altLang="en-US" sz="3600" dirty="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4320480"/>
          </a:xfrm>
        </p:spPr>
        <p:txBody>
          <a:bodyPr>
            <a:normAutofit/>
          </a:bodyPr>
          <a:lstStyle/>
          <a:p>
            <a:pPr marL="571500" indent="-571500">
              <a:lnSpc>
                <a:spcPct val="90000"/>
              </a:lnSpc>
              <a:buFont typeface="+mj-lt"/>
              <a:buAutoNum type="arabicPeriod"/>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例外的な無断利用としての私的使用、附属的対象物、教育利用、図書館・美術館・博物館による利用とは何ですか？</a:t>
            </a:r>
          </a:p>
          <a:p>
            <a:pPr marL="571500" indent="-571500">
              <a:lnSpc>
                <a:spcPct val="90000"/>
              </a:lnSpc>
              <a:buFont typeface="+mj-lt"/>
              <a:buAutoNum type="arabicPeriod"/>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例外的な無断利用としての引用とは何ですか？</a:t>
            </a: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DF68-41C0-3FAC-086A-EA5C3E40A882}"/>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5B0D3BC0-A9EF-818D-F3FE-6D3A4AAC5B50}"/>
              </a:ext>
            </a:extLst>
          </p:cNvPr>
          <p:cNvSpPr txBox="1">
            <a:spLocks noChangeArrowheads="1"/>
          </p:cNvSpPr>
          <p:nvPr/>
        </p:nvSpPr>
        <p:spPr>
          <a:xfrm>
            <a:off x="395536" y="1196752"/>
            <a:ext cx="8507412" cy="511256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500" b="1" dirty="0">
                <a:latin typeface="メイリオ" panose="020B0604030504040204" pitchFamily="50" charset="-128"/>
                <a:ea typeface="メイリオ" panose="020B0604030504040204" pitchFamily="50" charset="-128"/>
                <a:cs typeface="メイリオ" panose="020B0604030504040204" pitchFamily="50" charset="-128"/>
              </a:rPr>
              <a:t>　ねらい</a:t>
            </a:r>
            <a:endParaRPr lang="en-US" altLang="ja-JP" sz="35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著作物を無断で利用できる例外を説明できる。</a:t>
            </a:r>
          </a:p>
        </p:txBody>
      </p:sp>
      <p:sp>
        <p:nvSpPr>
          <p:cNvPr id="2" name="タイトル 1">
            <a:extLst>
              <a:ext uri="{FF2B5EF4-FFF2-40B4-BE49-F238E27FC236}">
                <a16:creationId xmlns:a16="http://schemas.microsoft.com/office/drawing/2014/main" id="{FAE9F0C3-D0C4-7FEA-98AA-3868BAA5AC1D}"/>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1DFBA37B-7606-1FB4-2221-B1A6C6510D8B}"/>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Tree>
    <p:extLst>
      <p:ext uri="{BB962C8B-B14F-4D97-AF65-F5344CB8AC3E}">
        <p14:creationId xmlns:p14="http://schemas.microsoft.com/office/powerpoint/2010/main" val="2882724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1080121"/>
            <a:ext cx="8892480" cy="764356"/>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１　著作権が制限され無断で利用できるのは</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　　どんな場合？</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6" name="コンテンツ プレースホルダー 2">
            <a:extLst>
              <a:ext uri="{FF2B5EF4-FFF2-40B4-BE49-F238E27FC236}">
                <a16:creationId xmlns:a16="http://schemas.microsoft.com/office/drawing/2014/main" id="{37DF11C9-F88E-6AC7-4B25-2FDDC0441EBB}"/>
              </a:ext>
            </a:extLst>
          </p:cNvPr>
          <p:cNvSpPr txBox="1">
            <a:spLocks/>
          </p:cNvSpPr>
          <p:nvPr/>
        </p:nvSpPr>
        <p:spPr>
          <a:xfrm>
            <a:off x="0" y="2132856"/>
            <a:ext cx="8969714" cy="4725144"/>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dirty="0">
                <a:latin typeface="+mn-ea"/>
              </a:rPr>
              <a:t>著作権法は、一定の場合には、著作物を自由に利用することができることを定めています。</a:t>
            </a:r>
            <a:br>
              <a:rPr lang="ja-JP" altLang="en-US" sz="2800" dirty="0">
                <a:latin typeface="+mn-ea"/>
              </a:rPr>
            </a:br>
            <a:r>
              <a:rPr lang="ja-JP" altLang="en-US" sz="2800" dirty="0">
                <a:latin typeface="+mn-ea"/>
              </a:rPr>
              <a:t>これは著作権者の立場からは、著作権が制限されていることになりますので、これらの規定は権利制限規定とよばれています。</a:t>
            </a:r>
            <a:endParaRPr lang="en-US" altLang="ja-JP" sz="2800" dirty="0">
              <a:latin typeface="+mn-ea"/>
            </a:endParaRPr>
          </a:p>
          <a:p>
            <a:r>
              <a:rPr lang="ja-JP" altLang="en-US" sz="2800" dirty="0">
                <a:latin typeface="+mn-ea"/>
              </a:rPr>
              <a:t>権利制限規定は、著作権者の利益を不当に害することがないように、また著作物の通常の利用が妨げられないように、その要件が厳密に決められています。</a:t>
            </a:r>
            <a:endParaRPr lang="en-US" altLang="ja-JP" sz="2800" dirty="0">
              <a:latin typeface="+mn-ea"/>
            </a:endParaRPr>
          </a:p>
          <a:p>
            <a:r>
              <a:rPr lang="ja-JP" altLang="en-US" sz="2800" dirty="0">
                <a:latin typeface="+mn-ea"/>
              </a:rPr>
              <a:t>著作権（財産権）が制限される場合でも、著作者人格権は制限されません。</a:t>
            </a:r>
          </a:p>
        </p:txBody>
      </p:sp>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D6916-C3C6-5466-9A6D-442CBEB38DDA}"/>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720ED625-F5FE-7203-1220-34E85676BB01}"/>
              </a:ext>
            </a:extLst>
          </p:cNvPr>
          <p:cNvSpPr txBox="1">
            <a:spLocks noChangeArrowheads="1"/>
          </p:cNvSpPr>
          <p:nvPr/>
        </p:nvSpPr>
        <p:spPr>
          <a:xfrm>
            <a:off x="0" y="1013689"/>
            <a:ext cx="8983813" cy="791741"/>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en-US" altLang="ja-JP" sz="28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　著作権が制限される場合</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90000"/>
              </a:lnSpc>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　　（著作物が自由に使える場合）</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a:extLst>
              <a:ext uri="{FF2B5EF4-FFF2-40B4-BE49-F238E27FC236}">
                <a16:creationId xmlns:a16="http://schemas.microsoft.com/office/drawing/2014/main" id="{2359A185-9936-07E0-5BD1-9DB93471C88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556E9A4B-A792-D91A-9084-1E36E5A7A2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9" name="コンテンツ プレースホルダー 2">
            <a:extLst>
              <a:ext uri="{FF2B5EF4-FFF2-40B4-BE49-F238E27FC236}">
                <a16:creationId xmlns:a16="http://schemas.microsoft.com/office/drawing/2014/main" id="{1F6DCD58-F54B-880F-DF33-44BBAA33F23E}"/>
              </a:ext>
            </a:extLst>
          </p:cNvPr>
          <p:cNvSpPr txBox="1">
            <a:spLocks/>
          </p:cNvSpPr>
          <p:nvPr/>
        </p:nvSpPr>
        <p:spPr>
          <a:xfrm>
            <a:off x="0" y="1997671"/>
            <a:ext cx="9324527" cy="4023617"/>
          </a:xfrm>
          <a:prstGeom prst="rect">
            <a:avLst/>
          </a:prstGeom>
        </p:spPr>
        <p:txBody>
          <a:bodyPr vert="horz">
            <a:norm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a:buClr>
                <a:srgbClr val="D34817"/>
              </a:buClr>
            </a:pPr>
            <a:r>
              <a:rPr lang="ja-JP" altLang="en-US" sz="2800" b="1" dirty="0">
                <a:solidFill>
                  <a:prstClr val="black"/>
                </a:solidFill>
                <a:latin typeface="+mn-ea"/>
              </a:rPr>
              <a:t>私的使用のための複製</a:t>
            </a:r>
            <a:r>
              <a:rPr lang="ja-JP" altLang="en-US" sz="2800" dirty="0">
                <a:solidFill>
                  <a:prstClr val="black"/>
                </a:solidFill>
                <a:latin typeface="+mn-ea"/>
              </a:rPr>
              <a:t>（</a:t>
            </a:r>
            <a:r>
              <a:rPr lang="ja-JP" altLang="en-US" sz="2800" dirty="0">
                <a:solidFill>
                  <a:prstClr val="black"/>
                </a:solidFill>
                <a:latin typeface="+mn-ea"/>
                <a:hlinkClick r:id="rId2"/>
              </a:rPr>
              <a:t>著作権法第</a:t>
            </a:r>
            <a:r>
              <a:rPr lang="en-US" altLang="ja-JP" sz="2800" dirty="0">
                <a:solidFill>
                  <a:prstClr val="black"/>
                </a:solidFill>
                <a:latin typeface="+mn-ea"/>
                <a:hlinkClick r:id="rId2"/>
              </a:rPr>
              <a:t>30</a:t>
            </a:r>
            <a:r>
              <a:rPr lang="ja-JP" altLang="en-US" sz="2800" dirty="0">
                <a:solidFill>
                  <a:prstClr val="black"/>
                </a:solidFill>
                <a:latin typeface="+mn-ea"/>
                <a:hlinkClick r:id="rId2"/>
              </a:rPr>
              <a:t>条</a:t>
            </a:r>
            <a:r>
              <a:rPr lang="ja-JP" altLang="en-US" sz="2800" dirty="0">
                <a:solidFill>
                  <a:prstClr val="black"/>
                </a:solidFill>
                <a:latin typeface="+mn-ea"/>
              </a:rPr>
              <a:t>）</a:t>
            </a:r>
            <a:br>
              <a:rPr lang="ja-JP" altLang="en-US" sz="2800" dirty="0">
                <a:solidFill>
                  <a:prstClr val="black"/>
                </a:solidFill>
                <a:latin typeface="+mn-ea"/>
              </a:rPr>
            </a:br>
            <a:r>
              <a:rPr lang="ja-JP" altLang="en-US" sz="2800" dirty="0">
                <a:solidFill>
                  <a:prstClr val="black"/>
                </a:solidFill>
                <a:latin typeface="+mn-ea"/>
              </a:rPr>
              <a:t>自分自身や家族など限られた範囲内で利用するために著作物を複製することができる。</a:t>
            </a:r>
            <a:endParaRPr lang="en-US" altLang="ja-JP" sz="2800" dirty="0">
              <a:solidFill>
                <a:prstClr val="black"/>
              </a:solidFill>
              <a:latin typeface="+mn-ea"/>
            </a:endParaRPr>
          </a:p>
          <a:p>
            <a:pPr>
              <a:buClr>
                <a:srgbClr val="D34817"/>
              </a:buClr>
            </a:pPr>
            <a:r>
              <a:rPr lang="ja-JP" altLang="en-US" sz="2800" b="1" dirty="0">
                <a:solidFill>
                  <a:prstClr val="black"/>
                </a:solidFill>
                <a:latin typeface="+mn-ea"/>
              </a:rPr>
              <a:t>付随対象著作物の利用</a:t>
            </a:r>
            <a:r>
              <a:rPr lang="ja-JP" altLang="en-US" sz="2800" dirty="0">
                <a:solidFill>
                  <a:prstClr val="black"/>
                </a:solidFill>
                <a:latin typeface="+mn-ea"/>
              </a:rPr>
              <a:t>（</a:t>
            </a:r>
            <a:r>
              <a:rPr lang="ja-JP" altLang="en-US" sz="2800" dirty="0">
                <a:solidFill>
                  <a:prstClr val="black"/>
                </a:solidFill>
                <a:latin typeface="+mn-ea"/>
                <a:hlinkClick r:id="rId3"/>
              </a:rPr>
              <a:t>著作権法第</a:t>
            </a:r>
            <a:r>
              <a:rPr lang="en-US" altLang="ja-JP" sz="2800" dirty="0">
                <a:solidFill>
                  <a:prstClr val="black"/>
                </a:solidFill>
                <a:latin typeface="+mn-ea"/>
                <a:hlinkClick r:id="rId3"/>
              </a:rPr>
              <a:t>30</a:t>
            </a:r>
            <a:r>
              <a:rPr lang="ja-JP" altLang="en-US" sz="2800" dirty="0">
                <a:solidFill>
                  <a:prstClr val="black"/>
                </a:solidFill>
                <a:latin typeface="+mn-ea"/>
                <a:hlinkClick r:id="rId3"/>
              </a:rPr>
              <a:t>条の２</a:t>
            </a:r>
            <a:r>
              <a:rPr lang="ja-JP" altLang="en-US" sz="2800" dirty="0">
                <a:solidFill>
                  <a:prstClr val="black"/>
                </a:solidFill>
                <a:latin typeface="+mn-ea"/>
              </a:rPr>
              <a:t>）</a:t>
            </a:r>
            <a:br>
              <a:rPr lang="ja-JP" altLang="en-US" sz="2800" dirty="0">
                <a:solidFill>
                  <a:prstClr val="black"/>
                </a:solidFill>
                <a:latin typeface="+mn-ea"/>
              </a:rPr>
            </a:br>
            <a:r>
              <a:rPr lang="ja-JP" altLang="en-US" sz="2800" dirty="0">
                <a:solidFill>
                  <a:prstClr val="black"/>
                </a:solidFill>
                <a:latin typeface="+mn-ea"/>
              </a:rPr>
              <a:t>写真の撮影、録音、録画にあたって、撮影等の対象とする事物から分離することが困難なため、いわゆる「写り込み」の対象となる他の著作物（付随的対象著作物）は、当該創作に伴って複製または翻案することができる。</a:t>
            </a:r>
          </a:p>
        </p:txBody>
      </p:sp>
    </p:spTree>
    <p:extLst>
      <p:ext uri="{BB962C8B-B14F-4D97-AF65-F5344CB8AC3E}">
        <p14:creationId xmlns:p14="http://schemas.microsoft.com/office/powerpoint/2010/main" val="674695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5" name="コンテンツ プレースホルダー 2">
            <a:extLst>
              <a:ext uri="{FF2B5EF4-FFF2-40B4-BE49-F238E27FC236}">
                <a16:creationId xmlns:a16="http://schemas.microsoft.com/office/drawing/2014/main" id="{A44921DF-BCA5-9E2D-4882-7AAC80BB05AA}"/>
              </a:ext>
            </a:extLst>
          </p:cNvPr>
          <p:cNvSpPr txBox="1">
            <a:spLocks/>
          </p:cNvSpPr>
          <p:nvPr/>
        </p:nvSpPr>
        <p:spPr>
          <a:xfrm>
            <a:off x="0" y="981075"/>
            <a:ext cx="9144000" cy="5040214"/>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b="1" dirty="0">
                <a:latin typeface="+mn-ea"/>
              </a:rPr>
              <a:t>検討の過程における利用</a:t>
            </a:r>
            <a:r>
              <a:rPr lang="ja-JP" altLang="en-US" sz="2800" dirty="0">
                <a:latin typeface="+mn-ea"/>
              </a:rPr>
              <a:t>（</a:t>
            </a:r>
            <a:r>
              <a:rPr lang="ja-JP" altLang="en-US" sz="2800" dirty="0">
                <a:latin typeface="+mn-ea"/>
                <a:hlinkClick r:id="rId2"/>
              </a:rPr>
              <a:t>著作権法第</a:t>
            </a:r>
            <a:r>
              <a:rPr lang="en-US" altLang="ja-JP" sz="2800" dirty="0">
                <a:latin typeface="+mn-ea"/>
                <a:hlinkClick r:id="rId2"/>
              </a:rPr>
              <a:t>3</a:t>
            </a:r>
            <a:r>
              <a:rPr lang="ja-JP" altLang="en-US" sz="2800" dirty="0">
                <a:latin typeface="+mn-ea"/>
                <a:hlinkClick r:id="rId2"/>
              </a:rPr>
              <a:t>０条の３</a:t>
            </a:r>
            <a:r>
              <a:rPr lang="ja-JP" altLang="en-US" sz="2800" dirty="0">
                <a:latin typeface="+mn-ea"/>
              </a:rPr>
              <a:t>）</a:t>
            </a:r>
            <a:endParaRPr lang="en-US" altLang="ja-JP" sz="2800" dirty="0">
              <a:latin typeface="+mn-ea"/>
            </a:endParaRPr>
          </a:p>
          <a:p>
            <a:r>
              <a:rPr lang="ja-JP" altLang="en-US" sz="2800" b="1" dirty="0">
                <a:latin typeface="+mn-ea"/>
              </a:rPr>
              <a:t>技術の開発又は実用化のための試験に用いるための利用</a:t>
            </a:r>
            <a:r>
              <a:rPr lang="ja-JP" altLang="en-US" sz="2800" dirty="0">
                <a:latin typeface="+mn-ea"/>
              </a:rPr>
              <a:t>（</a:t>
            </a:r>
            <a:r>
              <a:rPr lang="ja-JP" altLang="en-US" sz="2800" dirty="0">
                <a:latin typeface="+mn-ea"/>
                <a:hlinkClick r:id="rId3"/>
              </a:rPr>
              <a:t>著作権法第</a:t>
            </a:r>
            <a:r>
              <a:rPr lang="en-US" altLang="ja-JP" sz="2800" dirty="0">
                <a:latin typeface="+mn-ea"/>
                <a:hlinkClick r:id="rId3"/>
              </a:rPr>
              <a:t>3</a:t>
            </a:r>
            <a:r>
              <a:rPr lang="ja-JP" altLang="en-US" sz="2800" dirty="0">
                <a:latin typeface="+mn-ea"/>
                <a:hlinkClick r:id="rId3"/>
              </a:rPr>
              <a:t>０条の４</a:t>
            </a:r>
            <a:r>
              <a:rPr lang="ja-JP" altLang="en-US" sz="2800" dirty="0">
                <a:latin typeface="+mn-ea"/>
              </a:rPr>
              <a:t>）</a:t>
            </a:r>
            <a:endParaRPr lang="en-US" altLang="ja-JP" sz="2800" dirty="0">
              <a:latin typeface="+mn-ea"/>
            </a:endParaRPr>
          </a:p>
          <a:p>
            <a:r>
              <a:rPr lang="ja-JP" altLang="en-US" sz="2800" b="1" dirty="0">
                <a:latin typeface="+mn-ea"/>
              </a:rPr>
              <a:t>図書館での複製・自動公衆送信</a:t>
            </a:r>
            <a:r>
              <a:rPr lang="ja-JP" altLang="en-US" sz="2800" dirty="0">
                <a:latin typeface="+mn-ea"/>
              </a:rPr>
              <a:t>（</a:t>
            </a:r>
            <a:r>
              <a:rPr lang="ja-JP" altLang="en-US" sz="2800" dirty="0">
                <a:latin typeface="+mn-ea"/>
                <a:hlinkClick r:id="rId4"/>
              </a:rPr>
              <a:t>著作権法第</a:t>
            </a:r>
            <a:r>
              <a:rPr lang="en-US" altLang="ja-JP" sz="2800" dirty="0">
                <a:latin typeface="+mn-ea"/>
                <a:hlinkClick r:id="rId4"/>
              </a:rPr>
              <a:t>31</a:t>
            </a:r>
            <a:r>
              <a:rPr lang="ja-JP" altLang="en-US" sz="2800" dirty="0">
                <a:latin typeface="+mn-ea"/>
                <a:hlinkClick r:id="rId4"/>
              </a:rPr>
              <a:t>条</a:t>
            </a:r>
            <a:r>
              <a:rPr lang="ja-JP" altLang="en-US" sz="2800" dirty="0">
                <a:latin typeface="+mn-ea"/>
              </a:rPr>
              <a:t>）</a:t>
            </a:r>
            <a:br>
              <a:rPr lang="ja-JP" altLang="en-US" sz="2800" dirty="0">
                <a:latin typeface="+mn-ea"/>
              </a:rPr>
            </a:br>
            <a:r>
              <a:rPr lang="ja-JP" altLang="en-US" sz="2800" dirty="0">
                <a:latin typeface="+mn-ea"/>
              </a:rPr>
              <a:t>法令で定められた図書館等は、①利用者が調査研究の用のために公表された図書館資料の一部分の複製を求める場合、②図書館資料の保存のために必要がある場合、③他の図書館等の求めに応じ、絶版等の理由により一般に入手することが困難な図書館資料の複製物を提供する場合、著作物を許可なく複製することができる。</a:t>
            </a:r>
            <a:br>
              <a:rPr lang="ja-JP" altLang="en-US" sz="2800" dirty="0">
                <a:latin typeface="+mn-ea"/>
              </a:rPr>
            </a:br>
            <a:endParaRPr lang="ja-JP" altLang="en-US" sz="2800" dirty="0">
              <a:solidFill>
                <a:prstClr val="black"/>
              </a:solidFill>
              <a:latin typeface="+mn-ea"/>
            </a:endParaRPr>
          </a:p>
        </p:txBody>
      </p:sp>
    </p:spTree>
    <p:extLst>
      <p:ext uri="{BB962C8B-B14F-4D97-AF65-F5344CB8AC3E}">
        <p14:creationId xmlns:p14="http://schemas.microsoft.com/office/powerpoint/2010/main" val="28452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8785A-C21F-EA7E-2DE0-C054D97A691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1551B387-2D1F-6ECB-CDC0-F3317C7710E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FABDFED8-A44F-918F-7860-47294ABDCD01}"/>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5" name="コンテンツ プレースホルダー 2">
            <a:extLst>
              <a:ext uri="{FF2B5EF4-FFF2-40B4-BE49-F238E27FC236}">
                <a16:creationId xmlns:a16="http://schemas.microsoft.com/office/drawing/2014/main" id="{B7A21476-CA30-E047-6D8D-36A39AC113A4}"/>
              </a:ext>
            </a:extLst>
          </p:cNvPr>
          <p:cNvSpPr txBox="1">
            <a:spLocks/>
          </p:cNvSpPr>
          <p:nvPr/>
        </p:nvSpPr>
        <p:spPr>
          <a:xfrm>
            <a:off x="0" y="981076"/>
            <a:ext cx="9144000" cy="5876924"/>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b="1" dirty="0">
                <a:solidFill>
                  <a:prstClr val="black"/>
                </a:solidFill>
                <a:latin typeface="+mn-ea"/>
              </a:rPr>
              <a:t>国会図書館における蔵書等の電子化、インターネット送信等</a:t>
            </a:r>
            <a:r>
              <a:rPr lang="ja-JP" altLang="en-US" sz="2800" dirty="0">
                <a:solidFill>
                  <a:prstClr val="black"/>
                </a:solidFill>
                <a:latin typeface="+mn-ea"/>
              </a:rPr>
              <a:t>（著作権法第</a:t>
            </a:r>
            <a:r>
              <a:rPr lang="en-US" altLang="ja-JP" sz="2800" dirty="0">
                <a:solidFill>
                  <a:prstClr val="black"/>
                </a:solidFill>
                <a:latin typeface="+mn-ea"/>
              </a:rPr>
              <a:t>32</a:t>
            </a:r>
            <a:r>
              <a:rPr lang="ja-JP" altLang="en-US" sz="2800" dirty="0">
                <a:solidFill>
                  <a:prstClr val="black"/>
                </a:solidFill>
                <a:latin typeface="+mn-ea"/>
              </a:rPr>
              <a:t>条８項）</a:t>
            </a:r>
            <a:br>
              <a:rPr lang="ja-JP" altLang="en-US" sz="2800" dirty="0">
                <a:solidFill>
                  <a:prstClr val="black"/>
                </a:solidFill>
                <a:latin typeface="+mn-ea"/>
              </a:rPr>
            </a:br>
            <a:r>
              <a:rPr lang="ja-JP" altLang="en-US" sz="2800" dirty="0">
                <a:solidFill>
                  <a:prstClr val="black"/>
                </a:solidFill>
                <a:latin typeface="+mn-ea"/>
              </a:rPr>
              <a:t>国立国会図書館は、①所蔵図書館資料原本の減失、損傷、汚損を避ける目的で原本に代わって使用するため、②絶版等図書館資料を自動公衆送信するため、著作物を許可なくデジタル化することができる。国立国会図書館は、調査研究の用のために自ら利用するために必要な限度で、上記②によりデジタル化した絶版等図書館資料を利用者が求める場合、著作物を許可なく自動公衆送信できる。この自動公衆送信された絶版等図書館資料を受信した利用者は、自ら利用するために必要な限度で、複製及び公に伝達することができる。</a:t>
            </a:r>
          </a:p>
          <a:p>
            <a:endParaRPr lang="ja-JP" altLang="en-US" sz="2800" dirty="0">
              <a:solidFill>
                <a:prstClr val="black"/>
              </a:solidFill>
              <a:latin typeface="+mn-ea"/>
            </a:endParaRPr>
          </a:p>
        </p:txBody>
      </p:sp>
    </p:spTree>
    <p:extLst>
      <p:ext uri="{BB962C8B-B14F-4D97-AF65-F5344CB8AC3E}">
        <p14:creationId xmlns:p14="http://schemas.microsoft.com/office/powerpoint/2010/main" val="407124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A7C53-1799-1FE0-9CC4-1E34B7CC20F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5BCA82E-DEB0-31DF-1911-9A16D6D2B104}"/>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33DED02D-343B-BB4E-3424-E2FB721AB328}"/>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5" name="コンテンツ プレースホルダー 2">
            <a:extLst>
              <a:ext uri="{FF2B5EF4-FFF2-40B4-BE49-F238E27FC236}">
                <a16:creationId xmlns:a16="http://schemas.microsoft.com/office/drawing/2014/main" id="{60499A35-4955-A93D-5261-1E09A92B7D4F}"/>
              </a:ext>
            </a:extLst>
          </p:cNvPr>
          <p:cNvSpPr txBox="1">
            <a:spLocks/>
          </p:cNvSpPr>
          <p:nvPr/>
        </p:nvSpPr>
        <p:spPr>
          <a:xfrm>
            <a:off x="0" y="981076"/>
            <a:ext cx="9144000" cy="5876924"/>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b="1" dirty="0">
                <a:solidFill>
                  <a:prstClr val="black"/>
                </a:solidFill>
                <a:latin typeface="+mn-ea"/>
              </a:rPr>
              <a:t>引用</a:t>
            </a:r>
            <a:r>
              <a:rPr lang="ja-JP" altLang="en-US" sz="2800" dirty="0">
                <a:solidFill>
                  <a:prstClr val="black"/>
                </a:solidFill>
                <a:latin typeface="+mn-ea"/>
              </a:rPr>
              <a:t>（著作権法第</a:t>
            </a:r>
            <a:r>
              <a:rPr lang="en-US" altLang="ja-JP" sz="2800" dirty="0">
                <a:solidFill>
                  <a:prstClr val="black"/>
                </a:solidFill>
                <a:latin typeface="+mn-ea"/>
              </a:rPr>
              <a:t>32</a:t>
            </a:r>
            <a:r>
              <a:rPr lang="ja-JP" altLang="en-US" sz="2800" dirty="0">
                <a:solidFill>
                  <a:prstClr val="black"/>
                </a:solidFill>
                <a:latin typeface="+mn-ea"/>
              </a:rPr>
              <a:t>条）</a:t>
            </a:r>
            <a:br>
              <a:rPr lang="ja-JP" altLang="en-US" sz="2800" dirty="0">
                <a:solidFill>
                  <a:prstClr val="black"/>
                </a:solidFill>
                <a:latin typeface="+mn-ea"/>
              </a:rPr>
            </a:br>
            <a:r>
              <a:rPr lang="ja-JP" altLang="en-US" sz="2800" dirty="0">
                <a:solidFill>
                  <a:prstClr val="black"/>
                </a:solidFill>
                <a:latin typeface="+mn-ea"/>
              </a:rPr>
              <a:t>公表された著作物は、公正な慣行に合致する方法により、報道、批評、研究など引用の目的上正当な範囲内で行う場合には、許可なく引用して利用することができる。国や地方公共団体等が国⺠や住⺠に周知させることを目的として発行した広報資料等は、転載禁止の表示がある場合を除き、説明の材料として許可なく新聞・雑誌その他の刊行物に転載することができる。</a:t>
            </a:r>
          </a:p>
          <a:p>
            <a:r>
              <a:rPr lang="ja-JP" altLang="en-US" sz="2800" b="1" dirty="0">
                <a:solidFill>
                  <a:prstClr val="black"/>
                </a:solidFill>
                <a:latin typeface="+mn-ea"/>
              </a:rPr>
              <a:t>教科書への掲載</a:t>
            </a:r>
            <a:r>
              <a:rPr lang="ja-JP" altLang="en-US" sz="2800" dirty="0">
                <a:solidFill>
                  <a:prstClr val="black"/>
                </a:solidFill>
                <a:latin typeface="+mn-ea"/>
              </a:rPr>
              <a:t>（著作権法第</a:t>
            </a:r>
            <a:r>
              <a:rPr lang="en-US" altLang="ja-JP" sz="2800" dirty="0">
                <a:solidFill>
                  <a:prstClr val="black"/>
                </a:solidFill>
                <a:latin typeface="+mn-ea"/>
              </a:rPr>
              <a:t>33</a:t>
            </a:r>
            <a:r>
              <a:rPr lang="ja-JP" altLang="en-US" sz="2800" dirty="0">
                <a:solidFill>
                  <a:prstClr val="black"/>
                </a:solidFill>
                <a:latin typeface="+mn-ea"/>
              </a:rPr>
              <a:t>条）</a:t>
            </a:r>
            <a:br>
              <a:rPr lang="ja-JP" altLang="en-US" sz="2800" dirty="0">
                <a:solidFill>
                  <a:prstClr val="black"/>
                </a:solidFill>
                <a:latin typeface="+mn-ea"/>
              </a:rPr>
            </a:br>
            <a:r>
              <a:rPr lang="ja-JP" altLang="en-US" sz="2800" dirty="0">
                <a:solidFill>
                  <a:prstClr val="black"/>
                </a:solidFill>
                <a:latin typeface="+mn-ea"/>
              </a:rPr>
              <a:t>公表された著作物は、学校教育の目的上必要と認められる限度で、教科書に掲載することができる。ただし、掲載に際しては、著作者への通知と著作権者への補償金の支払いが必要。</a:t>
            </a:r>
          </a:p>
          <a:p>
            <a:endParaRPr lang="ja-JP" altLang="en-US" sz="2800" dirty="0">
              <a:solidFill>
                <a:prstClr val="black"/>
              </a:solidFill>
              <a:latin typeface="+mn-ea"/>
            </a:endParaRPr>
          </a:p>
        </p:txBody>
      </p:sp>
    </p:spTree>
    <p:extLst>
      <p:ext uri="{BB962C8B-B14F-4D97-AF65-F5344CB8AC3E}">
        <p14:creationId xmlns:p14="http://schemas.microsoft.com/office/powerpoint/2010/main" val="809367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981EB-4782-415A-49E1-36B00E44186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52257A76-E077-C8D1-A41C-1E2EC6F61B2C}"/>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B1B228F4-8241-EB82-1F93-A9287FAF4673}"/>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5" name="コンテンツ プレースホルダー 2">
            <a:extLst>
              <a:ext uri="{FF2B5EF4-FFF2-40B4-BE49-F238E27FC236}">
                <a16:creationId xmlns:a16="http://schemas.microsoft.com/office/drawing/2014/main" id="{9FE13C0D-4DA9-5D06-7CF7-A3006A8055AB}"/>
              </a:ext>
            </a:extLst>
          </p:cNvPr>
          <p:cNvSpPr txBox="1">
            <a:spLocks/>
          </p:cNvSpPr>
          <p:nvPr/>
        </p:nvSpPr>
        <p:spPr>
          <a:xfrm>
            <a:off x="0" y="981076"/>
            <a:ext cx="9144000" cy="5876924"/>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b="1" dirty="0">
                <a:solidFill>
                  <a:prstClr val="black"/>
                </a:solidFill>
                <a:latin typeface="+mn-ea"/>
              </a:rPr>
              <a:t>教科書用図書代替教材への掲載等</a:t>
            </a:r>
            <a:r>
              <a:rPr lang="ja-JP" altLang="en-US" sz="2800" dirty="0">
                <a:solidFill>
                  <a:prstClr val="black"/>
                </a:solidFill>
                <a:latin typeface="+mn-ea"/>
              </a:rPr>
              <a:t>（著作権法第</a:t>
            </a:r>
            <a:r>
              <a:rPr lang="en-US" altLang="ja-JP" sz="2800" dirty="0">
                <a:solidFill>
                  <a:prstClr val="black"/>
                </a:solidFill>
                <a:latin typeface="+mn-ea"/>
              </a:rPr>
              <a:t>33</a:t>
            </a:r>
            <a:r>
              <a:rPr lang="ja-JP" altLang="en-US" sz="2800" dirty="0">
                <a:solidFill>
                  <a:prstClr val="black"/>
                </a:solidFill>
                <a:latin typeface="+mn-ea"/>
              </a:rPr>
              <a:t>条の</a:t>
            </a:r>
            <a:r>
              <a:rPr lang="en-US" altLang="ja-JP" sz="2800" dirty="0">
                <a:solidFill>
                  <a:prstClr val="black"/>
                </a:solidFill>
                <a:latin typeface="+mn-ea"/>
              </a:rPr>
              <a:t>2</a:t>
            </a:r>
            <a:r>
              <a:rPr lang="ja-JP" altLang="en-US" sz="2800" dirty="0">
                <a:solidFill>
                  <a:prstClr val="black"/>
                </a:solidFill>
                <a:latin typeface="+mn-ea"/>
              </a:rPr>
              <a:t>）</a:t>
            </a:r>
            <a:br>
              <a:rPr lang="ja-JP" altLang="en-US" sz="2800" dirty="0">
                <a:solidFill>
                  <a:prstClr val="black"/>
                </a:solidFill>
                <a:latin typeface="+mn-ea"/>
              </a:rPr>
            </a:br>
            <a:r>
              <a:rPr lang="ja-JP" altLang="en-US" sz="2800" dirty="0">
                <a:solidFill>
                  <a:prstClr val="black"/>
                </a:solidFill>
                <a:latin typeface="+mn-ea"/>
              </a:rPr>
              <a:t>公表された著作物は、教科書をデジタル化したデジタル教科書においても前項同様に掲載することができる。</a:t>
            </a:r>
          </a:p>
          <a:p>
            <a:r>
              <a:rPr lang="ja-JP" altLang="en-US" sz="2800" b="1" dirty="0">
                <a:solidFill>
                  <a:prstClr val="black"/>
                </a:solidFill>
                <a:latin typeface="+mn-ea"/>
              </a:rPr>
              <a:t>教科書用拡大図書等の作成のための複製等</a:t>
            </a:r>
            <a:r>
              <a:rPr lang="ja-JP" altLang="en-US" sz="2800" dirty="0">
                <a:solidFill>
                  <a:prstClr val="black"/>
                </a:solidFill>
                <a:latin typeface="+mn-ea"/>
              </a:rPr>
              <a:t>（著作権法第</a:t>
            </a:r>
            <a:r>
              <a:rPr lang="en-US" altLang="ja-JP" sz="2800" dirty="0">
                <a:solidFill>
                  <a:prstClr val="black"/>
                </a:solidFill>
                <a:latin typeface="+mn-ea"/>
              </a:rPr>
              <a:t>33</a:t>
            </a:r>
            <a:r>
              <a:rPr lang="ja-JP" altLang="en-US" sz="2800" dirty="0">
                <a:solidFill>
                  <a:prstClr val="black"/>
                </a:solidFill>
                <a:latin typeface="+mn-ea"/>
              </a:rPr>
              <a:t>条の</a:t>
            </a:r>
            <a:r>
              <a:rPr lang="en-US" altLang="ja-JP" sz="2800" dirty="0">
                <a:solidFill>
                  <a:prstClr val="black"/>
                </a:solidFill>
                <a:latin typeface="+mn-ea"/>
              </a:rPr>
              <a:t>3</a:t>
            </a:r>
            <a:r>
              <a:rPr lang="ja-JP" altLang="en-US" sz="2800" dirty="0">
                <a:solidFill>
                  <a:prstClr val="black"/>
                </a:solidFill>
                <a:latin typeface="+mn-ea"/>
              </a:rPr>
              <a:t>）</a:t>
            </a:r>
            <a:br>
              <a:rPr lang="ja-JP" altLang="en-US" sz="2800" dirty="0">
                <a:solidFill>
                  <a:prstClr val="black"/>
                </a:solidFill>
                <a:latin typeface="+mn-ea"/>
              </a:rPr>
            </a:br>
            <a:r>
              <a:rPr lang="ja-JP" altLang="en-US" sz="2800" dirty="0">
                <a:solidFill>
                  <a:prstClr val="black"/>
                </a:solidFill>
                <a:latin typeface="+mn-ea"/>
              </a:rPr>
              <a:t>教科書に掲載された著作物は、視覚障害、発達障害その他の障害により、教科書に掲載された著作物を使用することが困難な児童生徒のため、当該教科書に用いられている文字、図形等を拡大その他の方法により複製することができる。</a:t>
            </a:r>
          </a:p>
        </p:txBody>
      </p:sp>
    </p:spTree>
    <p:extLst>
      <p:ext uri="{BB962C8B-B14F-4D97-AF65-F5344CB8AC3E}">
        <p14:creationId xmlns:p14="http://schemas.microsoft.com/office/powerpoint/2010/main" val="1095641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6371B-F1F1-CD50-96FA-BB0F05E3CE1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00E53B9A-D9CE-1B6F-53D6-0801F0978328}"/>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BB8DEDBA-5E2C-DB4E-38F5-B37B24F1889F}"/>
              </a:ext>
            </a:extLst>
          </p:cNvPr>
          <p:cNvSpPr txBox="1">
            <a:spLocks noChangeArrowheads="1"/>
          </p:cNvSpPr>
          <p:nvPr/>
        </p:nvSpPr>
        <p:spPr>
          <a:xfrm>
            <a:off x="0" y="1"/>
            <a:ext cx="9144000" cy="792087"/>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600" b="1" dirty="0">
                <a:latin typeface="+mj-ea"/>
                <a:ea typeface="+mj-ea"/>
                <a:cs typeface="Meiryo UI" panose="020B0604030504040204" pitchFamily="50" charset="-128"/>
              </a:rPr>
              <a:t>第</a:t>
            </a:r>
            <a:r>
              <a:rPr lang="en-US" altLang="ja-JP" sz="3600" b="1" dirty="0">
                <a:latin typeface="+mj-ea"/>
                <a:ea typeface="+mj-ea"/>
                <a:cs typeface="Meiryo UI" panose="020B0604030504040204" pitchFamily="50" charset="-128"/>
              </a:rPr>
              <a:t>6</a:t>
            </a:r>
            <a:r>
              <a:rPr lang="ja-JP" altLang="en-US" sz="3600" b="1" dirty="0">
                <a:latin typeface="+mj-ea"/>
                <a:ea typeface="+mj-ea"/>
                <a:cs typeface="Meiryo UI" panose="020B0604030504040204" pitchFamily="50" charset="-128"/>
              </a:rPr>
              <a:t>講　著作物を無断で利用できる例外</a:t>
            </a:r>
          </a:p>
        </p:txBody>
      </p:sp>
      <p:sp>
        <p:nvSpPr>
          <p:cNvPr id="5" name="コンテンツ プレースホルダー 2">
            <a:extLst>
              <a:ext uri="{FF2B5EF4-FFF2-40B4-BE49-F238E27FC236}">
                <a16:creationId xmlns:a16="http://schemas.microsoft.com/office/drawing/2014/main" id="{649B3DDC-D0C4-4B14-69AF-9736CC314A40}"/>
              </a:ext>
            </a:extLst>
          </p:cNvPr>
          <p:cNvSpPr txBox="1">
            <a:spLocks/>
          </p:cNvSpPr>
          <p:nvPr/>
        </p:nvSpPr>
        <p:spPr>
          <a:xfrm>
            <a:off x="0" y="792088"/>
            <a:ext cx="9144000" cy="6165304"/>
          </a:xfrm>
          <a:prstGeom prst="rect">
            <a:avLst/>
          </a:prstGeom>
        </p:spPr>
        <p:txBody>
          <a:bodyPr vert="horz">
            <a:noAutofit/>
          </a:bodyPr>
          <a:lst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r>
              <a:rPr lang="ja-JP" altLang="en-US" sz="2800" b="1" dirty="0">
                <a:solidFill>
                  <a:prstClr val="black"/>
                </a:solidFill>
                <a:latin typeface="+mn-ea"/>
              </a:rPr>
              <a:t>学校教育番組の放送など</a:t>
            </a:r>
            <a:r>
              <a:rPr lang="ja-JP" altLang="en-US" sz="2800" dirty="0">
                <a:solidFill>
                  <a:prstClr val="black"/>
                </a:solidFill>
                <a:latin typeface="+mn-ea"/>
              </a:rPr>
              <a:t>（著作権法第</a:t>
            </a:r>
            <a:r>
              <a:rPr lang="en-US" altLang="ja-JP" sz="2800" dirty="0">
                <a:solidFill>
                  <a:prstClr val="black"/>
                </a:solidFill>
                <a:latin typeface="+mn-ea"/>
              </a:rPr>
              <a:t>34</a:t>
            </a:r>
            <a:r>
              <a:rPr lang="ja-JP" altLang="en-US" sz="2800" dirty="0">
                <a:solidFill>
                  <a:prstClr val="black"/>
                </a:solidFill>
                <a:latin typeface="+mn-ea"/>
              </a:rPr>
              <a:t>条）</a:t>
            </a:r>
            <a:br>
              <a:rPr lang="ja-JP" altLang="en-US" sz="2800" dirty="0">
                <a:solidFill>
                  <a:prstClr val="black"/>
                </a:solidFill>
                <a:latin typeface="+mn-ea"/>
              </a:rPr>
            </a:br>
            <a:r>
              <a:rPr lang="ja-JP" altLang="en-US" sz="2800" dirty="0">
                <a:solidFill>
                  <a:prstClr val="black"/>
                </a:solidFill>
                <a:latin typeface="+mn-ea"/>
              </a:rPr>
              <a:t>学校教育番組において著作物を放送することができる。また、学校番組用の教材に著作物を掲載できる。</a:t>
            </a:r>
            <a:endParaRPr lang="en-US" altLang="ja-JP" sz="2800" dirty="0">
              <a:solidFill>
                <a:prstClr val="black"/>
              </a:solidFill>
              <a:latin typeface="+mn-ea"/>
            </a:endParaRPr>
          </a:p>
          <a:p>
            <a:r>
              <a:rPr lang="ja-JP" altLang="en-US" sz="2800" b="1" dirty="0">
                <a:solidFill>
                  <a:prstClr val="black"/>
                </a:solidFill>
                <a:latin typeface="+mn-ea"/>
              </a:rPr>
              <a:t>学校における複製など</a:t>
            </a:r>
            <a:r>
              <a:rPr lang="ja-JP" altLang="en-US" sz="2800" dirty="0">
                <a:solidFill>
                  <a:prstClr val="black"/>
                </a:solidFill>
                <a:latin typeface="+mn-ea"/>
              </a:rPr>
              <a:t>（著作権法第</a:t>
            </a:r>
            <a:r>
              <a:rPr lang="en-US" altLang="ja-JP" sz="2800" dirty="0">
                <a:solidFill>
                  <a:prstClr val="black"/>
                </a:solidFill>
                <a:latin typeface="+mn-ea"/>
              </a:rPr>
              <a:t>35</a:t>
            </a:r>
            <a:r>
              <a:rPr lang="ja-JP" altLang="en-US" sz="2800" dirty="0">
                <a:solidFill>
                  <a:prstClr val="black"/>
                </a:solidFill>
                <a:latin typeface="+mn-ea"/>
              </a:rPr>
              <a:t>条）</a:t>
            </a:r>
            <a:br>
              <a:rPr lang="ja-JP" altLang="en-US" sz="2800" dirty="0">
                <a:solidFill>
                  <a:prstClr val="black"/>
                </a:solidFill>
                <a:latin typeface="+mn-ea"/>
              </a:rPr>
            </a:br>
            <a:r>
              <a:rPr lang="ja-JP" altLang="en-US" sz="2800" dirty="0">
                <a:solidFill>
                  <a:prstClr val="black"/>
                </a:solidFill>
                <a:latin typeface="+mn-ea"/>
              </a:rPr>
              <a:t>教育を担任する者及び授業を受ける者は、授業の過程で利用するために、著作物を複製したり、公衆送信を行ったり、公の伝達をすることができる。 ただし、公衆送信（遠隔授業のための同時配信を除く）を行う場合には、教育機関の設置者は著作権者への補償金の支払いが必要。</a:t>
            </a:r>
            <a:endParaRPr lang="en-US" altLang="ja-JP" sz="2800" dirty="0">
              <a:solidFill>
                <a:prstClr val="black"/>
              </a:solidFill>
              <a:latin typeface="+mn-ea"/>
            </a:endParaRPr>
          </a:p>
          <a:p>
            <a:r>
              <a:rPr lang="ja-JP" altLang="en-US" sz="2800" b="1" dirty="0">
                <a:solidFill>
                  <a:prstClr val="black"/>
                </a:solidFill>
                <a:latin typeface="+mn-ea"/>
              </a:rPr>
              <a:t>試験問題としての複製など</a:t>
            </a:r>
            <a:r>
              <a:rPr lang="ja-JP" altLang="en-US" sz="2800" dirty="0">
                <a:solidFill>
                  <a:prstClr val="black"/>
                </a:solidFill>
                <a:latin typeface="+mn-ea"/>
              </a:rPr>
              <a:t>（著作権法第</a:t>
            </a:r>
            <a:r>
              <a:rPr lang="en-US" altLang="ja-JP" sz="2800" dirty="0">
                <a:solidFill>
                  <a:prstClr val="black"/>
                </a:solidFill>
                <a:latin typeface="+mn-ea"/>
              </a:rPr>
              <a:t>36</a:t>
            </a:r>
            <a:r>
              <a:rPr lang="ja-JP" altLang="en-US" sz="2800" dirty="0">
                <a:solidFill>
                  <a:prstClr val="black"/>
                </a:solidFill>
                <a:latin typeface="+mn-ea"/>
              </a:rPr>
              <a:t>条）</a:t>
            </a:r>
            <a:br>
              <a:rPr lang="ja-JP" altLang="en-US" sz="2800" dirty="0">
                <a:solidFill>
                  <a:prstClr val="black"/>
                </a:solidFill>
                <a:latin typeface="+mn-ea"/>
              </a:rPr>
            </a:br>
            <a:r>
              <a:rPr lang="ja-JP" altLang="en-US" sz="2800" dirty="0">
                <a:solidFill>
                  <a:prstClr val="black"/>
                </a:solidFill>
                <a:latin typeface="+mn-ea"/>
              </a:rPr>
              <a:t>公表された著作物は、入学試験や採用試験などの問題として著作物を複製し、又は公衆送信を行うことができる。</a:t>
            </a:r>
          </a:p>
          <a:p>
            <a:endParaRPr lang="ja-JP" altLang="en-US" sz="2800" dirty="0">
              <a:solidFill>
                <a:prstClr val="black"/>
              </a:solidFill>
              <a:latin typeface="+mn-ea"/>
            </a:endParaRPr>
          </a:p>
        </p:txBody>
      </p:sp>
    </p:spTree>
    <p:extLst>
      <p:ext uri="{BB962C8B-B14F-4D97-AF65-F5344CB8AC3E}">
        <p14:creationId xmlns:p14="http://schemas.microsoft.com/office/powerpoint/2010/main" val="2867517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2555</Words>
  <Application>Microsoft Office PowerPoint</Application>
  <PresentationFormat>画面に合わせる (4:3)</PresentationFormat>
  <Paragraphs>64</Paragraphs>
  <Slides>18</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18</vt:i4>
      </vt:variant>
    </vt:vector>
  </HeadingPairs>
  <TitlesOfParts>
    <vt:vector size="25" baseType="lpstr">
      <vt:lpstr>Meiryo UI</vt:lpstr>
      <vt:lpstr>ＭＳ 明朝</vt:lpstr>
      <vt:lpstr>メイリオ</vt:lpstr>
      <vt:lpstr>Arial</vt:lpstr>
      <vt:lpstr>Calibri</vt:lpstr>
      <vt:lpstr>Wingdings</vt:lpstr>
      <vt:lpstr>Office ​​テーマ</vt:lpstr>
      <vt:lpstr>メディア論Ⅲ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透 井上</cp:lastModifiedBy>
  <cp:revision>46</cp:revision>
  <dcterms:created xsi:type="dcterms:W3CDTF">2014-12-25T09:23:23Z</dcterms:created>
  <dcterms:modified xsi:type="dcterms:W3CDTF">2024-11-08T07:42:05Z</dcterms:modified>
</cp:coreProperties>
</file>