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256" r:id="rId2"/>
    <p:sldId id="308" r:id="rId3"/>
    <p:sldId id="292" r:id="rId4"/>
    <p:sldId id="327" r:id="rId5"/>
    <p:sldId id="314" r:id="rId6"/>
    <p:sldId id="295" r:id="rId7"/>
    <p:sldId id="328" r:id="rId8"/>
    <p:sldId id="329" r:id="rId9"/>
    <p:sldId id="330" r:id="rId10"/>
    <p:sldId id="331" r:id="rId11"/>
    <p:sldId id="293" r:id="rId1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66" autoAdjust="0"/>
    <p:restoredTop sz="94660"/>
  </p:normalViewPr>
  <p:slideViewPr>
    <p:cSldViewPr>
      <p:cViewPr varScale="1">
        <p:scale>
          <a:sx n="107" d="100"/>
          <a:sy n="107" d="100"/>
        </p:scale>
        <p:origin x="1092" y="108"/>
      </p:cViewPr>
      <p:guideLst>
        <p:guide orient="horz" pos="2160"/>
        <p:guide pos="2880"/>
      </p:guideLst>
    </p:cSldViewPr>
  </p:slideViewPr>
  <p:notesTextViewPr>
    <p:cViewPr>
      <p:scale>
        <a:sx n="3" d="2"/>
        <a:sy n="3" d="2"/>
      </p:scale>
      <p:origin x="0" y="0"/>
    </p:cViewPr>
  </p:notesTextViewPr>
  <p:notesViewPr>
    <p:cSldViewPr>
      <p:cViewPr varScale="1">
        <p:scale>
          <a:sx n="95" d="100"/>
          <a:sy n="95" d="100"/>
        </p:scale>
        <p:origin x="-352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95640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A5B9A7-D08A-42CB-873D-54800EBC38F0}" type="datetimeFigureOut">
              <a:rPr kumimoji="1" lang="ja-JP" altLang="en-US" smtClean="0"/>
              <a:t>2024/11/9</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F742CD-6705-4FCD-9895-4A46894ED964}" type="slidenum">
              <a:rPr kumimoji="1" lang="ja-JP" altLang="en-US" smtClean="0"/>
              <a:t>‹#›</a:t>
            </a:fld>
            <a:endParaRPr kumimoji="1" lang="ja-JP" altLang="en-US"/>
          </a:p>
        </p:txBody>
      </p:sp>
    </p:spTree>
    <p:extLst>
      <p:ext uri="{BB962C8B-B14F-4D97-AF65-F5344CB8AC3E}">
        <p14:creationId xmlns:p14="http://schemas.microsoft.com/office/powerpoint/2010/main" val="2570759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hasCustomPrompt="1"/>
          </p:nvPr>
        </p:nvSpPr>
        <p:spPr>
          <a:xfrm>
            <a:off x="899592" y="1441184"/>
            <a:ext cx="8244408" cy="707886"/>
          </a:xfrm>
        </p:spPr>
        <p:txBody>
          <a:bodyPr>
            <a:spAutoFit/>
          </a:bodyPr>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表題</a:t>
            </a:r>
          </a:p>
        </p:txBody>
      </p:sp>
      <p:sp>
        <p:nvSpPr>
          <p:cNvPr id="3" name="サブタイトル 2"/>
          <p:cNvSpPr>
            <a:spLocks noGrp="1"/>
          </p:cNvSpPr>
          <p:nvPr>
            <p:ph type="subTitle" idx="1" hasCustomPrompt="1"/>
          </p:nvPr>
        </p:nvSpPr>
        <p:spPr>
          <a:xfrm>
            <a:off x="1371600" y="4869160"/>
            <a:ext cx="6400800" cy="1368152"/>
          </a:xfrm>
        </p:spPr>
        <p:txBody>
          <a:bodyPr/>
          <a:lstStyle>
            <a:lvl1pPr marL="0" indent="0" algn="ctr">
              <a:buNone/>
              <a:defRPr>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a:t>学校名 発表者名</a:t>
            </a:r>
            <a:endParaRPr kumimoji="1" lang="en-US" altLang="ja-JP" dirty="0"/>
          </a:p>
        </p:txBody>
      </p:sp>
      <p:sp>
        <p:nvSpPr>
          <p:cNvPr id="5" name="フッター プレースホルダー 4"/>
          <p:cNvSpPr>
            <a:spLocks noGrp="1"/>
          </p:cNvSpPr>
          <p:nvPr>
            <p:ph type="ftr" sz="quarter" idx="11"/>
          </p:nvPr>
        </p:nvSpPr>
        <p:spPr>
          <a:xfrm>
            <a:off x="0" y="6356350"/>
            <a:ext cx="9144000" cy="501650"/>
          </a:xfrm>
        </p:spPr>
        <p:txBody>
          <a:bodyPr/>
          <a:lstStyle>
            <a:lvl1pP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dirty="0"/>
              <a:t>岐阜女子大学</a:t>
            </a:r>
          </a:p>
        </p:txBody>
      </p:sp>
      <p:sp>
        <p:nvSpPr>
          <p:cNvPr id="6" name="スライド番号プレースホルダー 5"/>
          <p:cNvSpPr>
            <a:spLocks noGrp="1"/>
          </p:cNvSpPr>
          <p:nvPr>
            <p:ph type="sldNum" sz="quarter" idx="12"/>
          </p:nvPr>
        </p:nvSpPr>
        <p:spPr>
          <a:xfrm>
            <a:off x="8604448" y="6492875"/>
            <a:ext cx="539552" cy="365125"/>
          </a:xfrm>
        </p:spPr>
        <p:txBody>
          <a:bodyPr/>
          <a:lstStyle>
            <a:lvl1pPr>
              <a:defRPr>
                <a:solidFill>
                  <a:schemeClr val="tx1"/>
                </a:solidFill>
              </a:defRPr>
            </a:lvl1pPr>
          </a:lstStyle>
          <a:p>
            <a:fld id="{23580432-E2CF-4D2D-9FCA-5FAF3A674D83}" type="slidenum">
              <a:rPr lang="ja-JP" altLang="en-US" smtClean="0"/>
              <a:pPr/>
              <a:t>‹#›</a:t>
            </a:fld>
            <a:endParaRPr lang="ja-JP" altLang="en-US" dirty="0"/>
          </a:p>
        </p:txBody>
      </p:sp>
    </p:spTree>
    <p:extLst>
      <p:ext uri="{BB962C8B-B14F-4D97-AF65-F5344CB8AC3E}">
        <p14:creationId xmlns:p14="http://schemas.microsoft.com/office/powerpoint/2010/main" val="230401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2"/>
          </a:solidFill>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107504" y="836712"/>
            <a:ext cx="9144000" cy="6165303"/>
          </a:xfrm>
        </p:spPr>
        <p:txBody>
          <a:bodyPr/>
          <a:lstStyle>
            <a:lvl1pPr>
              <a:defRPr>
                <a:latin typeface="Meiryo UI" panose="020B0604030504040204" pitchFamily="50" charset="-128"/>
                <a:ea typeface="Meiryo UI" panose="020B0604030504040204" pitchFamily="50" charset="-128"/>
                <a:cs typeface="Meiryo UI" panose="020B0604030504040204" pitchFamily="50" charset="-128"/>
              </a:defRPr>
            </a:lvl1pPr>
            <a:lvl2pPr>
              <a:defRPr>
                <a:latin typeface="Meiryo UI" panose="020B0604030504040204" pitchFamily="50" charset="-128"/>
                <a:ea typeface="Meiryo UI" panose="020B0604030504040204" pitchFamily="50" charset="-128"/>
                <a:cs typeface="Meiryo UI" panose="020B0604030504040204" pitchFamily="50" charset="-128"/>
              </a:defRPr>
            </a:lvl2pPr>
            <a:lvl3pPr>
              <a:defRPr>
                <a:latin typeface="Meiryo UI" panose="020B0604030504040204" pitchFamily="50" charset="-128"/>
                <a:ea typeface="Meiryo UI" panose="020B0604030504040204" pitchFamily="50" charset="-128"/>
                <a:cs typeface="Meiryo UI" panose="020B0604030504040204" pitchFamily="50" charset="-128"/>
              </a:defRPr>
            </a:lvl3pPr>
            <a:lvl4pPr>
              <a:defRPr>
                <a:latin typeface="Meiryo UI" panose="020B0604030504040204" pitchFamily="50" charset="-128"/>
                <a:ea typeface="Meiryo UI" panose="020B0604030504040204" pitchFamily="50" charset="-128"/>
                <a:cs typeface="Meiryo UI" panose="020B0604030504040204" pitchFamily="50" charset="-128"/>
              </a:defRPr>
            </a:lvl4pPr>
            <a:lvl5pPr>
              <a:defRPr>
                <a:latin typeface="Meiryo UI" panose="020B0604030504040204" pitchFamily="50" charset="-128"/>
                <a:ea typeface="Meiryo UI" panose="020B0604030504040204" pitchFamily="50" charset="-128"/>
                <a:cs typeface="Meiryo UI" panose="020B0604030504040204"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p:cNvSpPr>
            <a:spLocks noGrp="1"/>
          </p:cNvSpPr>
          <p:nvPr>
            <p:ph type="sldNum" sz="quarter" idx="12"/>
          </p:nvPr>
        </p:nvSpPr>
        <p:spPr>
          <a:xfrm>
            <a:off x="8629600" y="6466013"/>
            <a:ext cx="514400" cy="365125"/>
          </a:xfrm>
        </p:spPr>
        <p:txBody>
          <a:bodyPr/>
          <a:lstStyle>
            <a:lvl1pPr>
              <a:defRPr>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23580432-E2CF-4D2D-9FCA-5FAF3A674D83}" type="slidenum">
              <a:rPr lang="ja-JP" altLang="en-US" smtClean="0"/>
              <a:pPr/>
              <a:t>‹#›</a:t>
            </a:fld>
            <a:endParaRPr lang="ja-JP" altLang="en-US" dirty="0"/>
          </a:p>
        </p:txBody>
      </p:sp>
      <p:cxnSp>
        <p:nvCxnSpPr>
          <p:cNvPr id="7" name="直線コネクタ 6"/>
          <p:cNvCxnSpPr/>
          <p:nvPr userDrawn="1"/>
        </p:nvCxnSpPr>
        <p:spPr>
          <a:xfrm>
            <a:off x="0" y="6093296"/>
            <a:ext cx="9144000" cy="0"/>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0014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0" y="0"/>
            <a:ext cx="9144000" cy="692696"/>
          </a:xfrm>
          <a:prstGeom prst="rect">
            <a:avLst/>
          </a:prstGeom>
          <a:solidFill>
            <a:schemeClr val="accent2"/>
          </a:solidFill>
        </p:spPr>
        <p:txBody>
          <a:bodyPr vert="horz" lIns="91440" tIns="45720" rIns="91440" bIns="45720" rtlCol="0" anchor="ctr">
            <a:no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0" y="692696"/>
            <a:ext cx="9144000" cy="5688632"/>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p:cNvSpPr>
            <a:spLocks noGrp="1"/>
          </p:cNvSpPr>
          <p:nvPr>
            <p:ph type="ftr" sz="quarter" idx="3"/>
          </p:nvPr>
        </p:nvSpPr>
        <p:spPr>
          <a:xfrm>
            <a:off x="0" y="6381328"/>
            <a:ext cx="9144000" cy="476672"/>
          </a:xfrm>
          <a:prstGeom prst="rect">
            <a:avLst/>
          </a:prstGeom>
          <a:ln>
            <a:solidFill>
              <a:schemeClr val="accent4"/>
            </a:solidFill>
          </a:ln>
        </p:spPr>
        <p:txBody>
          <a:bodyPr vert="horz" lIns="91440" tIns="45720" rIns="91440" bIns="45720" rtlCol="0" anchor="ctr"/>
          <a:lstStyle>
            <a:lvl1pPr algn="ctr">
              <a:defRPr sz="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a:t>H26</a:t>
            </a:r>
            <a:r>
              <a:rPr lang="ja-JP" altLang="en-US"/>
              <a:t>年度 文部科学省「</a:t>
            </a:r>
            <a:r>
              <a:rPr lang="en-US" altLang="ja-JP"/>
              <a:t>ICT</a:t>
            </a:r>
            <a:r>
              <a:rPr lang="ja-JP" altLang="en-US"/>
              <a:t>を活用した教育の推進に資する実証事業」</a:t>
            </a:r>
            <a:endParaRPr lang="en-US" altLang="ja-JP"/>
          </a:p>
          <a:p>
            <a:r>
              <a:rPr lang="en-US" altLang="ja-JP"/>
              <a:t>ICT</a:t>
            </a:r>
            <a:r>
              <a:rPr lang="ja-JP" altLang="en-US"/>
              <a:t>を活用した教育効果の検証方法の開発</a:t>
            </a:r>
            <a:endParaRPr lang="ja-JP" altLang="en-US" dirty="0"/>
          </a:p>
        </p:txBody>
      </p:sp>
      <p:sp>
        <p:nvSpPr>
          <p:cNvPr id="6" name="スライド番号プレースホルダー 5"/>
          <p:cNvSpPr>
            <a:spLocks noGrp="1"/>
          </p:cNvSpPr>
          <p:nvPr>
            <p:ph type="sldNum" sz="quarter" idx="4"/>
          </p:nvPr>
        </p:nvSpPr>
        <p:spPr>
          <a:xfrm>
            <a:off x="8604448" y="6480081"/>
            <a:ext cx="539552" cy="365125"/>
          </a:xfrm>
          <a:prstGeom prst="rect">
            <a:avLst/>
          </a:prstGeom>
        </p:spPr>
        <p:txBody>
          <a:bodyPr vert="horz" lIns="91440" tIns="45720" rIns="91440" bIns="45720" rtlCol="0" anchor="ctr"/>
          <a:lstStyle>
            <a:lvl1pPr algn="r">
              <a:defRPr sz="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endParaRPr lang="ja-JP" altLang="en-US" dirty="0"/>
          </a:p>
        </p:txBody>
      </p:sp>
    </p:spTree>
    <p:extLst>
      <p:ext uri="{BB962C8B-B14F-4D97-AF65-F5344CB8AC3E}">
        <p14:creationId xmlns:p14="http://schemas.microsoft.com/office/powerpoint/2010/main" val="2383235643"/>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99592" y="788252"/>
            <a:ext cx="8244408" cy="807126"/>
          </a:xfrm>
          <a:solidFill>
            <a:schemeClr val="accent2"/>
          </a:solidFill>
        </p:spPr>
        <p:txBody>
          <a:bodyPr tIns="144000"/>
          <a:lstStyle/>
          <a:p>
            <a:r>
              <a:rPr kumimoji="1" lang="ja-JP" altLang="en-US" sz="4000" dirty="0"/>
              <a:t>メディア論</a:t>
            </a:r>
            <a:r>
              <a:rPr kumimoji="1" lang="en-US" altLang="ja-JP" sz="4000" dirty="0"/>
              <a:t>Ⅲ</a:t>
            </a:r>
            <a:endParaRPr kumimoji="1" lang="ja-JP" altLang="en-US" dirty="0">
              <a:latin typeface="+mj-ea"/>
              <a:ea typeface="+mj-ea"/>
            </a:endParaRPr>
          </a:p>
        </p:txBody>
      </p:sp>
      <p:sp>
        <p:nvSpPr>
          <p:cNvPr id="3" name="サブタイトル 2"/>
          <p:cNvSpPr>
            <a:spLocks noGrp="1"/>
          </p:cNvSpPr>
          <p:nvPr>
            <p:ph type="subTitle" idx="1"/>
          </p:nvPr>
        </p:nvSpPr>
        <p:spPr>
          <a:xfrm>
            <a:off x="1403648" y="5373216"/>
            <a:ext cx="6400800" cy="648072"/>
          </a:xfrm>
        </p:spPr>
        <p:txBody>
          <a:bodyPr>
            <a:normAutofit/>
          </a:bodyPr>
          <a:lstStyle/>
          <a:p>
            <a:r>
              <a:rPr kumimoji="1" lang="ja-JP" altLang="en-US" sz="2400" dirty="0">
                <a:solidFill>
                  <a:schemeClr val="tx1"/>
                </a:solidFill>
                <a:latin typeface="+mj-ea"/>
                <a:ea typeface="+mj-ea"/>
              </a:rPr>
              <a:t>井上透　江添誠</a:t>
            </a:r>
            <a:r>
              <a:rPr kumimoji="1" lang="en-US" altLang="ja-JP" sz="2400" dirty="0">
                <a:solidFill>
                  <a:schemeClr val="tx1"/>
                </a:solidFill>
                <a:latin typeface="+mj-ea"/>
                <a:ea typeface="+mj-ea"/>
              </a:rPr>
              <a:t>(</a:t>
            </a:r>
            <a:r>
              <a:rPr kumimoji="1" lang="ja-JP" altLang="en-US" sz="2400" dirty="0">
                <a:solidFill>
                  <a:schemeClr val="tx1"/>
                </a:solidFill>
                <a:latin typeface="+mj-ea"/>
                <a:ea typeface="+mj-ea"/>
              </a:rPr>
              <a:t>岐阜女子大学）</a:t>
            </a:r>
          </a:p>
        </p:txBody>
      </p:sp>
      <p:sp>
        <p:nvSpPr>
          <p:cNvPr id="4" name="テキスト ボックス 3"/>
          <p:cNvSpPr txBox="1"/>
          <p:nvPr/>
        </p:nvSpPr>
        <p:spPr>
          <a:xfrm>
            <a:off x="899592" y="2276872"/>
            <a:ext cx="8244408" cy="514738"/>
          </a:xfrm>
          <a:prstGeom prst="rect">
            <a:avLst/>
          </a:prstGeom>
          <a:noFill/>
          <a:ln>
            <a:solidFill>
              <a:schemeClr val="accent2"/>
            </a:solidFill>
          </a:ln>
        </p:spPr>
        <p:txBody>
          <a:bodyPr wrap="square" tIns="144000" rtlCol="0">
            <a:spAutoFit/>
          </a:bodyPr>
          <a:lstStyle/>
          <a:p>
            <a:r>
              <a:rPr lang="ja-JP" altLang="en-US" sz="2100" b="1" dirty="0">
                <a:latin typeface="+mj-ea"/>
                <a:ea typeface="+mj-ea"/>
                <a:cs typeface="Meiryo UI" panose="020B0604030504040204" pitchFamily="50" charset="-128"/>
              </a:rPr>
              <a:t>第</a:t>
            </a:r>
            <a:r>
              <a:rPr lang="en-US" altLang="ja-JP" sz="2100" b="1" dirty="0">
                <a:latin typeface="+mj-ea"/>
                <a:ea typeface="+mj-ea"/>
                <a:cs typeface="Meiryo UI" panose="020B0604030504040204" pitchFamily="50" charset="-128"/>
              </a:rPr>
              <a:t>13</a:t>
            </a:r>
            <a:r>
              <a:rPr lang="ja-JP" altLang="en-US" sz="2100" b="1" dirty="0">
                <a:latin typeface="+mj-ea"/>
                <a:ea typeface="+mj-ea"/>
                <a:cs typeface="Meiryo UI" panose="020B0604030504040204" pitchFamily="50" charset="-128"/>
              </a:rPr>
              <a:t>講　情報倫理・慣習</a:t>
            </a:r>
          </a:p>
        </p:txBody>
      </p:sp>
    </p:spTree>
    <p:extLst>
      <p:ext uri="{BB962C8B-B14F-4D97-AF65-F5344CB8AC3E}">
        <p14:creationId xmlns:p14="http://schemas.microsoft.com/office/powerpoint/2010/main" val="3084210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8" name="Rectangle 2"/>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13</a:t>
            </a:r>
            <a:r>
              <a:rPr lang="ja-JP" altLang="en-US" sz="3200" b="1" dirty="0">
                <a:latin typeface="+mj-ea"/>
              </a:rPr>
              <a:t>講　情報倫理・慣習</a:t>
            </a:r>
          </a:p>
        </p:txBody>
      </p:sp>
      <p:sp>
        <p:nvSpPr>
          <p:cNvPr id="13" name="コンテンツ プレースホルダー 6">
            <a:extLst>
              <a:ext uri="{FF2B5EF4-FFF2-40B4-BE49-F238E27FC236}">
                <a16:creationId xmlns:a16="http://schemas.microsoft.com/office/drawing/2014/main" id="{72095319-678B-D824-17DF-17541952E599}"/>
              </a:ext>
            </a:extLst>
          </p:cNvPr>
          <p:cNvSpPr>
            <a:spLocks noGrp="1"/>
          </p:cNvSpPr>
          <p:nvPr>
            <p:ph sz="quarter" idx="1"/>
          </p:nvPr>
        </p:nvSpPr>
        <p:spPr>
          <a:xfrm>
            <a:off x="0" y="1556444"/>
            <a:ext cx="9144000" cy="5184923"/>
          </a:xfrm>
        </p:spPr>
        <p:txBody>
          <a:bodyPr>
            <a:noAutofit/>
          </a:bodyPr>
          <a:lstStyle/>
          <a:p>
            <a:r>
              <a:rPr lang="ja-JP" altLang="en-US" sz="2400" dirty="0">
                <a:latin typeface="+mn-ea"/>
                <a:ea typeface="+mn-ea"/>
              </a:rPr>
              <a:t>現状では、どのような資料・メタデータにもフェイクが入る可能性があります。</a:t>
            </a:r>
          </a:p>
          <a:p>
            <a:r>
              <a:rPr lang="ja-JP" altLang="en-US" sz="2400" dirty="0">
                <a:latin typeface="+mn-ea"/>
                <a:ea typeface="+mn-ea"/>
              </a:rPr>
              <a:t>そのため、資料の真正性は、信頼性（倫理コードを持っている）のある機関、個人がダイレクトに取材し（目録作成時に記録が残る）提供していること</a:t>
            </a:r>
          </a:p>
          <a:p>
            <a:r>
              <a:rPr lang="en-US" altLang="ja-JP" sz="2400" dirty="0">
                <a:latin typeface="+mn-ea"/>
                <a:ea typeface="+mn-ea"/>
              </a:rPr>
              <a:t>DOI</a:t>
            </a:r>
            <a:r>
              <a:rPr lang="ja-JP" altLang="en-US" sz="2400" dirty="0">
                <a:latin typeface="+mn-ea"/>
                <a:ea typeface="+mn-ea"/>
              </a:rPr>
              <a:t>が付与されているなど典拠・引用が明らかなこと</a:t>
            </a:r>
          </a:p>
          <a:p>
            <a:r>
              <a:rPr lang="ja-JP" altLang="en-US" sz="2400" dirty="0">
                <a:latin typeface="+mn-ea"/>
                <a:ea typeface="+mn-ea"/>
              </a:rPr>
              <a:t>民主的な社会で、多様な相互チェック（日本ファクトチェックセンター　 </a:t>
            </a:r>
            <a:r>
              <a:rPr lang="en-US" altLang="ja-JP" sz="2400" dirty="0">
                <a:latin typeface="+mn-ea"/>
                <a:ea typeface="+mn-ea"/>
              </a:rPr>
              <a:t>https://factcheckcenter.jp/</a:t>
            </a:r>
            <a:r>
              <a:rPr lang="ja-JP" altLang="en-US" sz="2400" dirty="0">
                <a:latin typeface="+mn-ea"/>
                <a:ea typeface="+mn-ea"/>
              </a:rPr>
              <a:t>　の活動等）により、アダムスミスの神の手ではありませんが、時間の経過とともに他者のチェックが入り、真正性が高まること</a:t>
            </a:r>
          </a:p>
          <a:p>
            <a:r>
              <a:rPr lang="ja-JP" altLang="en-US" sz="2400" dirty="0">
                <a:latin typeface="+mn-ea"/>
                <a:ea typeface="+mn-ea"/>
              </a:rPr>
              <a:t>トレーサビリティを確保するためブロックチェーンを活用して改変を防ぐこと、など多面的にファクトチェックを行わざるを得ません。</a:t>
            </a:r>
          </a:p>
        </p:txBody>
      </p:sp>
      <p:sp>
        <p:nvSpPr>
          <p:cNvPr id="14" name="タイトル 1"/>
          <p:cNvSpPr txBox="1">
            <a:spLocks/>
          </p:cNvSpPr>
          <p:nvPr/>
        </p:nvSpPr>
        <p:spPr>
          <a:xfrm>
            <a:off x="0" y="981075"/>
            <a:ext cx="8820472" cy="575370"/>
          </a:xfrm>
          <a:prstGeom prst="rect">
            <a:avLst/>
          </a:prstGeom>
        </p:spPr>
        <p:txBody>
          <a:bodyPr bIns="91440" anchor="b" anchorCtr="0">
            <a:noAutofit/>
          </a:bodyPr>
          <a:lstStyle>
            <a:lvl1pPr algn="l" rtl="0" eaLnBrk="1" latinLnBrk="0" hangingPunct="1">
              <a:spcBef>
                <a:spcPct val="0"/>
              </a:spcBef>
              <a:buNone/>
              <a:defRPr kumimoji="1" sz="4000" kern="1200">
                <a:solidFill>
                  <a:schemeClr val="tx2"/>
                </a:solidFill>
                <a:latin typeface="+mj-lt"/>
                <a:ea typeface="+mj-ea"/>
                <a:cs typeface="+mj-cs"/>
              </a:defRPr>
            </a:lvl1pPr>
          </a:lstStyle>
          <a:p>
            <a:pPr lvl="0"/>
            <a:r>
              <a:rPr lang="en-US" altLang="ja-JP" sz="2800" dirty="0"/>
              <a:t>7.1 </a:t>
            </a:r>
            <a:r>
              <a:rPr lang="ja-JP" altLang="en-US" sz="2800" dirty="0"/>
              <a:t>フェイクについて</a:t>
            </a:r>
            <a:endParaRPr kumimoji="1" lang="ja-JP" altLang="en-US" sz="2400" b="0" i="0" u="none" strike="noStrike" kern="1200" cap="none" spc="0" normalizeH="0" baseline="0" noProof="0" dirty="0">
              <a:ln>
                <a:noFill/>
              </a:ln>
              <a:solidFill>
                <a:srgbClr val="696464"/>
              </a:solidFill>
              <a:effectLst/>
              <a:uLnTx/>
              <a:uFillTx/>
              <a:latin typeface="+mj-ea"/>
              <a:cs typeface="+mj-cs"/>
            </a:endParaRPr>
          </a:p>
        </p:txBody>
      </p:sp>
    </p:spTree>
    <p:extLst>
      <p:ext uri="{BB962C8B-B14F-4D97-AF65-F5344CB8AC3E}">
        <p14:creationId xmlns:p14="http://schemas.microsoft.com/office/powerpoint/2010/main" val="2660326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0" y="0"/>
            <a:ext cx="9144000" cy="981075"/>
          </a:xfrm>
        </p:spPr>
        <p:txBody>
          <a:bodyPr/>
          <a:lstStyle/>
          <a:p>
            <a:pPr algn="ctr"/>
            <a:r>
              <a:rPr lang="ja-JP" altLang="en-US" sz="3600" dirty="0">
                <a:latin typeface="メイリオ" charset="0"/>
                <a:ea typeface="メイリオ" charset="0"/>
                <a:cs typeface="メイリオ" charset="0"/>
              </a:rPr>
              <a:t>課　題</a:t>
            </a:r>
          </a:p>
        </p:txBody>
      </p:sp>
      <p:sp>
        <p:nvSpPr>
          <p:cNvPr id="57347" name="Rectangle 3"/>
          <p:cNvSpPr>
            <a:spLocks noGrp="1" noChangeArrowheads="1"/>
          </p:cNvSpPr>
          <p:nvPr>
            <p:ph type="body" idx="1"/>
          </p:nvPr>
        </p:nvSpPr>
        <p:spPr>
          <a:xfrm>
            <a:off x="516062" y="1412776"/>
            <a:ext cx="8111876" cy="4320480"/>
          </a:xfrm>
        </p:spPr>
        <p:txBody>
          <a:bodyPr>
            <a:normAutofit/>
          </a:bodyPr>
          <a:lstStyle/>
          <a:p>
            <a:pPr marL="0" indent="0">
              <a:buNone/>
            </a:pPr>
            <a:r>
              <a:rPr lang="ja-JP" altLang="en-US" sz="2800" dirty="0">
                <a:latin typeface="+mn-ea"/>
                <a:ea typeface="+mn-ea"/>
              </a:rPr>
              <a:t>（１）日本ファクトチェックセンターのウェブサイトを見て、どのようなファクトチェック方法があるかを理解しましょう。</a:t>
            </a:r>
          </a:p>
          <a:p>
            <a:pPr marL="0" indent="0">
              <a:buNone/>
            </a:pPr>
            <a:r>
              <a:rPr lang="ja-JP" altLang="en-US" sz="2800" dirty="0">
                <a:latin typeface="+mn-ea"/>
                <a:ea typeface="+mn-ea"/>
              </a:rPr>
              <a:t>（２）祭礼や民俗行事を撮影する際、どのような行動が人々を傷つけるか考えましょう。</a:t>
            </a:r>
          </a:p>
        </p:txBody>
      </p:sp>
      <p:sp>
        <p:nvSpPr>
          <p:cNvPr id="5" name="Rectangle 3"/>
          <p:cNvSpPr txBox="1">
            <a:spLocks noChangeArrowheads="1"/>
          </p:cNvSpPr>
          <p:nvPr/>
        </p:nvSpPr>
        <p:spPr>
          <a:xfrm>
            <a:off x="395536" y="1196752"/>
            <a:ext cx="8507412" cy="1441450"/>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endParaRPr lang="en-US" altLang="ja-JP" sz="32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695454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7DF68-41C0-3FAC-086A-EA5C3E40A882}"/>
            </a:ext>
          </a:extLst>
        </p:cNvPr>
        <p:cNvGrpSpPr/>
        <p:nvPr/>
      </p:nvGrpSpPr>
      <p:grpSpPr>
        <a:xfrm>
          <a:off x="0" y="0"/>
          <a:ext cx="0" cy="0"/>
          <a:chOff x="0" y="0"/>
          <a:chExt cx="0" cy="0"/>
        </a:xfrm>
      </p:grpSpPr>
      <p:sp>
        <p:nvSpPr>
          <p:cNvPr id="5" name="Rectangle 3">
            <a:extLst>
              <a:ext uri="{FF2B5EF4-FFF2-40B4-BE49-F238E27FC236}">
                <a16:creationId xmlns:a16="http://schemas.microsoft.com/office/drawing/2014/main" id="{5B0D3BC0-A9EF-818D-F3FE-6D3A4AAC5B50}"/>
              </a:ext>
            </a:extLst>
          </p:cNvPr>
          <p:cNvSpPr txBox="1">
            <a:spLocks noChangeArrowheads="1"/>
          </p:cNvSpPr>
          <p:nvPr/>
        </p:nvSpPr>
        <p:spPr>
          <a:xfrm>
            <a:off x="395536" y="1196752"/>
            <a:ext cx="8507412" cy="5112568"/>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r>
              <a:rPr lang="ja-JP" altLang="en-US" sz="3500" b="1" dirty="0">
                <a:latin typeface="メイリオ" panose="020B0604030504040204" pitchFamily="50" charset="-128"/>
                <a:ea typeface="メイリオ" panose="020B0604030504040204" pitchFamily="50" charset="-128"/>
                <a:cs typeface="メイリオ" panose="020B0604030504040204" pitchFamily="50" charset="-128"/>
              </a:rPr>
              <a:t>　ねらい</a:t>
            </a:r>
            <a:endParaRPr lang="en-US" altLang="ja-JP" sz="3500" b="1"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90000"/>
              </a:lnSpc>
              <a:buClr>
                <a:schemeClr val="accent4"/>
              </a:buClr>
              <a:buFont typeface="Wingdings" panose="05000000000000000000" pitchFamily="2" charset="2"/>
              <a:buChar char="n"/>
              <a:defRPr/>
            </a:pP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デジタルアーカイブ開発には、著作権、個人情報保護・プライバシー保護に関する知識だけでなく、ファクトチェックや慣習に関する配慮が必要なことを理解する。</a:t>
            </a:r>
          </a:p>
        </p:txBody>
      </p:sp>
      <p:sp>
        <p:nvSpPr>
          <p:cNvPr id="2" name="タイトル 1">
            <a:extLst>
              <a:ext uri="{FF2B5EF4-FFF2-40B4-BE49-F238E27FC236}">
                <a16:creationId xmlns:a16="http://schemas.microsoft.com/office/drawing/2014/main" id="{FAE9F0C3-D0C4-7FEA-98AA-3868BAA5AC1D}"/>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1DFBA37B-7606-1FB4-2221-B1A6C6510D8B}"/>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13</a:t>
            </a:r>
            <a:r>
              <a:rPr lang="ja-JP" altLang="en-US" sz="3200" b="1" dirty="0">
                <a:latin typeface="+mj-ea"/>
              </a:rPr>
              <a:t>講　情報倫理・慣習</a:t>
            </a:r>
          </a:p>
        </p:txBody>
      </p:sp>
    </p:spTree>
    <p:extLst>
      <p:ext uri="{BB962C8B-B14F-4D97-AF65-F5344CB8AC3E}">
        <p14:creationId xmlns:p14="http://schemas.microsoft.com/office/powerpoint/2010/main" val="2882724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0" y="1080121"/>
            <a:ext cx="8892480" cy="404663"/>
          </a:xfrm>
          <a:prstGeom prst="rect">
            <a:avLst/>
          </a:prstGeom>
        </p:spPr>
        <p:txBody>
          <a:bodyPr>
            <a:noAutofit/>
          </a:bodyPr>
          <a:lst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a:lstStyle>
          <a:p>
            <a:pPr marL="0" indent="0">
              <a:lnSpc>
                <a:spcPct val="90000"/>
              </a:lnSpc>
              <a:buNone/>
              <a:defRPr/>
            </a:pPr>
            <a:r>
              <a:rPr lang="ja-JP" altLang="en-US" sz="2800" b="1" dirty="0">
                <a:latin typeface="メイリオ" panose="020B0604030504040204" pitchFamily="50" charset="-128"/>
                <a:ea typeface="メイリオ" panose="020B0604030504040204" pitchFamily="50" charset="-128"/>
                <a:cs typeface="メイリオ" panose="020B0604030504040204" pitchFamily="50" charset="-128"/>
              </a:rPr>
              <a:t>１情報倫理・慣習　</a:t>
            </a:r>
            <a:endParaRPr lang="en-US" altLang="ja-JP" sz="2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p:cNvSpPr>
            <a:spLocks noGrp="1"/>
          </p:cNvSpPr>
          <p:nvPr>
            <p:ph type="title"/>
          </p:nvPr>
        </p:nvSpPr>
        <p:spPr/>
        <p:txBody>
          <a:bodyPr/>
          <a:lstStyle/>
          <a:p>
            <a:endParaRPr kumimoji="1" lang="ja-JP" altLang="en-US"/>
          </a:p>
        </p:txBody>
      </p:sp>
      <p:sp>
        <p:nvSpPr>
          <p:cNvPr id="8" name="Rectangle 2"/>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13</a:t>
            </a:r>
            <a:r>
              <a:rPr lang="ja-JP" altLang="en-US" sz="3200" b="1" dirty="0">
                <a:latin typeface="+mj-ea"/>
              </a:rPr>
              <a:t>講　情報倫理・慣習</a:t>
            </a:r>
          </a:p>
        </p:txBody>
      </p:sp>
      <p:sp>
        <p:nvSpPr>
          <p:cNvPr id="6" name="タイトル 1"/>
          <p:cNvSpPr txBox="1">
            <a:spLocks/>
          </p:cNvSpPr>
          <p:nvPr/>
        </p:nvSpPr>
        <p:spPr>
          <a:xfrm>
            <a:off x="393887" y="1772817"/>
            <a:ext cx="8104705" cy="2808312"/>
          </a:xfrm>
          <a:prstGeom prst="rect">
            <a:avLst/>
          </a:prstGeom>
        </p:spPr>
        <p:txBody>
          <a:bodyPr bIns="91440" anchor="b" anchorCtr="0">
            <a:normAutofit/>
          </a:bodyPr>
          <a:lstStyle>
            <a:lvl1pPr algn="l" rtl="0" eaLnBrk="1" latinLnBrk="0" hangingPunct="1">
              <a:spcBef>
                <a:spcPct val="0"/>
              </a:spcBef>
              <a:buNone/>
              <a:defRPr kumimoji="1" sz="4000" kern="1200">
                <a:solidFill>
                  <a:schemeClr val="tx2"/>
                </a:solidFill>
                <a:latin typeface="+mj-lt"/>
                <a:ea typeface="+mj-ea"/>
                <a:cs typeface="+mj-cs"/>
              </a:defRPr>
            </a:lvl1pPr>
          </a:lstStyle>
          <a:p>
            <a:r>
              <a:rPr lang="ja-JP" altLang="en-US" sz="2800" dirty="0">
                <a:latin typeface="+mn-ea"/>
                <a:ea typeface="+mn-ea"/>
              </a:rPr>
              <a:t>・メディアやデータには、フェイクが入ってくる可能性が高く、これらを防ぐ倫理観が必要なことを理解する。</a:t>
            </a:r>
            <a:br>
              <a:rPr lang="ja-JP" altLang="en-US" sz="2800" dirty="0">
                <a:latin typeface="+mn-ea"/>
                <a:ea typeface="+mn-ea"/>
              </a:rPr>
            </a:br>
            <a:r>
              <a:rPr lang="ja-JP" altLang="en-US" sz="2800" dirty="0">
                <a:latin typeface="+mn-ea"/>
                <a:ea typeface="+mn-ea"/>
              </a:rPr>
              <a:t>・取材にあっては、地域や特定のコミュニティーの人間関係や対外的な姿勢などの慣習に配慮することを理解する。</a:t>
            </a:r>
          </a:p>
        </p:txBody>
      </p:sp>
    </p:spTree>
    <p:extLst>
      <p:ext uri="{BB962C8B-B14F-4D97-AF65-F5344CB8AC3E}">
        <p14:creationId xmlns:p14="http://schemas.microsoft.com/office/powerpoint/2010/main" val="2174092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8" name="Rectangle 2"/>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13</a:t>
            </a:r>
            <a:r>
              <a:rPr lang="ja-JP" altLang="en-US" sz="3200" b="1" dirty="0">
                <a:latin typeface="+mj-ea"/>
              </a:rPr>
              <a:t>講　情報倫理・慣習</a:t>
            </a:r>
          </a:p>
        </p:txBody>
      </p:sp>
      <p:sp>
        <p:nvSpPr>
          <p:cNvPr id="13" name="コンテンツ プレースホルダー 6">
            <a:extLst>
              <a:ext uri="{FF2B5EF4-FFF2-40B4-BE49-F238E27FC236}">
                <a16:creationId xmlns:a16="http://schemas.microsoft.com/office/drawing/2014/main" id="{72095319-678B-D824-17DF-17541952E599}"/>
              </a:ext>
            </a:extLst>
          </p:cNvPr>
          <p:cNvSpPr>
            <a:spLocks noGrp="1"/>
          </p:cNvSpPr>
          <p:nvPr>
            <p:ph sz="quarter" idx="1"/>
          </p:nvPr>
        </p:nvSpPr>
        <p:spPr>
          <a:xfrm>
            <a:off x="179512" y="1412775"/>
            <a:ext cx="8856984" cy="2742069"/>
          </a:xfrm>
        </p:spPr>
        <p:txBody>
          <a:bodyPr>
            <a:noAutofit/>
          </a:bodyPr>
          <a:lstStyle/>
          <a:p>
            <a:pPr marL="0" indent="0">
              <a:buClr>
                <a:schemeClr val="dk1"/>
              </a:buClr>
              <a:buSzPts val="1100"/>
              <a:buNone/>
            </a:pPr>
            <a:r>
              <a:rPr lang="ja-JP" altLang="en-US" sz="2400" dirty="0"/>
              <a:t>人は認識・理解・決定の際に、思い出しやすい情報やその場限りのエピソードだけに基づいて判断する認知バイアス</a:t>
            </a:r>
            <a:r>
              <a:rPr lang="en-US" altLang="ja-JP" sz="2400" baseline="30000" dirty="0"/>
              <a:t>※1</a:t>
            </a:r>
            <a:r>
              <a:rPr lang="ja-JP" altLang="en-US" sz="2400" dirty="0"/>
              <a:t>に陥る傾向がある。近年政府で推進されている</a:t>
            </a:r>
            <a:r>
              <a:rPr lang="en-US" altLang="ja-JP" sz="2400" b="1" dirty="0">
                <a:solidFill>
                  <a:srgbClr val="FF9900"/>
                </a:solidFill>
              </a:rPr>
              <a:t>EBPM</a:t>
            </a:r>
            <a:r>
              <a:rPr lang="en-US" altLang="ja-JP" sz="2400" baseline="30000" dirty="0"/>
              <a:t>※2</a:t>
            </a:r>
            <a:r>
              <a:rPr lang="ja-JP" altLang="en-US" sz="2400" dirty="0"/>
              <a:t>（</a:t>
            </a:r>
            <a:r>
              <a:rPr lang="en-US" altLang="ja-JP" sz="2400" dirty="0"/>
              <a:t>Evidence Based Policy Making </a:t>
            </a:r>
            <a:r>
              <a:rPr lang="ja-JP" altLang="en-US" sz="2400" dirty="0"/>
              <a:t>：証拠に基づく政策立案）の考え方に則り、より良い政策立案のために、政策の企画は、その場限りのエピソードに頼るのではなく、</a:t>
            </a:r>
            <a:r>
              <a:rPr lang="ja-JP" altLang="en-US" sz="2400" b="1" dirty="0">
                <a:solidFill>
                  <a:srgbClr val="FF9900"/>
                </a:solidFill>
              </a:rPr>
              <a:t>政策目的を明確化したうえで合理的根拠（エビデンス）に基づいて行う</a:t>
            </a:r>
            <a:r>
              <a:rPr lang="ja-JP" altLang="en-US" sz="2400" dirty="0"/>
              <a:t>ことが重要。</a:t>
            </a:r>
          </a:p>
        </p:txBody>
      </p:sp>
      <p:sp>
        <p:nvSpPr>
          <p:cNvPr id="14" name="タイトル 1"/>
          <p:cNvSpPr txBox="1">
            <a:spLocks/>
          </p:cNvSpPr>
          <p:nvPr/>
        </p:nvSpPr>
        <p:spPr>
          <a:xfrm>
            <a:off x="0" y="981076"/>
            <a:ext cx="9144000" cy="575716"/>
          </a:xfrm>
          <a:prstGeom prst="rect">
            <a:avLst/>
          </a:prstGeom>
        </p:spPr>
        <p:txBody>
          <a:bodyPr bIns="91440" anchor="b" anchorCtr="0">
            <a:noAutofit/>
          </a:bodyPr>
          <a:lstStyle>
            <a:lvl1pPr algn="l" rtl="0" eaLnBrk="1" latinLnBrk="0" hangingPunct="1">
              <a:spcBef>
                <a:spcPct val="0"/>
              </a:spcBef>
              <a:buNone/>
              <a:defRPr kumimoji="1" sz="4000" kern="1200">
                <a:solidFill>
                  <a:schemeClr val="tx2"/>
                </a:solidFill>
                <a:latin typeface="+mj-lt"/>
                <a:ea typeface="+mj-ea"/>
                <a:cs typeface="+mj-cs"/>
              </a:defRPr>
            </a:lvl1pPr>
          </a:lstStyle>
          <a:p>
            <a:pPr lvl="0"/>
            <a:r>
              <a:rPr lang="en-US" altLang="zh-TW" sz="2800" b="1" dirty="0">
                <a:solidFill>
                  <a:srgbClr val="696464"/>
                </a:solidFill>
                <a:latin typeface="+mj-ea"/>
              </a:rPr>
              <a:t>2 </a:t>
            </a:r>
            <a:r>
              <a:rPr lang="ja" altLang="ja-JP" sz="2800" b="1" dirty="0"/>
              <a:t>EBPMとデータ利活用</a:t>
            </a:r>
            <a:r>
              <a:rPr lang="ja-JP" altLang="en-US" sz="2800" b="1" dirty="0"/>
              <a:t> </a:t>
            </a:r>
            <a:r>
              <a:rPr lang="en-US" altLang="ja-JP" sz="1800" b="1" dirty="0"/>
              <a:t>-</a:t>
            </a:r>
            <a:r>
              <a:rPr lang="ja-JP" altLang="en-US" sz="1800" b="1" dirty="0"/>
              <a:t>デジタル庁オープンデータ研究資料より引用</a:t>
            </a:r>
            <a:r>
              <a:rPr lang="en-US" altLang="ja-JP" sz="1800" b="1" dirty="0"/>
              <a:t>-</a:t>
            </a:r>
            <a:endParaRPr kumimoji="1" lang="ja-JP" altLang="en-US" sz="1800" b="0" i="0" u="none" strike="noStrike" kern="1200" cap="none" spc="0" normalizeH="0" baseline="0" noProof="0" dirty="0">
              <a:ln>
                <a:noFill/>
              </a:ln>
              <a:solidFill>
                <a:srgbClr val="696464"/>
              </a:solidFill>
              <a:effectLst/>
              <a:uLnTx/>
              <a:uFillTx/>
              <a:latin typeface="+mj-ea"/>
            </a:endParaRPr>
          </a:p>
        </p:txBody>
      </p:sp>
      <p:pic>
        <p:nvPicPr>
          <p:cNvPr id="3" name="図 2"/>
          <p:cNvPicPr>
            <a:picLocks noChangeAspect="1"/>
          </p:cNvPicPr>
          <p:nvPr/>
        </p:nvPicPr>
        <p:blipFill>
          <a:blip r:embed="rId2"/>
          <a:stretch>
            <a:fillRect/>
          </a:stretch>
        </p:blipFill>
        <p:spPr>
          <a:xfrm>
            <a:off x="17248" y="4154845"/>
            <a:ext cx="9109503" cy="2242255"/>
          </a:xfrm>
          <a:prstGeom prst="rect">
            <a:avLst/>
          </a:prstGeom>
        </p:spPr>
      </p:pic>
    </p:spTree>
    <p:extLst>
      <p:ext uri="{BB962C8B-B14F-4D97-AF65-F5344CB8AC3E}">
        <p14:creationId xmlns:p14="http://schemas.microsoft.com/office/powerpoint/2010/main" val="3797125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7D6916-C3C6-5466-9A6D-442CBEB38DD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359A185-9936-07E0-5BD1-9DB93471C88A}"/>
              </a:ext>
            </a:extLst>
          </p:cNvPr>
          <p:cNvSpPr>
            <a:spLocks noGrp="1"/>
          </p:cNvSpPr>
          <p:nvPr>
            <p:ph type="title"/>
          </p:nvPr>
        </p:nvSpPr>
        <p:spPr/>
        <p:txBody>
          <a:bodyPr/>
          <a:lstStyle/>
          <a:p>
            <a:endParaRPr kumimoji="1" lang="ja-JP" altLang="en-US"/>
          </a:p>
        </p:txBody>
      </p:sp>
      <p:sp>
        <p:nvSpPr>
          <p:cNvPr id="8" name="Rectangle 2">
            <a:extLst>
              <a:ext uri="{FF2B5EF4-FFF2-40B4-BE49-F238E27FC236}">
                <a16:creationId xmlns:a16="http://schemas.microsoft.com/office/drawing/2014/main" id="{556E9A4B-A792-D91A-9084-1E36E5A7A2EF}"/>
              </a:ext>
            </a:extLst>
          </p:cNvPr>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13</a:t>
            </a:r>
            <a:r>
              <a:rPr lang="ja-JP" altLang="en-US" sz="3200" b="1" dirty="0">
                <a:latin typeface="+mj-ea"/>
              </a:rPr>
              <a:t>講　情報倫理・慣習</a:t>
            </a:r>
          </a:p>
        </p:txBody>
      </p:sp>
      <p:sp>
        <p:nvSpPr>
          <p:cNvPr id="5" name="タイトル 1"/>
          <p:cNvSpPr txBox="1">
            <a:spLocks/>
          </p:cNvSpPr>
          <p:nvPr/>
        </p:nvSpPr>
        <p:spPr>
          <a:xfrm>
            <a:off x="251520" y="981075"/>
            <a:ext cx="7380312" cy="647725"/>
          </a:xfrm>
          <a:prstGeom prst="rect">
            <a:avLst/>
          </a:prstGeom>
        </p:spPr>
        <p:txBody>
          <a:bodyPr bIns="91440" anchor="b" anchorCtr="0">
            <a:normAutofit fontScale="97500"/>
          </a:bodyPr>
          <a:lstStyle>
            <a:lvl1pPr algn="l" rtl="0" eaLnBrk="1" latinLnBrk="0" hangingPunct="1">
              <a:spcBef>
                <a:spcPct val="0"/>
              </a:spcBef>
              <a:buNone/>
              <a:defRPr kumimoji="1" sz="4000" kern="1200">
                <a:solidFill>
                  <a:schemeClr val="tx2"/>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en-US" altLang="ja-JP" sz="2800" b="0" i="0" u="none" strike="noStrike" kern="1200" cap="none" spc="0" normalizeH="0" baseline="0" noProof="0" dirty="0">
                <a:ln>
                  <a:noFill/>
                </a:ln>
                <a:solidFill>
                  <a:srgbClr val="696464"/>
                </a:solidFill>
                <a:effectLst/>
                <a:uLnTx/>
                <a:uFillTx/>
                <a:latin typeface="+mn-ea"/>
                <a:ea typeface="+mn-ea"/>
                <a:cs typeface="+mj-cs"/>
              </a:rPr>
              <a:t>3 </a:t>
            </a:r>
            <a:r>
              <a:rPr kumimoji="1" lang="ja-JP" altLang="en-US" sz="2800" b="0" i="0" u="none" strike="noStrike" kern="1200" cap="none" spc="0" normalizeH="0" baseline="0" noProof="0" dirty="0">
                <a:ln>
                  <a:noFill/>
                </a:ln>
                <a:solidFill>
                  <a:srgbClr val="696464"/>
                </a:solidFill>
                <a:effectLst/>
                <a:uLnTx/>
                <a:uFillTx/>
                <a:latin typeface="+mn-ea"/>
                <a:ea typeface="+mn-ea"/>
                <a:cs typeface="+mj-cs"/>
              </a:rPr>
              <a:t>国立国会図書館法  </a:t>
            </a:r>
            <a:r>
              <a:rPr kumimoji="1" lang="ja-JP" altLang="en-US" sz="2100" b="0" i="0" u="none" strike="noStrike" kern="1200" cap="none" spc="0" normalizeH="0" baseline="0" noProof="0" dirty="0">
                <a:ln>
                  <a:noFill/>
                </a:ln>
                <a:solidFill>
                  <a:srgbClr val="696464"/>
                </a:solidFill>
                <a:effectLst/>
                <a:uLnTx/>
                <a:uFillTx/>
                <a:latin typeface="+mn-ea"/>
                <a:ea typeface="+mn-ea"/>
                <a:cs typeface="+mj-cs"/>
              </a:rPr>
              <a:t>昭和二十三年法律第五号</a:t>
            </a:r>
          </a:p>
        </p:txBody>
      </p:sp>
      <p:sp>
        <p:nvSpPr>
          <p:cNvPr id="6" name="テキスト プレースホルダー 2"/>
          <p:cNvSpPr txBox="1">
            <a:spLocks/>
          </p:cNvSpPr>
          <p:nvPr/>
        </p:nvSpPr>
        <p:spPr>
          <a:xfrm>
            <a:off x="179512" y="1628800"/>
            <a:ext cx="8784976" cy="516860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2400" dirty="0">
                <a:latin typeface="+mn-ea"/>
                <a:ea typeface="+mn-ea"/>
              </a:rPr>
              <a:t>国立国会図書館は、</a:t>
            </a:r>
            <a:r>
              <a:rPr lang="ja-JP" altLang="en-US" sz="2400" dirty="0">
                <a:solidFill>
                  <a:srgbClr val="FF9900"/>
                </a:solidFill>
                <a:latin typeface="+mn-ea"/>
                <a:ea typeface="+mn-ea"/>
              </a:rPr>
              <a:t>真理がわれらを自由にするという確信に立って、憲法の誓約する日本の民主化と世界平和とに寄与することを使命</a:t>
            </a:r>
            <a:r>
              <a:rPr lang="ja-JP" altLang="en-US" sz="2400" dirty="0">
                <a:latin typeface="+mn-ea"/>
                <a:ea typeface="+mn-ea"/>
              </a:rPr>
              <a:t>として、ここに設立される。</a:t>
            </a:r>
          </a:p>
          <a:p>
            <a:pPr marL="0" indent="0">
              <a:buFont typeface="Arial" panose="020B0604020202020204" pitchFamily="34" charset="0"/>
              <a:buNone/>
            </a:pPr>
            <a:r>
              <a:rPr lang="ja-JP" altLang="en-US" sz="2400" dirty="0">
                <a:latin typeface="+mn-ea"/>
                <a:ea typeface="+mn-ea"/>
              </a:rPr>
              <a:t>第一章　設立及び目的</a:t>
            </a:r>
          </a:p>
          <a:p>
            <a:pPr marL="0" indent="0">
              <a:buFont typeface="Arial" panose="020B0604020202020204" pitchFamily="34" charset="0"/>
              <a:buNone/>
            </a:pPr>
            <a:r>
              <a:rPr lang="ja-JP" altLang="en-US" sz="2400" dirty="0">
                <a:latin typeface="+mn-ea"/>
                <a:ea typeface="+mn-ea"/>
              </a:rPr>
              <a:t>第一条　この法律により国立国会図書館を設立し、この法律を国立国会図書館法と称する。</a:t>
            </a:r>
          </a:p>
          <a:p>
            <a:pPr marL="0" indent="0">
              <a:buFont typeface="Arial" panose="020B0604020202020204" pitchFamily="34" charset="0"/>
              <a:buNone/>
            </a:pPr>
            <a:r>
              <a:rPr lang="ja-JP" altLang="en-US" sz="2400" dirty="0">
                <a:latin typeface="+mn-ea"/>
                <a:ea typeface="+mn-ea"/>
              </a:rPr>
              <a:t>第二条　</a:t>
            </a:r>
            <a:r>
              <a:rPr lang="ja-JP" altLang="en-US" sz="2400" dirty="0">
                <a:solidFill>
                  <a:srgbClr val="FF9900"/>
                </a:solidFill>
                <a:latin typeface="+mn-ea"/>
                <a:ea typeface="+mn-ea"/>
              </a:rPr>
              <a:t>国立国会図書館は、図書及びその他の図書館資料を蒐集し、国会議員の職務の遂行に資するとともに、行政及び司法の各部門に対し、更に日本国民に対し、この法律に規定する図書館奉仕を提供する</a:t>
            </a:r>
            <a:r>
              <a:rPr lang="ja-JP" altLang="en-US" sz="2400" dirty="0">
                <a:latin typeface="+mn-ea"/>
                <a:ea typeface="+mn-ea"/>
              </a:rPr>
              <a:t>ことを目的とする。</a:t>
            </a:r>
          </a:p>
          <a:p>
            <a:pPr marL="0" indent="0">
              <a:buFont typeface="Arial" panose="020B0604020202020204" pitchFamily="34" charset="0"/>
              <a:buNone/>
            </a:pPr>
            <a:r>
              <a:rPr lang="ja-JP" altLang="en-US" sz="2400" dirty="0">
                <a:latin typeface="+mn-ea"/>
                <a:ea typeface="+mn-ea"/>
              </a:rPr>
              <a:t>第三条　国立国会図書館は、中央の図書館並びにこの法律に規定されている支部図書館及び今後設立される支部図書館で構成する。</a:t>
            </a:r>
          </a:p>
        </p:txBody>
      </p:sp>
    </p:spTree>
    <p:extLst>
      <p:ext uri="{BB962C8B-B14F-4D97-AF65-F5344CB8AC3E}">
        <p14:creationId xmlns:p14="http://schemas.microsoft.com/office/powerpoint/2010/main" val="674695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8" name="Rectangle 2"/>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13</a:t>
            </a:r>
            <a:r>
              <a:rPr lang="ja-JP" altLang="en-US" sz="3200" b="1" dirty="0">
                <a:latin typeface="+mj-ea"/>
              </a:rPr>
              <a:t>講　情報倫理・慣習</a:t>
            </a:r>
          </a:p>
        </p:txBody>
      </p:sp>
      <p:sp>
        <p:nvSpPr>
          <p:cNvPr id="13" name="コンテンツ プレースホルダー 6">
            <a:extLst>
              <a:ext uri="{FF2B5EF4-FFF2-40B4-BE49-F238E27FC236}">
                <a16:creationId xmlns:a16="http://schemas.microsoft.com/office/drawing/2014/main" id="{72095319-678B-D824-17DF-17541952E599}"/>
              </a:ext>
            </a:extLst>
          </p:cNvPr>
          <p:cNvSpPr>
            <a:spLocks noGrp="1"/>
          </p:cNvSpPr>
          <p:nvPr>
            <p:ph sz="quarter" idx="1"/>
          </p:nvPr>
        </p:nvSpPr>
        <p:spPr>
          <a:xfrm>
            <a:off x="251520" y="1556444"/>
            <a:ext cx="8712968" cy="5184923"/>
          </a:xfrm>
        </p:spPr>
        <p:txBody>
          <a:bodyPr>
            <a:noAutofit/>
          </a:bodyPr>
          <a:lstStyle/>
          <a:p>
            <a:r>
              <a:rPr lang="ja-JP" altLang="en-US" sz="2400" dirty="0">
                <a:latin typeface="+mn-ea"/>
                <a:ea typeface="+mn-ea"/>
              </a:rPr>
              <a:t>赳夫の秘書を務めていた頃、地元・前橋市内の終戦直後の写真がアメリカの国立公文書館で保管されているのを目にし、人の国のことまでお節介だとは思ったものの、公文書をしっかり残し、国民が後で正確な事実を知ることができる制度が日本にも必要だと痛感したのです。</a:t>
            </a:r>
            <a:br>
              <a:rPr lang="ja-JP" altLang="en-US" sz="2400" dirty="0">
                <a:latin typeface="+mn-ea"/>
                <a:ea typeface="+mn-ea"/>
              </a:rPr>
            </a:br>
            <a:br>
              <a:rPr lang="ja-JP" altLang="en-US" sz="2400" dirty="0">
                <a:latin typeface="+mn-ea"/>
                <a:ea typeface="+mn-ea"/>
              </a:rPr>
            </a:br>
            <a:r>
              <a:rPr lang="ja-JP" altLang="en-US" sz="2400" dirty="0">
                <a:solidFill>
                  <a:srgbClr val="FF9900"/>
                </a:solidFill>
                <a:latin typeface="+mn-ea"/>
                <a:ea typeface="+mn-ea"/>
              </a:rPr>
              <a:t>日本国の記録が、日本の歴史そのものです。正確な記録を残していなければ、日本の歴史を客観的に評価することができません。</a:t>
            </a:r>
            <a:endParaRPr lang="en-US" altLang="ja-JP" sz="2400" dirty="0">
              <a:solidFill>
                <a:srgbClr val="FF9900"/>
              </a:solidFill>
              <a:latin typeface="+mn-ea"/>
              <a:ea typeface="+mn-ea"/>
            </a:endParaRPr>
          </a:p>
          <a:p>
            <a:r>
              <a:rPr lang="en-US" altLang="ja-JP" sz="2400" dirty="0">
                <a:latin typeface="+mn-ea"/>
                <a:ea typeface="+mn-ea"/>
              </a:rPr>
              <a:t>https://blog.goo.ne.jp/sycamore-move3/e/fc170ec0a2395afff5cb2e7cc2605886</a:t>
            </a:r>
            <a:endParaRPr lang="ja-JP" altLang="en-US" sz="2400" dirty="0">
              <a:latin typeface="+mn-ea"/>
              <a:ea typeface="+mn-ea"/>
            </a:endParaRPr>
          </a:p>
        </p:txBody>
      </p:sp>
      <p:sp>
        <p:nvSpPr>
          <p:cNvPr id="14" name="タイトル 1"/>
          <p:cNvSpPr txBox="1">
            <a:spLocks/>
          </p:cNvSpPr>
          <p:nvPr/>
        </p:nvSpPr>
        <p:spPr>
          <a:xfrm>
            <a:off x="0" y="981075"/>
            <a:ext cx="7056783" cy="575370"/>
          </a:xfrm>
          <a:prstGeom prst="rect">
            <a:avLst/>
          </a:prstGeom>
        </p:spPr>
        <p:txBody>
          <a:bodyPr bIns="91440" anchor="b" anchorCtr="0">
            <a:noAutofit/>
          </a:bodyPr>
          <a:lstStyle>
            <a:lvl1pPr algn="l" rtl="0" eaLnBrk="1" latinLnBrk="0" hangingPunct="1">
              <a:spcBef>
                <a:spcPct val="0"/>
              </a:spcBef>
              <a:buNone/>
              <a:defRPr kumimoji="1" sz="4000" kern="1200">
                <a:solidFill>
                  <a:schemeClr val="tx2"/>
                </a:solidFill>
                <a:latin typeface="+mj-lt"/>
                <a:ea typeface="+mj-ea"/>
                <a:cs typeface="+mj-cs"/>
              </a:defRPr>
            </a:lvl1pPr>
          </a:lstStyle>
          <a:p>
            <a:pPr lvl="0"/>
            <a:r>
              <a:rPr lang="en-US" altLang="ja-JP" sz="2800" b="1" dirty="0">
                <a:solidFill>
                  <a:srgbClr val="696464"/>
                </a:solidFill>
                <a:latin typeface="+mj-ea"/>
              </a:rPr>
              <a:t>4 </a:t>
            </a:r>
            <a:r>
              <a:rPr lang="ja-JP" altLang="en-US" sz="2800" b="1" dirty="0">
                <a:solidFill>
                  <a:srgbClr val="696464"/>
                </a:solidFill>
                <a:latin typeface="+mj-ea"/>
              </a:rPr>
              <a:t>福田康夫元総理の証言</a:t>
            </a:r>
            <a:endParaRPr kumimoji="1" lang="ja-JP" altLang="en-US" sz="2400" b="0" i="0" u="none" strike="noStrike" kern="1200" cap="none" spc="0" normalizeH="0" baseline="0" noProof="0" dirty="0">
              <a:ln>
                <a:noFill/>
              </a:ln>
              <a:solidFill>
                <a:srgbClr val="696464"/>
              </a:solidFill>
              <a:effectLst/>
              <a:uLnTx/>
              <a:uFillTx/>
              <a:latin typeface="+mj-ea"/>
              <a:cs typeface="+mj-cs"/>
            </a:endParaRPr>
          </a:p>
        </p:txBody>
      </p:sp>
    </p:spTree>
    <p:extLst>
      <p:ext uri="{BB962C8B-B14F-4D97-AF65-F5344CB8AC3E}">
        <p14:creationId xmlns:p14="http://schemas.microsoft.com/office/powerpoint/2010/main" val="284525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8" name="Rectangle 2"/>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13</a:t>
            </a:r>
            <a:r>
              <a:rPr lang="ja-JP" altLang="en-US" sz="3200" b="1" dirty="0">
                <a:latin typeface="+mj-ea"/>
              </a:rPr>
              <a:t>講　情報倫理・慣習</a:t>
            </a:r>
          </a:p>
        </p:txBody>
      </p:sp>
      <p:sp>
        <p:nvSpPr>
          <p:cNvPr id="13" name="コンテンツ プレースホルダー 6">
            <a:extLst>
              <a:ext uri="{FF2B5EF4-FFF2-40B4-BE49-F238E27FC236}">
                <a16:creationId xmlns:a16="http://schemas.microsoft.com/office/drawing/2014/main" id="{72095319-678B-D824-17DF-17541952E599}"/>
              </a:ext>
            </a:extLst>
          </p:cNvPr>
          <p:cNvSpPr>
            <a:spLocks noGrp="1"/>
          </p:cNvSpPr>
          <p:nvPr>
            <p:ph sz="quarter" idx="1"/>
          </p:nvPr>
        </p:nvSpPr>
        <p:spPr>
          <a:xfrm>
            <a:off x="179512" y="1556444"/>
            <a:ext cx="8784976" cy="5184923"/>
          </a:xfrm>
        </p:spPr>
        <p:txBody>
          <a:bodyPr>
            <a:noAutofit/>
          </a:bodyPr>
          <a:lstStyle/>
          <a:p>
            <a:r>
              <a:rPr lang="ja-JP" altLang="en-US" sz="2400" dirty="0">
                <a:latin typeface="+mn-ea"/>
                <a:ea typeface="+mn-ea"/>
              </a:rPr>
              <a:t>アメリカ国立公文書館（</a:t>
            </a:r>
            <a:r>
              <a:rPr lang="en-US" altLang="ja-JP" sz="2400" dirty="0">
                <a:latin typeface="+mn-ea"/>
                <a:ea typeface="+mn-ea"/>
              </a:rPr>
              <a:t>United States National Archives and Records Administration: NARA</a:t>
            </a:r>
            <a:r>
              <a:rPr lang="ja-JP" altLang="en-US" sz="2400" dirty="0">
                <a:latin typeface="+mn-ea"/>
                <a:ea typeface="+mn-ea"/>
              </a:rPr>
              <a:t>）の “</a:t>
            </a:r>
            <a:r>
              <a:rPr lang="en-US" altLang="ja-JP" sz="2400" dirty="0">
                <a:latin typeface="+mn-ea"/>
                <a:ea typeface="+mn-ea"/>
              </a:rPr>
              <a:t>Mission Statement”</a:t>
            </a:r>
            <a:r>
              <a:rPr lang="ja-JP" altLang="en-US" sz="2400" dirty="0">
                <a:latin typeface="+mn-ea"/>
                <a:ea typeface="+mn-ea"/>
              </a:rPr>
              <a:t>（設置目的）は、</a:t>
            </a:r>
            <a:endParaRPr lang="en-US" altLang="ja-JP" sz="2400" dirty="0">
              <a:latin typeface="+mn-ea"/>
              <a:ea typeface="+mn-ea"/>
            </a:endParaRPr>
          </a:p>
          <a:p>
            <a:r>
              <a:rPr lang="ja-JP" altLang="en-US" sz="2400" dirty="0">
                <a:latin typeface="+mn-ea"/>
                <a:ea typeface="+mn-ea"/>
              </a:rPr>
              <a:t>「</a:t>
            </a:r>
            <a:r>
              <a:rPr lang="ja-JP" altLang="en-US" sz="2400" dirty="0">
                <a:solidFill>
                  <a:srgbClr val="FF9900"/>
                </a:solidFill>
                <a:latin typeface="+mn-ea"/>
                <a:ea typeface="+mn-ea"/>
              </a:rPr>
              <a:t>国立公文書館は政府の記録を守り，保存することにより，アメリカの民主主義に奉仕するもの</a:t>
            </a:r>
            <a:r>
              <a:rPr lang="ja-JP" altLang="en-US" sz="2400" dirty="0">
                <a:latin typeface="+mn-ea"/>
                <a:ea typeface="+mn-ea"/>
              </a:rPr>
              <a:t>であること，またアメリカ国民の権利及び政府の措置についての重要な文書への継続的なアクセスを保証する，そして民主主義を支え，市民教育を推進し，国家の経験の歴史的な理解を促進するものであること」とされている。　　</a:t>
            </a:r>
            <a:r>
              <a:rPr lang="en-US" altLang="ja-JP" sz="2400" dirty="0">
                <a:latin typeface="+mn-ea"/>
                <a:ea typeface="+mn-ea"/>
              </a:rPr>
              <a:t>https://www.archives.gov/</a:t>
            </a:r>
            <a:endParaRPr lang="ja-JP" altLang="en-US" sz="2400" dirty="0">
              <a:latin typeface="+mn-ea"/>
              <a:ea typeface="+mn-ea"/>
            </a:endParaRPr>
          </a:p>
        </p:txBody>
      </p:sp>
      <p:sp>
        <p:nvSpPr>
          <p:cNvPr id="14" name="タイトル 1"/>
          <p:cNvSpPr txBox="1">
            <a:spLocks/>
          </p:cNvSpPr>
          <p:nvPr/>
        </p:nvSpPr>
        <p:spPr>
          <a:xfrm>
            <a:off x="0" y="981075"/>
            <a:ext cx="8820472" cy="575370"/>
          </a:xfrm>
          <a:prstGeom prst="rect">
            <a:avLst/>
          </a:prstGeom>
        </p:spPr>
        <p:txBody>
          <a:bodyPr bIns="91440" anchor="b" anchorCtr="0">
            <a:noAutofit/>
          </a:bodyPr>
          <a:lstStyle>
            <a:lvl1pPr algn="l" rtl="0" eaLnBrk="1" latinLnBrk="0" hangingPunct="1">
              <a:spcBef>
                <a:spcPct val="0"/>
              </a:spcBef>
              <a:buNone/>
              <a:defRPr kumimoji="1" sz="4000" kern="1200">
                <a:solidFill>
                  <a:schemeClr val="tx2"/>
                </a:solidFill>
                <a:latin typeface="+mj-lt"/>
                <a:ea typeface="+mj-ea"/>
                <a:cs typeface="+mj-cs"/>
              </a:defRPr>
            </a:lvl1pPr>
          </a:lstStyle>
          <a:p>
            <a:pPr lvl="0"/>
            <a:r>
              <a:rPr lang="en-US" altLang="ja-JP" sz="2800" dirty="0"/>
              <a:t>5 </a:t>
            </a:r>
            <a:r>
              <a:rPr lang="ja-JP" altLang="en-US" sz="2800" dirty="0"/>
              <a:t>アメリカ国立公文書館 “</a:t>
            </a:r>
            <a:r>
              <a:rPr lang="en-US" altLang="ja-JP" sz="2800" dirty="0"/>
              <a:t>Mission Statement” </a:t>
            </a:r>
            <a:endParaRPr kumimoji="1" lang="ja-JP" altLang="en-US" sz="2400" b="0" i="0" u="none" strike="noStrike" kern="1200" cap="none" spc="0" normalizeH="0" baseline="0" noProof="0" dirty="0">
              <a:ln>
                <a:noFill/>
              </a:ln>
              <a:solidFill>
                <a:srgbClr val="696464"/>
              </a:solidFill>
              <a:effectLst/>
              <a:uLnTx/>
              <a:uFillTx/>
              <a:latin typeface="+mj-ea"/>
              <a:cs typeface="+mj-cs"/>
            </a:endParaRPr>
          </a:p>
        </p:txBody>
      </p:sp>
    </p:spTree>
    <p:extLst>
      <p:ext uri="{BB962C8B-B14F-4D97-AF65-F5344CB8AC3E}">
        <p14:creationId xmlns:p14="http://schemas.microsoft.com/office/powerpoint/2010/main" val="3146182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8" name="Rectangle 2"/>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13</a:t>
            </a:r>
            <a:r>
              <a:rPr lang="ja-JP" altLang="en-US" sz="3200" b="1" dirty="0">
                <a:latin typeface="+mj-ea"/>
              </a:rPr>
              <a:t>講　情報倫理・慣習</a:t>
            </a:r>
          </a:p>
        </p:txBody>
      </p:sp>
      <p:sp>
        <p:nvSpPr>
          <p:cNvPr id="13" name="コンテンツ プレースホルダー 6">
            <a:extLst>
              <a:ext uri="{FF2B5EF4-FFF2-40B4-BE49-F238E27FC236}">
                <a16:creationId xmlns:a16="http://schemas.microsoft.com/office/drawing/2014/main" id="{72095319-678B-D824-17DF-17541952E599}"/>
              </a:ext>
            </a:extLst>
          </p:cNvPr>
          <p:cNvSpPr>
            <a:spLocks noGrp="1"/>
          </p:cNvSpPr>
          <p:nvPr>
            <p:ph sz="quarter" idx="1"/>
          </p:nvPr>
        </p:nvSpPr>
        <p:spPr>
          <a:xfrm>
            <a:off x="179512" y="1556444"/>
            <a:ext cx="8640960" cy="5184923"/>
          </a:xfrm>
        </p:spPr>
        <p:txBody>
          <a:bodyPr>
            <a:noAutofit/>
          </a:bodyPr>
          <a:lstStyle/>
          <a:p>
            <a:r>
              <a:rPr lang="ja-JP" altLang="en-US" sz="2400" dirty="0">
                <a:latin typeface="+mn-ea"/>
                <a:ea typeface="+mn-ea"/>
              </a:rPr>
              <a:t>日本の政府・自治体の行政機関や企業等が業務上作成した文書に関して、歴史価値があり長期保存が必要な文書を収集･保管し、利用者にサービスを提供（情報公開による民主主義や企業ガバナンスの実現）するという価値観の醸成が弱く、アーカイブズの発達が遅れた。</a:t>
            </a:r>
            <a:endParaRPr lang="en-US" altLang="ja-JP" sz="2400" dirty="0">
              <a:latin typeface="+mn-ea"/>
              <a:ea typeface="+mn-ea"/>
            </a:endParaRPr>
          </a:p>
          <a:p>
            <a:r>
              <a:rPr lang="ja-JP" altLang="en-US" sz="2400" dirty="0">
                <a:latin typeface="+mn-ea"/>
                <a:ea typeface="+mn-ea"/>
              </a:rPr>
              <a:t>公文書管理法が施行されたのが</a:t>
            </a:r>
            <a:r>
              <a:rPr lang="en-US" altLang="ja-JP" sz="2400" dirty="0">
                <a:latin typeface="+mn-ea"/>
                <a:ea typeface="+mn-ea"/>
              </a:rPr>
              <a:t>2011</a:t>
            </a:r>
            <a:r>
              <a:rPr lang="ja-JP" altLang="en-US" sz="2400" dirty="0">
                <a:latin typeface="+mn-ea"/>
                <a:ea typeface="+mn-ea"/>
              </a:rPr>
              <a:t>年であるが、真正性と信頼性が確保できていない。様々な事案が発生しており、現在に至っても保存が適切に行われ、公開され活用されているとは言い難い。</a:t>
            </a:r>
            <a:endParaRPr lang="en-US" altLang="ja-JP" sz="2400" dirty="0">
              <a:latin typeface="+mn-ea"/>
              <a:ea typeface="+mn-ea"/>
            </a:endParaRPr>
          </a:p>
          <a:p>
            <a:r>
              <a:rPr lang="en-US" altLang="ja-JP" sz="2400" dirty="0">
                <a:latin typeface="+mn-ea"/>
                <a:ea typeface="+mn-ea"/>
              </a:rPr>
              <a:t>1971</a:t>
            </a:r>
            <a:r>
              <a:rPr lang="ja-JP" altLang="en-US" sz="2400" dirty="0">
                <a:latin typeface="+mn-ea"/>
                <a:ea typeface="+mn-ea"/>
              </a:rPr>
              <a:t>年設立の国立公文書館の職員数はわずか</a:t>
            </a:r>
            <a:r>
              <a:rPr lang="en-US" altLang="ja-JP" sz="2400" dirty="0">
                <a:latin typeface="+mn-ea"/>
                <a:ea typeface="+mn-ea"/>
              </a:rPr>
              <a:t>53</a:t>
            </a:r>
            <a:r>
              <a:rPr lang="ja-JP" altLang="en-US" sz="2400" dirty="0">
                <a:latin typeface="+mn-ea"/>
                <a:ea typeface="+mn-ea"/>
              </a:rPr>
              <a:t>人（非常勤を入れて</a:t>
            </a:r>
            <a:r>
              <a:rPr lang="en-US" altLang="ja-JP" sz="2400" dirty="0">
                <a:latin typeface="+mn-ea"/>
                <a:ea typeface="+mn-ea"/>
              </a:rPr>
              <a:t>175</a:t>
            </a:r>
            <a:r>
              <a:rPr lang="ja-JP" altLang="en-US" sz="2400" dirty="0">
                <a:latin typeface="+mn-ea"/>
                <a:ea typeface="+mn-ea"/>
              </a:rPr>
              <a:t>人）。英国の約</a:t>
            </a:r>
            <a:r>
              <a:rPr lang="en-US" altLang="ja-JP" sz="2400" dirty="0">
                <a:latin typeface="+mn-ea"/>
                <a:ea typeface="+mn-ea"/>
              </a:rPr>
              <a:t>600</a:t>
            </a:r>
            <a:r>
              <a:rPr lang="ja-JP" altLang="en-US" sz="2400" dirty="0">
                <a:latin typeface="+mn-ea"/>
                <a:ea typeface="+mn-ea"/>
              </a:rPr>
              <a:t>人、アメリカの</a:t>
            </a:r>
            <a:r>
              <a:rPr lang="en-US" altLang="ja-JP" sz="2400" dirty="0">
                <a:latin typeface="+mn-ea"/>
                <a:ea typeface="+mn-ea"/>
              </a:rPr>
              <a:t>3,112</a:t>
            </a:r>
            <a:r>
              <a:rPr lang="ja-JP" altLang="en-US" sz="2400" dirty="0">
                <a:latin typeface="+mn-ea"/>
                <a:ea typeface="+mn-ea"/>
              </a:rPr>
              <a:t>人、ドイツの</a:t>
            </a:r>
            <a:r>
              <a:rPr lang="en-US" altLang="ja-JP" sz="2400" dirty="0">
                <a:latin typeface="+mn-ea"/>
                <a:ea typeface="+mn-ea"/>
              </a:rPr>
              <a:t>687</a:t>
            </a:r>
            <a:r>
              <a:rPr lang="ja-JP" altLang="en-US" sz="2400" dirty="0">
                <a:latin typeface="+mn-ea"/>
                <a:ea typeface="+mn-ea"/>
              </a:rPr>
              <a:t>人、韓国の</a:t>
            </a:r>
            <a:r>
              <a:rPr lang="en-US" altLang="ja-JP" sz="2400" dirty="0">
                <a:latin typeface="+mn-ea"/>
                <a:ea typeface="+mn-ea"/>
              </a:rPr>
              <a:t>471</a:t>
            </a:r>
            <a:r>
              <a:rPr lang="ja-JP" altLang="en-US" sz="2400" dirty="0">
                <a:latin typeface="+mn-ea"/>
                <a:ea typeface="+mn-ea"/>
              </a:rPr>
              <a:t>人に大きく水をあけられている。</a:t>
            </a:r>
          </a:p>
        </p:txBody>
      </p:sp>
      <p:sp>
        <p:nvSpPr>
          <p:cNvPr id="14" name="タイトル 1"/>
          <p:cNvSpPr txBox="1">
            <a:spLocks/>
          </p:cNvSpPr>
          <p:nvPr/>
        </p:nvSpPr>
        <p:spPr>
          <a:xfrm>
            <a:off x="0" y="981075"/>
            <a:ext cx="8820472" cy="575370"/>
          </a:xfrm>
          <a:prstGeom prst="rect">
            <a:avLst/>
          </a:prstGeom>
        </p:spPr>
        <p:txBody>
          <a:bodyPr bIns="91440" anchor="b" anchorCtr="0">
            <a:noAutofit/>
          </a:bodyPr>
          <a:lstStyle>
            <a:lvl1pPr algn="l" rtl="0" eaLnBrk="1" latinLnBrk="0" hangingPunct="1">
              <a:spcBef>
                <a:spcPct val="0"/>
              </a:spcBef>
              <a:buNone/>
              <a:defRPr kumimoji="1" sz="4000" kern="1200">
                <a:solidFill>
                  <a:schemeClr val="tx2"/>
                </a:solidFill>
                <a:latin typeface="+mj-lt"/>
                <a:ea typeface="+mj-ea"/>
                <a:cs typeface="+mj-cs"/>
              </a:defRPr>
            </a:lvl1pPr>
          </a:lstStyle>
          <a:p>
            <a:pPr lvl="0"/>
            <a:r>
              <a:rPr lang="en-US" altLang="ja-JP" sz="2800" dirty="0"/>
              <a:t>6 </a:t>
            </a:r>
            <a:r>
              <a:rPr lang="ja-JP" altLang="en-US" sz="2800" dirty="0"/>
              <a:t>日本の課題</a:t>
            </a:r>
          </a:p>
        </p:txBody>
      </p:sp>
    </p:spTree>
    <p:extLst>
      <p:ext uri="{BB962C8B-B14F-4D97-AF65-F5344CB8AC3E}">
        <p14:creationId xmlns:p14="http://schemas.microsoft.com/office/powerpoint/2010/main" val="578355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8" name="Rectangle 2"/>
          <p:cNvSpPr txBox="1">
            <a:spLocks noChangeArrowheads="1"/>
          </p:cNvSpPr>
          <p:nvPr/>
        </p:nvSpPr>
        <p:spPr>
          <a:xfrm>
            <a:off x="0" y="0"/>
            <a:ext cx="9144000" cy="981075"/>
          </a:xfrm>
          <a:prstGeom prst="rect">
            <a:avLst/>
          </a:prstGeom>
          <a:solidFill>
            <a:schemeClr val="accent2"/>
          </a:solidFill>
        </p:spPr>
        <p:txBody>
          <a:bodyPr vert="horz" lIns="91440" tIns="180000" rIns="91440" bIns="45720" rtlCol="0" anchor="ctr">
            <a:noAutofit/>
          </a:bodyPr>
          <a:lstStyle>
            <a:lvl1pPr algn="l" defTabSz="914400" rtl="0" eaLnBrk="1" latinLnBrk="0" hangingPunct="1">
              <a:spcBef>
                <a:spcPct val="0"/>
              </a:spcBef>
              <a:buNone/>
              <a:defRPr kumimoji="1" sz="4000"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ja-JP" altLang="en-US" sz="3200" b="1" dirty="0">
                <a:latin typeface="+mj-ea"/>
              </a:rPr>
              <a:t>第</a:t>
            </a:r>
            <a:r>
              <a:rPr lang="en-US" altLang="ja-JP" sz="3200" b="1" dirty="0">
                <a:latin typeface="+mj-ea"/>
              </a:rPr>
              <a:t>13</a:t>
            </a:r>
            <a:r>
              <a:rPr lang="ja-JP" altLang="en-US" sz="3200" b="1" dirty="0">
                <a:latin typeface="+mj-ea"/>
              </a:rPr>
              <a:t>講　情報倫理・慣習</a:t>
            </a:r>
          </a:p>
        </p:txBody>
      </p:sp>
      <p:sp>
        <p:nvSpPr>
          <p:cNvPr id="13" name="コンテンツ プレースホルダー 6">
            <a:extLst>
              <a:ext uri="{FF2B5EF4-FFF2-40B4-BE49-F238E27FC236}">
                <a16:creationId xmlns:a16="http://schemas.microsoft.com/office/drawing/2014/main" id="{72095319-678B-D824-17DF-17541952E599}"/>
              </a:ext>
            </a:extLst>
          </p:cNvPr>
          <p:cNvSpPr>
            <a:spLocks noGrp="1"/>
          </p:cNvSpPr>
          <p:nvPr>
            <p:ph sz="quarter" idx="1"/>
          </p:nvPr>
        </p:nvSpPr>
        <p:spPr>
          <a:xfrm>
            <a:off x="251520" y="1556444"/>
            <a:ext cx="8568952" cy="5184923"/>
          </a:xfrm>
        </p:spPr>
        <p:txBody>
          <a:bodyPr>
            <a:noAutofit/>
          </a:bodyPr>
          <a:lstStyle/>
          <a:p>
            <a:r>
              <a:rPr lang="ja-JP" altLang="en-US" sz="2400" dirty="0">
                <a:latin typeface="+mn-ea"/>
                <a:ea typeface="+mn-ea"/>
              </a:rPr>
              <a:t>デジタルアーカイブ開発運用において、フェイクを防ぐ倫理観の涵養の重要性を知る。</a:t>
            </a:r>
          </a:p>
          <a:p>
            <a:r>
              <a:rPr lang="ja-JP" altLang="en-US" sz="2400" dirty="0">
                <a:latin typeface="+mn-ea"/>
                <a:ea typeface="+mn-ea"/>
              </a:rPr>
              <a:t>取材時に必要な、地域の人間関係や対外的な姿勢などの慣習への配慮のメリットを知る。</a:t>
            </a:r>
          </a:p>
        </p:txBody>
      </p:sp>
      <p:sp>
        <p:nvSpPr>
          <p:cNvPr id="14" name="タイトル 1"/>
          <p:cNvSpPr txBox="1">
            <a:spLocks/>
          </p:cNvSpPr>
          <p:nvPr/>
        </p:nvSpPr>
        <p:spPr>
          <a:xfrm>
            <a:off x="0" y="981075"/>
            <a:ext cx="8820472" cy="575370"/>
          </a:xfrm>
          <a:prstGeom prst="rect">
            <a:avLst/>
          </a:prstGeom>
        </p:spPr>
        <p:txBody>
          <a:bodyPr bIns="91440" anchor="b" anchorCtr="0">
            <a:noAutofit/>
          </a:bodyPr>
          <a:lstStyle>
            <a:lvl1pPr algn="l" rtl="0" eaLnBrk="1" latinLnBrk="0" hangingPunct="1">
              <a:spcBef>
                <a:spcPct val="0"/>
              </a:spcBef>
              <a:buNone/>
              <a:defRPr kumimoji="1" sz="4000" kern="1200">
                <a:solidFill>
                  <a:schemeClr val="tx2"/>
                </a:solidFill>
                <a:latin typeface="+mj-lt"/>
                <a:ea typeface="+mj-ea"/>
                <a:cs typeface="+mj-cs"/>
              </a:defRPr>
            </a:lvl1pPr>
          </a:lstStyle>
          <a:p>
            <a:pPr lvl="0"/>
            <a:r>
              <a:rPr lang="ja-JP" altLang="en-US" sz="2800" dirty="0"/>
              <a:t>７ 情報倫理・慣習への配慮</a:t>
            </a:r>
            <a:endParaRPr kumimoji="1" lang="ja-JP" altLang="en-US" sz="2400" b="0" i="0" u="none" strike="noStrike" kern="1200" cap="none" spc="0" normalizeH="0" baseline="0" noProof="0" dirty="0">
              <a:ln>
                <a:noFill/>
              </a:ln>
              <a:solidFill>
                <a:srgbClr val="696464"/>
              </a:solidFill>
              <a:effectLst/>
              <a:uLnTx/>
              <a:uFillTx/>
              <a:latin typeface="+mj-ea"/>
              <a:cs typeface="+mj-cs"/>
            </a:endParaRPr>
          </a:p>
        </p:txBody>
      </p:sp>
    </p:spTree>
    <p:extLst>
      <p:ext uri="{BB962C8B-B14F-4D97-AF65-F5344CB8AC3E}">
        <p14:creationId xmlns:p14="http://schemas.microsoft.com/office/powerpoint/2010/main" val="3199739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アングル">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メイリオ＋Segoe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765</TotalTime>
  <Words>1116</Words>
  <Application>Microsoft Office PowerPoint</Application>
  <PresentationFormat>画面に合わせる (4:3)</PresentationFormat>
  <Paragraphs>46</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Meiryo UI</vt:lpstr>
      <vt:lpstr>メイリオ</vt:lpstr>
      <vt:lpstr>Arial</vt:lpstr>
      <vt:lpstr>Calibri</vt:lpstr>
      <vt:lpstr>Wingdings</vt:lpstr>
      <vt:lpstr>Office ​​テーマ</vt:lpstr>
      <vt:lpstr>メディア論Ⅲ</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課　題</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表題</dc:title>
  <dc:creator>1035097</dc:creator>
  <cp:lastModifiedBy>透 井上</cp:lastModifiedBy>
  <cp:revision>78</cp:revision>
  <dcterms:created xsi:type="dcterms:W3CDTF">2014-12-25T09:23:23Z</dcterms:created>
  <dcterms:modified xsi:type="dcterms:W3CDTF">2024-11-09T04:10:07Z</dcterms:modified>
</cp:coreProperties>
</file>