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308" r:id="rId3"/>
    <p:sldId id="292" r:id="rId4"/>
    <p:sldId id="314" r:id="rId5"/>
    <p:sldId id="295" r:id="rId6"/>
    <p:sldId id="316" r:id="rId7"/>
    <p:sldId id="327" r:id="rId8"/>
    <p:sldId id="328" r:id="rId9"/>
    <p:sldId id="329" r:id="rId10"/>
    <p:sldId id="330" r:id="rId11"/>
    <p:sldId id="332" r:id="rId12"/>
    <p:sldId id="331" r:id="rId13"/>
    <p:sldId id="293"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66" autoAdjust="0"/>
    <p:restoredTop sz="94660"/>
  </p:normalViewPr>
  <p:slideViewPr>
    <p:cSldViewPr>
      <p:cViewPr varScale="1">
        <p:scale>
          <a:sx n="107" d="100"/>
          <a:sy n="107" d="100"/>
        </p:scale>
        <p:origin x="1782" y="156"/>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2024/11/9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3" name="サブタイトル 2"/>
          <p:cNvSpPr>
            <a:spLocks noGrp="1"/>
          </p:cNvSpPr>
          <p:nvPr>
            <p:ph type="subTitle" idx="1" hasCustomPrompt="1"/>
          </p:nvPr>
        </p:nvSpPr>
        <p:spPr>
          <a:xfrm>
            <a:off x="1371600" y="4869160"/>
            <a:ext cx="6400800" cy="1368152"/>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学校名 発表者名</a:t>
            </a:r>
            <a:endParaRPr kumimoji="1" lang="en-US" altLang="ja-JP" dirty="0"/>
          </a:p>
        </p:txBody>
      </p:sp>
      <p:sp>
        <p:nvSpPr>
          <p:cNvPr id="5" name="フッター プレースホルダー 4"/>
          <p:cNvSpPr>
            <a:spLocks noGrp="1"/>
          </p:cNvSpPr>
          <p:nvPr>
            <p:ph type="ftr" sz="quarter" idx="11"/>
          </p:nvPr>
        </p:nvSpPr>
        <p:spPr>
          <a:xfrm>
            <a:off x="0" y="6356350"/>
            <a:ext cx="9144000" cy="501650"/>
          </a:xfrm>
        </p:spPr>
        <p:txBody>
          <a:bodyPr/>
          <a:lstStyle>
            <a:lvl1pP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岐阜女子大学</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dirty="0"/>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dirty="0"/>
          </a:p>
        </p:txBody>
      </p:sp>
      <p:cxnSp>
        <p:nvCxnSpPr>
          <p:cNvPr id="7" name="直線コネクタ 6"/>
          <p:cNvCxnSpPr/>
          <p:nvPr userDrawn="1"/>
        </p:nvCxnSpPr>
        <p:spPr>
          <a:xfrm>
            <a:off x="0" y="6093296"/>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0" y="692696"/>
            <a:ext cx="9144000" cy="568863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0" y="6381328"/>
            <a:ext cx="9144000" cy="476672"/>
          </a:xfrm>
          <a:prstGeom prst="rect">
            <a:avLst/>
          </a:prstGeom>
          <a:ln>
            <a:solidFill>
              <a:schemeClr val="accent4"/>
            </a:solidFill>
          </a:ln>
        </p:spPr>
        <p:txBody>
          <a:bodyPr vert="horz" lIns="91440" tIns="45720" rIns="91440" bIns="45720" rtlCol="0" anchor="ctr"/>
          <a:lstStyle>
            <a:lvl1pPr algn="ct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a:t>H26</a:t>
            </a:r>
            <a:r>
              <a:rPr lang="ja-JP" altLang="en-US"/>
              <a:t>年度 文部科学省「</a:t>
            </a:r>
            <a:r>
              <a:rPr lang="en-US" altLang="ja-JP"/>
              <a:t>ICT</a:t>
            </a:r>
            <a:r>
              <a:rPr lang="ja-JP" altLang="en-US"/>
              <a:t>を活用した教育の推進に資する実証事業」</a:t>
            </a:r>
            <a:endParaRPr lang="en-US" altLang="ja-JP"/>
          </a:p>
          <a:p>
            <a:r>
              <a:rPr lang="en-US" altLang="ja-JP"/>
              <a:t>ICT</a:t>
            </a:r>
            <a:r>
              <a:rPr lang="ja-JP" altLang="en-US"/>
              <a:t>を活用した教育効果の検証方法の開発</a:t>
            </a:r>
            <a:endParaRPr lang="ja-JP" altLang="en-US" dirty="0"/>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788252"/>
            <a:ext cx="8244408" cy="807126"/>
          </a:xfrm>
          <a:solidFill>
            <a:schemeClr val="accent2"/>
          </a:solidFill>
        </p:spPr>
        <p:txBody>
          <a:bodyPr tIns="144000"/>
          <a:lstStyle/>
          <a:p>
            <a:r>
              <a:rPr kumimoji="1" lang="ja-JP" altLang="en-US" sz="4000" dirty="0"/>
              <a:t>メディア論</a:t>
            </a:r>
            <a:r>
              <a:rPr kumimoji="1" lang="en-US" altLang="ja-JP" sz="4000" dirty="0"/>
              <a:t>Ⅲ</a:t>
            </a:r>
            <a:endParaRPr kumimoji="1" lang="ja-JP" altLang="en-US" dirty="0">
              <a:latin typeface="+mj-ea"/>
              <a:ea typeface="+mj-ea"/>
            </a:endParaRPr>
          </a:p>
        </p:txBody>
      </p:sp>
      <p:sp>
        <p:nvSpPr>
          <p:cNvPr id="3" name="サブタイトル 2"/>
          <p:cNvSpPr>
            <a:spLocks noGrp="1"/>
          </p:cNvSpPr>
          <p:nvPr>
            <p:ph type="subTitle" idx="1"/>
          </p:nvPr>
        </p:nvSpPr>
        <p:spPr>
          <a:xfrm>
            <a:off x="1403648" y="5373216"/>
            <a:ext cx="6400800" cy="648072"/>
          </a:xfrm>
        </p:spPr>
        <p:txBody>
          <a:bodyPr>
            <a:normAutofit/>
          </a:bodyPr>
          <a:lstStyle/>
          <a:p>
            <a:r>
              <a:rPr kumimoji="1" lang="ja-JP" altLang="en-US" sz="2400" dirty="0">
                <a:solidFill>
                  <a:schemeClr val="tx1"/>
                </a:solidFill>
                <a:latin typeface="+mj-ea"/>
                <a:ea typeface="+mj-ea"/>
              </a:rPr>
              <a:t>井上透　江添誠</a:t>
            </a:r>
            <a:r>
              <a:rPr kumimoji="1" lang="en-US" altLang="ja-JP" sz="2400" dirty="0">
                <a:solidFill>
                  <a:schemeClr val="tx1"/>
                </a:solidFill>
                <a:latin typeface="+mj-ea"/>
                <a:ea typeface="+mj-ea"/>
              </a:rPr>
              <a:t>(</a:t>
            </a:r>
            <a:r>
              <a:rPr kumimoji="1" lang="ja-JP" altLang="en-US" sz="2400" dirty="0">
                <a:solidFill>
                  <a:schemeClr val="tx1"/>
                </a:solidFill>
                <a:latin typeface="+mj-ea"/>
                <a:ea typeface="+mj-ea"/>
              </a:rPr>
              <a:t>岐阜女子大学）</a:t>
            </a: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a:latin typeface="+mj-ea"/>
                <a:ea typeface="+mj-ea"/>
                <a:cs typeface="Meiryo UI" panose="020B0604030504040204" pitchFamily="50" charset="-128"/>
              </a:rPr>
              <a:t>第</a:t>
            </a:r>
            <a:r>
              <a:rPr lang="en-US" altLang="ja-JP" sz="2100" b="1" dirty="0">
                <a:latin typeface="+mj-ea"/>
                <a:ea typeface="+mj-ea"/>
                <a:cs typeface="Meiryo UI" panose="020B0604030504040204" pitchFamily="50" charset="-128"/>
              </a:rPr>
              <a:t>15</a:t>
            </a:r>
            <a:r>
              <a:rPr lang="ja-JP" altLang="en-US" sz="2100" b="1" dirty="0">
                <a:latin typeface="+mj-ea"/>
                <a:ea typeface="+mj-ea"/>
                <a:cs typeface="Meiryo UI" panose="020B0604030504040204" pitchFamily="50" charset="-128"/>
              </a:rPr>
              <a:t>講　まとめ</a:t>
            </a: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1093809"/>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sp>
        <p:nvSpPr>
          <p:cNvPr id="6" name="タイトル 1">
            <a:extLst>
              <a:ext uri="{FF2B5EF4-FFF2-40B4-BE49-F238E27FC236}">
                <a16:creationId xmlns:a16="http://schemas.microsoft.com/office/drawing/2014/main" id="{A1CF1C02-EFD4-0426-52E3-2CF0C68450DC}"/>
              </a:ext>
            </a:extLst>
          </p:cNvPr>
          <p:cNvSpPr txBox="1">
            <a:spLocks/>
          </p:cNvSpPr>
          <p:nvPr/>
        </p:nvSpPr>
        <p:spPr>
          <a:xfrm>
            <a:off x="251520" y="1093809"/>
            <a:ext cx="8130952" cy="607000"/>
          </a:xfrm>
          <a:prstGeom prst="rect">
            <a:avLst/>
          </a:prstGeom>
        </p:spPr>
        <p:txBody>
          <a:bodyPr bIns="91440" anchor="b" anchorCtr="0">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ja-JP" altLang="en-US" sz="2800" b="1" dirty="0">
                <a:solidFill>
                  <a:srgbClr val="696464"/>
                </a:solidFill>
                <a:latin typeface="+mn-ea"/>
                <a:ea typeface="+mn-ea"/>
              </a:rPr>
              <a:t>２　権利処理の情報</a:t>
            </a:r>
            <a:endParaRPr kumimoji="1" lang="ja-JP" altLang="en-US" sz="2800" b="1" i="0" u="none" strike="noStrike" kern="1200" cap="none" spc="0" normalizeH="0" baseline="0" noProof="0" dirty="0">
              <a:ln>
                <a:noFill/>
              </a:ln>
              <a:solidFill>
                <a:srgbClr val="696464"/>
              </a:solidFill>
              <a:effectLst/>
              <a:uLnTx/>
              <a:uFillTx/>
              <a:latin typeface="+mn-ea"/>
              <a:ea typeface="+mn-ea"/>
            </a:endParaRPr>
          </a:p>
        </p:txBody>
      </p:sp>
      <p:sp>
        <p:nvSpPr>
          <p:cNvPr id="7" name="コンテンツ プレースホルダー 2">
            <a:extLst>
              <a:ext uri="{FF2B5EF4-FFF2-40B4-BE49-F238E27FC236}">
                <a16:creationId xmlns:a16="http://schemas.microsoft.com/office/drawing/2014/main" id="{6D680E98-03B1-CAEE-AF63-7F4368665898}"/>
              </a:ext>
            </a:extLst>
          </p:cNvPr>
          <p:cNvSpPr txBox="1">
            <a:spLocks/>
          </p:cNvSpPr>
          <p:nvPr/>
        </p:nvSpPr>
        <p:spPr>
          <a:xfrm>
            <a:off x="179512" y="1729426"/>
            <a:ext cx="8640960" cy="45720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a:buNone/>
            </a:pPr>
            <a:r>
              <a:rPr lang="ja-JP" altLang="en-US" sz="2800">
                <a:latin typeface="+mn-ea"/>
              </a:rPr>
              <a:t>文化庁</a:t>
            </a:r>
            <a:r>
              <a:rPr lang="ja-JP" altLang="en-US" sz="2800" dirty="0">
                <a:latin typeface="+mn-ea"/>
              </a:rPr>
              <a:t>の著作権関連サイトにある「著作権テキスト」が重要であることを理解する。</a:t>
            </a:r>
          </a:p>
          <a:p>
            <a:pPr marL="0" indent="0">
              <a:buNone/>
            </a:pPr>
            <a:r>
              <a:rPr lang="ja-JP" altLang="en-US" sz="2800" dirty="0">
                <a:latin typeface="+mn-ea"/>
              </a:rPr>
              <a:t>著作権情報センター</a:t>
            </a:r>
            <a:r>
              <a:rPr lang="en-US" altLang="ja-JP" sz="2800" dirty="0">
                <a:latin typeface="+mn-ea"/>
              </a:rPr>
              <a:t>(CRIC)</a:t>
            </a:r>
            <a:r>
              <a:rPr lang="ja-JP" altLang="en-US" sz="2800" dirty="0">
                <a:latin typeface="+mn-ea"/>
              </a:rPr>
              <a:t>は、著作権を理解する情報を提供しており、特に「</a:t>
            </a:r>
            <a:r>
              <a:rPr lang="en-US" altLang="ja-JP" sz="2800" dirty="0">
                <a:latin typeface="+mn-ea"/>
              </a:rPr>
              <a:t>Q&amp;A</a:t>
            </a:r>
            <a:r>
              <a:rPr lang="ja-JP" altLang="en-US" sz="2800" dirty="0">
                <a:latin typeface="+mn-ea"/>
              </a:rPr>
              <a:t>」を理解する。</a:t>
            </a:r>
          </a:p>
          <a:p>
            <a:pPr marL="0" indent="0">
              <a:buNone/>
            </a:pPr>
            <a:r>
              <a:rPr lang="ja-JP" altLang="en-US" sz="2800" dirty="0">
                <a:latin typeface="+mn-ea"/>
              </a:rPr>
              <a:t>その他、日本音楽著作権協会やデジタルアーカイブ学会、個人情報保護委員会、日本ファクトチェックセンターの活動を理解する。</a:t>
            </a:r>
          </a:p>
        </p:txBody>
      </p:sp>
    </p:spTree>
    <p:extLst>
      <p:ext uri="{BB962C8B-B14F-4D97-AF65-F5344CB8AC3E}">
        <p14:creationId xmlns:p14="http://schemas.microsoft.com/office/powerpoint/2010/main" val="4095719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1093809"/>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pic>
        <p:nvPicPr>
          <p:cNvPr id="9" name="コンテンツ プレースホルダー 4">
            <a:extLst>
              <a:ext uri="{FF2B5EF4-FFF2-40B4-BE49-F238E27FC236}">
                <a16:creationId xmlns:a16="http://schemas.microsoft.com/office/drawing/2014/main" id="{11426F28-0C94-592B-2705-F535FA215B4F}"/>
              </a:ext>
            </a:extLst>
          </p:cNvPr>
          <p:cNvPicPr>
            <a:picLocks noGrp="1" noChangeAspect="1"/>
          </p:cNvPicPr>
          <p:nvPr>
            <p:ph sz="quarter" idx="1"/>
          </p:nvPr>
        </p:nvPicPr>
        <p:blipFill>
          <a:blip r:embed="rId2"/>
          <a:stretch>
            <a:fillRect/>
          </a:stretch>
        </p:blipFill>
        <p:spPr>
          <a:xfrm>
            <a:off x="0" y="1093809"/>
            <a:ext cx="9144000" cy="5647559"/>
          </a:xfrm>
        </p:spPr>
      </p:pic>
    </p:spTree>
    <p:extLst>
      <p:ext uri="{BB962C8B-B14F-4D97-AF65-F5344CB8AC3E}">
        <p14:creationId xmlns:p14="http://schemas.microsoft.com/office/powerpoint/2010/main" val="126627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1093809"/>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pic>
        <p:nvPicPr>
          <p:cNvPr id="9" name="コンテンツ プレースホルダー 3"/>
          <p:cNvPicPr>
            <a:picLocks noGrp="1" noChangeAspect="1"/>
          </p:cNvPicPr>
          <p:nvPr>
            <p:ph sz="quarter" idx="1"/>
          </p:nvPr>
        </p:nvPicPr>
        <p:blipFill>
          <a:blip r:embed="rId2"/>
          <a:stretch>
            <a:fillRect/>
          </a:stretch>
        </p:blipFill>
        <p:spPr>
          <a:xfrm>
            <a:off x="0" y="1093808"/>
            <a:ext cx="9144000" cy="5764191"/>
          </a:xfrm>
          <a:prstGeom prst="rect">
            <a:avLst/>
          </a:prstGeom>
          <a:ln>
            <a:solidFill>
              <a:schemeClr val="tx1"/>
            </a:solidFill>
          </a:ln>
        </p:spPr>
      </p:pic>
    </p:spTree>
    <p:extLst>
      <p:ext uri="{BB962C8B-B14F-4D97-AF65-F5344CB8AC3E}">
        <p14:creationId xmlns:p14="http://schemas.microsoft.com/office/powerpoint/2010/main" val="1137318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0" y="0"/>
            <a:ext cx="9144000" cy="981075"/>
          </a:xfrm>
        </p:spPr>
        <p:txBody>
          <a:bodyPr/>
          <a:lstStyle/>
          <a:p>
            <a:pPr algn="ctr"/>
            <a:r>
              <a:rPr lang="ja-JP" altLang="en-US" sz="3600" dirty="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4320480"/>
          </a:xfrm>
        </p:spPr>
        <p:txBody>
          <a:bodyPr>
            <a:normAutofit/>
          </a:bodyPr>
          <a:lstStyle/>
          <a:p>
            <a:pPr marL="0" indent="0">
              <a:buNone/>
            </a:pPr>
            <a:r>
              <a:rPr lang="ja-JP" altLang="en-US" sz="2800" dirty="0">
                <a:latin typeface="+mn-ea"/>
                <a:ea typeface="+mn-ea"/>
              </a:rPr>
              <a:t>（１）文化庁の著作権関連サイトにから最新情報を閲覧しましょう。</a:t>
            </a:r>
          </a:p>
          <a:p>
            <a:pPr marL="0" indent="0">
              <a:buNone/>
            </a:pPr>
            <a:r>
              <a:rPr lang="ja-JP" altLang="en-US" sz="2800" dirty="0">
                <a:latin typeface="+mn-ea"/>
                <a:ea typeface="+mn-ea"/>
              </a:rPr>
              <a:t>（２）文化庁の「著作権テキスト」を閲覧してみましょう。</a:t>
            </a:r>
          </a:p>
          <a:p>
            <a:pPr marL="0" indent="0">
              <a:buNone/>
            </a:pPr>
            <a:r>
              <a:rPr lang="ja-JP" altLang="en-US" sz="2800" dirty="0">
                <a:latin typeface="+mn-ea"/>
                <a:ea typeface="+mn-ea"/>
              </a:rPr>
              <a:t>（３）著作権情報センター</a:t>
            </a:r>
            <a:r>
              <a:rPr lang="en-US" altLang="ja-JP" sz="2800" dirty="0">
                <a:latin typeface="+mn-ea"/>
                <a:ea typeface="+mn-ea"/>
              </a:rPr>
              <a:t>(CRIC)</a:t>
            </a:r>
            <a:r>
              <a:rPr lang="ja-JP" altLang="en-US" sz="2800" dirty="0">
                <a:latin typeface="+mn-ea"/>
                <a:ea typeface="+mn-ea"/>
              </a:rPr>
              <a:t> の「</a:t>
            </a:r>
            <a:r>
              <a:rPr lang="en-US" altLang="ja-JP" sz="2800" dirty="0">
                <a:latin typeface="+mn-ea"/>
                <a:ea typeface="+mn-ea"/>
              </a:rPr>
              <a:t>Q&amp;A</a:t>
            </a:r>
            <a:r>
              <a:rPr lang="ja-JP" altLang="en-US" sz="2800" dirty="0">
                <a:latin typeface="+mn-ea"/>
                <a:ea typeface="+mn-ea"/>
              </a:rPr>
              <a:t>」を閲覧してどのような事例があるかを知りましょう</a:t>
            </a: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DF68-41C0-3FAC-086A-EA5C3E40A882}"/>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5B0D3BC0-A9EF-818D-F3FE-6D3A4AAC5B50}"/>
              </a:ext>
            </a:extLst>
          </p:cNvPr>
          <p:cNvSpPr txBox="1">
            <a:spLocks noChangeArrowheads="1"/>
          </p:cNvSpPr>
          <p:nvPr/>
        </p:nvSpPr>
        <p:spPr>
          <a:xfrm>
            <a:off x="395536" y="1196752"/>
            <a:ext cx="8507412" cy="511256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3500" b="1" dirty="0">
                <a:latin typeface="メイリオ" panose="020B0604030504040204" pitchFamily="50" charset="-128"/>
                <a:ea typeface="メイリオ" panose="020B0604030504040204" pitchFamily="50" charset="-128"/>
                <a:cs typeface="メイリオ" panose="020B0604030504040204" pitchFamily="50" charset="-128"/>
              </a:rPr>
              <a:t>　ねらい</a:t>
            </a:r>
            <a:endParaRPr lang="en-US" altLang="ja-JP" sz="35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権利処理の基本を理解していただくとともに、情報化社会の進展に伴い、著作権法などが頻繁に改正されている状況を踏まえて、常に権利処理に関する新しい情報を入手することが必要なことを理解する。</a:t>
            </a:r>
          </a:p>
        </p:txBody>
      </p:sp>
      <p:sp>
        <p:nvSpPr>
          <p:cNvPr id="2" name="タイトル 1">
            <a:extLst>
              <a:ext uri="{FF2B5EF4-FFF2-40B4-BE49-F238E27FC236}">
                <a16:creationId xmlns:a16="http://schemas.microsoft.com/office/drawing/2014/main" id="{FAE9F0C3-D0C4-7FEA-98AA-3868BAA5AC1D}"/>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1DFBA37B-7606-1FB4-2221-B1A6C6510D8B}"/>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spTree>
    <p:extLst>
      <p:ext uri="{BB962C8B-B14F-4D97-AF65-F5344CB8AC3E}">
        <p14:creationId xmlns:p14="http://schemas.microsoft.com/office/powerpoint/2010/main" val="2882724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1080121"/>
            <a:ext cx="7020272" cy="404663"/>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１　</a:t>
            </a:r>
            <a:r>
              <a:rPr lang="ja-JP" altLang="en-US" sz="2800" b="1" dirty="0"/>
              <a:t>権利処理のまとめ</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sp>
        <p:nvSpPr>
          <p:cNvPr id="6" name="コンテンツ プレースホルダー 2">
            <a:extLst>
              <a:ext uri="{FF2B5EF4-FFF2-40B4-BE49-F238E27FC236}">
                <a16:creationId xmlns:a16="http://schemas.microsoft.com/office/drawing/2014/main" id="{049D2B65-C662-B1B4-E459-8668E0EF14B0}"/>
              </a:ext>
            </a:extLst>
          </p:cNvPr>
          <p:cNvSpPr txBox="1">
            <a:spLocks/>
          </p:cNvSpPr>
          <p:nvPr/>
        </p:nvSpPr>
        <p:spPr>
          <a:xfrm>
            <a:off x="467544" y="1515387"/>
            <a:ext cx="8352928" cy="4577909"/>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400" dirty="0">
                <a:latin typeface="+mn-ea"/>
              </a:rPr>
              <a:t>著作権には、著作者の権利と著作隣接権（実演家、放送事業者、有線放送事業者、レコード制作者の権利）がある。</a:t>
            </a:r>
            <a:endParaRPr lang="en-US" altLang="ja-JP" sz="2400" dirty="0">
              <a:latin typeface="+mn-ea"/>
            </a:endParaRPr>
          </a:p>
          <a:p>
            <a:r>
              <a:rPr lang="ja-JP" altLang="en-US" sz="2400" dirty="0">
                <a:latin typeface="+mn-ea"/>
              </a:rPr>
              <a:t>著作権は、産業財産権と異なり、自動的に付与される（無方式主義）</a:t>
            </a:r>
            <a:endParaRPr lang="en-US" altLang="ja-JP" sz="2400" dirty="0">
              <a:latin typeface="+mn-ea"/>
            </a:endParaRPr>
          </a:p>
          <a:p>
            <a:r>
              <a:rPr lang="ja-JP" altLang="en-US" sz="2400" dirty="0">
                <a:latin typeface="+mn-ea"/>
              </a:rPr>
              <a:t>著作者の権利は、著作者人格権と著作権（財産権）からなっている。</a:t>
            </a:r>
            <a:endParaRPr lang="en-US" altLang="ja-JP" sz="2400" dirty="0">
              <a:latin typeface="+mn-ea"/>
            </a:endParaRPr>
          </a:p>
          <a:p>
            <a:r>
              <a:rPr lang="ja-JP" altLang="en-US" sz="2400" dirty="0">
                <a:latin typeface="+mn-ea"/>
              </a:rPr>
              <a:t>保護期間は、著作者の死後</a:t>
            </a:r>
            <a:r>
              <a:rPr lang="en-US" altLang="ja-JP" sz="2400" dirty="0">
                <a:latin typeface="+mn-ea"/>
              </a:rPr>
              <a:t>70</a:t>
            </a:r>
            <a:r>
              <a:rPr lang="ja-JP" altLang="en-US" sz="2400" dirty="0">
                <a:latin typeface="+mn-ea"/>
              </a:rPr>
              <a:t>年まで。なお、原則として人格権は生存中</a:t>
            </a:r>
            <a:endParaRPr lang="en-US" altLang="ja-JP" sz="2400" dirty="0">
              <a:latin typeface="+mn-ea"/>
            </a:endParaRPr>
          </a:p>
          <a:p>
            <a:r>
              <a:rPr lang="ja-JP" altLang="en-US" sz="2400" dirty="0">
                <a:latin typeface="+mn-ea"/>
              </a:rPr>
              <a:t>〇〇権とは、基本的に、無断で〇〇されない権利（許諾権）のこと。</a:t>
            </a:r>
            <a:endParaRPr lang="en-US" altLang="ja-JP" sz="2400" dirty="0">
              <a:latin typeface="+mn-ea"/>
            </a:endParaRPr>
          </a:p>
        </p:txBody>
      </p:sp>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D6916-C3C6-5466-9A6D-442CBEB38DD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359A185-9936-07E0-5BD1-9DB93471C88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556E9A4B-A792-D91A-9084-1E36E5A7A2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sp>
        <p:nvSpPr>
          <p:cNvPr id="5" name="コンテンツ プレースホルダー 2">
            <a:extLst>
              <a:ext uri="{FF2B5EF4-FFF2-40B4-BE49-F238E27FC236}">
                <a16:creationId xmlns:a16="http://schemas.microsoft.com/office/drawing/2014/main" id="{049D2B65-C662-B1B4-E459-8668E0EF14B0}"/>
              </a:ext>
            </a:extLst>
          </p:cNvPr>
          <p:cNvSpPr txBox="1">
            <a:spLocks/>
          </p:cNvSpPr>
          <p:nvPr/>
        </p:nvSpPr>
        <p:spPr>
          <a:xfrm>
            <a:off x="395536" y="1268760"/>
            <a:ext cx="8208912" cy="4505901"/>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400" dirty="0">
                <a:latin typeface="+mn-ea"/>
              </a:rPr>
              <a:t>著作権は、国際条約がもとになって、締約国の国内法で保護されている。著作者の権利はベルヌ条約（</a:t>
            </a:r>
            <a:r>
              <a:rPr lang="en-US" altLang="ja-JP" sz="2400" dirty="0">
                <a:latin typeface="+mn-ea"/>
              </a:rPr>
              <a:t>1886</a:t>
            </a:r>
            <a:r>
              <a:rPr lang="ja-JP" altLang="en-US" sz="2400" dirty="0">
                <a:latin typeface="+mn-ea"/>
              </a:rPr>
              <a:t>年）、著作隣接権はローマ条約（</a:t>
            </a:r>
            <a:r>
              <a:rPr lang="en-US" altLang="ja-JP" sz="2400" dirty="0">
                <a:latin typeface="+mn-ea"/>
              </a:rPr>
              <a:t>1961</a:t>
            </a:r>
            <a:r>
              <a:rPr lang="ja-JP" altLang="en-US" sz="2400" dirty="0">
                <a:latin typeface="+mn-ea"/>
              </a:rPr>
              <a:t>年）が基礎となっており、</a:t>
            </a:r>
            <a:r>
              <a:rPr lang="en-US" altLang="ja-JP" sz="2400" dirty="0">
                <a:latin typeface="+mn-ea"/>
              </a:rPr>
              <a:t>1990</a:t>
            </a:r>
            <a:r>
              <a:rPr lang="ja-JP" altLang="en-US" sz="2400" dirty="0">
                <a:latin typeface="+mn-ea"/>
              </a:rPr>
              <a:t>年代以降、インターネットの普及に合わせて、</a:t>
            </a:r>
            <a:r>
              <a:rPr lang="en-US" altLang="ja-JP" sz="2400" dirty="0">
                <a:latin typeface="+mn-ea"/>
              </a:rPr>
              <a:t>WIPO</a:t>
            </a:r>
            <a:r>
              <a:rPr lang="ja-JP" altLang="en-US" sz="2400" dirty="0">
                <a:latin typeface="+mn-ea"/>
              </a:rPr>
              <a:t>著作権条約（</a:t>
            </a:r>
            <a:r>
              <a:rPr lang="en-US" altLang="ja-JP" sz="2400" dirty="0">
                <a:latin typeface="+mn-ea"/>
              </a:rPr>
              <a:t>1996</a:t>
            </a:r>
            <a:r>
              <a:rPr lang="ja-JP" altLang="en-US" sz="2400" dirty="0">
                <a:latin typeface="+mn-ea"/>
              </a:rPr>
              <a:t>年）などにより、権利保護が強化されている。</a:t>
            </a:r>
          </a:p>
        </p:txBody>
      </p:sp>
    </p:spTree>
    <p:extLst>
      <p:ext uri="{BB962C8B-B14F-4D97-AF65-F5344CB8AC3E}">
        <p14:creationId xmlns:p14="http://schemas.microsoft.com/office/powerpoint/2010/main" val="674695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71661"/>
            <a:ext cx="9188874"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sp>
        <p:nvSpPr>
          <p:cNvPr id="13" name="コンテンツ プレースホルダー 6">
            <a:extLst>
              <a:ext uri="{FF2B5EF4-FFF2-40B4-BE49-F238E27FC236}">
                <a16:creationId xmlns:a16="http://schemas.microsoft.com/office/drawing/2014/main" id="{72095319-678B-D824-17DF-17541952E599}"/>
              </a:ext>
            </a:extLst>
          </p:cNvPr>
          <p:cNvSpPr>
            <a:spLocks noGrp="1"/>
          </p:cNvSpPr>
          <p:nvPr>
            <p:ph sz="quarter" idx="1"/>
          </p:nvPr>
        </p:nvSpPr>
        <p:spPr>
          <a:xfrm>
            <a:off x="0" y="1556792"/>
            <a:ext cx="9144000" cy="5184576"/>
          </a:xfrm>
        </p:spPr>
        <p:txBody>
          <a:bodyPr>
            <a:noAutofit/>
          </a:bodyPr>
          <a:lstStyle/>
          <a:p>
            <a:r>
              <a:rPr lang="ja-JP" altLang="en-US" sz="2400" dirty="0">
                <a:latin typeface="+mn-ea"/>
                <a:ea typeface="+mn-ea"/>
              </a:rPr>
              <a:t>著作物とは、思想・感情を、創作的に、表現したものであって、文芸・学術・美術・音楽の範囲に属するもの。⇒アイデア自体を保護するものではない。</a:t>
            </a:r>
            <a:endParaRPr lang="en-US" altLang="ja-JP" sz="2400" dirty="0">
              <a:latin typeface="+mn-ea"/>
              <a:ea typeface="+mn-ea"/>
            </a:endParaRPr>
          </a:p>
          <a:p>
            <a:r>
              <a:rPr lang="ja-JP" altLang="en-US" sz="2400" dirty="0">
                <a:latin typeface="+mn-ea"/>
                <a:ea typeface="+mn-ea"/>
              </a:rPr>
              <a:t>著作者とは、著作物を創作した者のこと。</a:t>
            </a:r>
            <a:endParaRPr lang="en-US" altLang="ja-JP" sz="2400" dirty="0">
              <a:latin typeface="+mn-ea"/>
              <a:ea typeface="+mn-ea"/>
            </a:endParaRPr>
          </a:p>
          <a:p>
            <a:r>
              <a:rPr lang="ja-JP" altLang="en-US" sz="2400" dirty="0">
                <a:latin typeface="+mn-ea"/>
                <a:ea typeface="+mn-ea"/>
              </a:rPr>
              <a:t>二次的著作物（翻訳、編曲、映画化等）も別の著作物として保護対象になる。</a:t>
            </a:r>
            <a:endParaRPr lang="en-US" altLang="ja-JP" sz="2400" dirty="0">
              <a:latin typeface="+mn-ea"/>
              <a:ea typeface="+mn-ea"/>
            </a:endParaRPr>
          </a:p>
          <a:p>
            <a:r>
              <a:rPr lang="ja-JP" altLang="en-US" sz="2400" dirty="0">
                <a:latin typeface="+mn-ea"/>
                <a:ea typeface="+mn-ea"/>
              </a:rPr>
              <a:t>編集著作物（新聞雑誌・事典等）やデータベースは、「部品」として収録されている個々の著作物とは別に保護対象になる。</a:t>
            </a:r>
            <a:endParaRPr lang="en-US" altLang="ja-JP" sz="2400" dirty="0">
              <a:latin typeface="+mn-ea"/>
              <a:ea typeface="+mn-ea"/>
            </a:endParaRPr>
          </a:p>
          <a:p>
            <a:r>
              <a:rPr lang="ja-JP" altLang="en-US" sz="2400" dirty="0">
                <a:latin typeface="+mn-ea"/>
                <a:ea typeface="+mn-ea"/>
              </a:rPr>
              <a:t>法人著作（職務著作）とは、法人として企画し、業務従事者が職務上創作し、法人名義で公表されるもの。⇒すべての条件を満たせば、法人が権利者になる。</a:t>
            </a:r>
            <a:endParaRPr lang="en-US" altLang="ja-JP" sz="2400" dirty="0">
              <a:latin typeface="+mn-ea"/>
              <a:ea typeface="+mn-ea"/>
            </a:endParaRPr>
          </a:p>
          <a:p>
            <a:r>
              <a:rPr lang="ja-JP" altLang="en-US" sz="2400" dirty="0">
                <a:latin typeface="+mn-ea"/>
                <a:ea typeface="+mn-ea"/>
              </a:rPr>
              <a:t>著作物の種類としては、言語、音楽、舞踊・無言劇、美術、建築、地図・図形、映画、写真、プログラムが例示されている。</a:t>
            </a:r>
            <a:endParaRPr lang="en-US" altLang="ja-JP" sz="2400" dirty="0">
              <a:latin typeface="+mn-ea"/>
              <a:ea typeface="+mn-ea"/>
            </a:endParaRPr>
          </a:p>
        </p:txBody>
      </p:sp>
      <p:sp>
        <p:nvSpPr>
          <p:cNvPr id="14" name="タイトル 1"/>
          <p:cNvSpPr txBox="1">
            <a:spLocks/>
          </p:cNvSpPr>
          <p:nvPr/>
        </p:nvSpPr>
        <p:spPr>
          <a:xfrm>
            <a:off x="107504" y="1052562"/>
            <a:ext cx="7056783" cy="648246"/>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ja-JP" sz="2800" b="1" dirty="0">
                <a:solidFill>
                  <a:srgbClr val="696464"/>
                </a:solidFill>
                <a:latin typeface="+mj-ea"/>
              </a:rPr>
              <a:t>1.1  </a:t>
            </a:r>
            <a:r>
              <a:rPr lang="ja-JP" altLang="en-US" sz="2800" b="1" dirty="0">
                <a:solidFill>
                  <a:srgbClr val="696464"/>
                </a:solidFill>
                <a:latin typeface="+mj-ea"/>
              </a:rPr>
              <a:t>著作物</a:t>
            </a:r>
            <a:endParaRPr kumimoji="1" lang="ja-JP" altLang="en-US" sz="2400" b="0" i="0" u="none" strike="noStrike" kern="1200" cap="none" spc="0" normalizeH="0" baseline="0" noProof="0" dirty="0">
              <a:ln>
                <a:noFill/>
              </a:ln>
              <a:solidFill>
                <a:srgbClr val="696464"/>
              </a:solidFill>
              <a:effectLst/>
              <a:uLnTx/>
              <a:uFillTx/>
              <a:latin typeface="+mj-ea"/>
              <a:cs typeface="+mj-cs"/>
            </a:endParaRPr>
          </a:p>
        </p:txBody>
      </p:sp>
    </p:spTree>
    <p:extLst>
      <p:ext uri="{BB962C8B-B14F-4D97-AF65-F5344CB8AC3E}">
        <p14:creationId xmlns:p14="http://schemas.microsoft.com/office/powerpoint/2010/main" val="28452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1093809"/>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sp>
        <p:nvSpPr>
          <p:cNvPr id="6" name="タイトル 1">
            <a:extLst>
              <a:ext uri="{FF2B5EF4-FFF2-40B4-BE49-F238E27FC236}">
                <a16:creationId xmlns:a16="http://schemas.microsoft.com/office/drawing/2014/main" id="{A1CF1C02-EFD4-0426-52E3-2CF0C68450DC}"/>
              </a:ext>
            </a:extLst>
          </p:cNvPr>
          <p:cNvSpPr txBox="1">
            <a:spLocks/>
          </p:cNvSpPr>
          <p:nvPr/>
        </p:nvSpPr>
        <p:spPr>
          <a:xfrm>
            <a:off x="251520" y="1093809"/>
            <a:ext cx="8130952" cy="607000"/>
          </a:xfrm>
          <a:prstGeom prst="rect">
            <a:avLst/>
          </a:prstGeom>
        </p:spPr>
        <p:txBody>
          <a:bodyPr bIns="91440" anchor="b" anchorCtr="0">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2800" b="1" i="0" u="none" strike="noStrike" kern="1200" cap="none" spc="0" normalizeH="0" baseline="0" noProof="0" dirty="0">
                <a:ln>
                  <a:noFill/>
                </a:ln>
                <a:solidFill>
                  <a:srgbClr val="696464"/>
                </a:solidFill>
                <a:effectLst/>
                <a:uLnTx/>
                <a:uFillTx/>
                <a:latin typeface="+mn-ea"/>
                <a:ea typeface="+mn-ea"/>
                <a:cs typeface="+mj-cs"/>
              </a:rPr>
              <a:t>1.2  </a:t>
            </a:r>
            <a:r>
              <a:rPr kumimoji="1" lang="ja-JP" altLang="en-US" sz="2800" b="1" i="0" u="none" strike="noStrike" kern="1200" cap="none" spc="0" normalizeH="0" baseline="0" noProof="0" dirty="0">
                <a:ln>
                  <a:noFill/>
                </a:ln>
                <a:solidFill>
                  <a:srgbClr val="696464"/>
                </a:solidFill>
                <a:effectLst/>
                <a:uLnTx/>
                <a:uFillTx/>
                <a:latin typeface="+mn-ea"/>
                <a:ea typeface="+mn-ea"/>
                <a:cs typeface="+mj-cs"/>
              </a:rPr>
              <a:t>著作者</a:t>
            </a:r>
          </a:p>
        </p:txBody>
      </p:sp>
      <p:sp>
        <p:nvSpPr>
          <p:cNvPr id="7" name="コンテンツ プレースホルダー 2">
            <a:extLst>
              <a:ext uri="{FF2B5EF4-FFF2-40B4-BE49-F238E27FC236}">
                <a16:creationId xmlns:a16="http://schemas.microsoft.com/office/drawing/2014/main" id="{6D680E98-03B1-CAEE-AF63-7F4368665898}"/>
              </a:ext>
            </a:extLst>
          </p:cNvPr>
          <p:cNvSpPr txBox="1">
            <a:spLocks/>
          </p:cNvSpPr>
          <p:nvPr/>
        </p:nvSpPr>
        <p:spPr>
          <a:xfrm>
            <a:off x="0" y="1729426"/>
            <a:ext cx="9036496" cy="4572000"/>
          </a:xfrm>
          <a:prstGeom prst="rect">
            <a:avLst/>
          </a:prstGeom>
        </p:spPr>
        <p:txBody>
          <a:bodyPr vert="horz">
            <a:normAutofit fontScale="92500" lnSpcReduction="10000"/>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dirty="0">
                <a:latin typeface="+mn-ea"/>
              </a:rPr>
              <a:t>著作者とは、著作物を創作する人。実際に、創作活動を行ったことが基準になる。</a:t>
            </a:r>
            <a:endParaRPr lang="en-US" altLang="ja-JP" sz="2800" dirty="0">
              <a:latin typeface="+mn-ea"/>
            </a:endParaRPr>
          </a:p>
          <a:p>
            <a:r>
              <a:rPr lang="ja-JP" altLang="en-US" sz="2800" dirty="0">
                <a:latin typeface="+mn-ea"/>
              </a:rPr>
              <a:t>法人が著作者になるためには、①制作の企画を法人が立てること、②業務の従事する者が創作する事、③公表する場合は法人名義で行うこと、④就業規則等に職員を著作者とする定めがないことのすべての条件を満たす必要がある。</a:t>
            </a:r>
            <a:endParaRPr lang="en-US" altLang="ja-JP" sz="2800" dirty="0">
              <a:latin typeface="+mn-ea"/>
            </a:endParaRPr>
          </a:p>
          <a:p>
            <a:r>
              <a:rPr lang="ja-JP" altLang="en-US" sz="2800" dirty="0">
                <a:latin typeface="+mn-ea"/>
              </a:rPr>
              <a:t>映画の著作物については、プロデューサー、監督、撮影監督、美術監督など、映画の著作物の全体的形成に創作的に寄与した者が、すべて著作者になる。なお、原作、脚本、音楽の著作者は、映画の著作者にはならない。</a:t>
            </a:r>
          </a:p>
        </p:txBody>
      </p:sp>
    </p:spTree>
    <p:extLst>
      <p:ext uri="{BB962C8B-B14F-4D97-AF65-F5344CB8AC3E}">
        <p14:creationId xmlns:p14="http://schemas.microsoft.com/office/powerpoint/2010/main" val="407124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1093809"/>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sp>
        <p:nvSpPr>
          <p:cNvPr id="6" name="タイトル 1">
            <a:extLst>
              <a:ext uri="{FF2B5EF4-FFF2-40B4-BE49-F238E27FC236}">
                <a16:creationId xmlns:a16="http://schemas.microsoft.com/office/drawing/2014/main" id="{A1CF1C02-EFD4-0426-52E3-2CF0C68450DC}"/>
              </a:ext>
            </a:extLst>
          </p:cNvPr>
          <p:cNvSpPr txBox="1">
            <a:spLocks/>
          </p:cNvSpPr>
          <p:nvPr/>
        </p:nvSpPr>
        <p:spPr>
          <a:xfrm>
            <a:off x="251520" y="1093809"/>
            <a:ext cx="8130952" cy="607000"/>
          </a:xfrm>
          <a:prstGeom prst="rect">
            <a:avLst/>
          </a:prstGeom>
        </p:spPr>
        <p:txBody>
          <a:bodyPr bIns="91440" anchor="b" anchorCtr="0">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ja-JP" sz="2800" b="1" dirty="0">
                <a:solidFill>
                  <a:srgbClr val="696464"/>
                </a:solidFill>
                <a:latin typeface="+mn-ea"/>
                <a:ea typeface="+mn-ea"/>
              </a:rPr>
              <a:t>1.3  </a:t>
            </a:r>
            <a:r>
              <a:rPr lang="ja-JP" altLang="en-US" sz="2800" b="1" dirty="0">
                <a:solidFill>
                  <a:srgbClr val="696464"/>
                </a:solidFill>
                <a:latin typeface="+mn-ea"/>
                <a:ea typeface="+mn-ea"/>
              </a:rPr>
              <a:t>著作者の権利の内容</a:t>
            </a:r>
            <a:endParaRPr kumimoji="1" lang="ja-JP" altLang="en-US" sz="2800" b="1" i="0" u="none" strike="noStrike" kern="1200" cap="none" spc="0" normalizeH="0" baseline="0" noProof="0" dirty="0">
              <a:ln>
                <a:noFill/>
              </a:ln>
              <a:solidFill>
                <a:srgbClr val="696464"/>
              </a:solidFill>
              <a:effectLst/>
              <a:uLnTx/>
              <a:uFillTx/>
              <a:latin typeface="+mn-ea"/>
              <a:ea typeface="+mn-ea"/>
            </a:endParaRPr>
          </a:p>
        </p:txBody>
      </p:sp>
      <p:sp>
        <p:nvSpPr>
          <p:cNvPr id="7" name="コンテンツ プレースホルダー 2">
            <a:extLst>
              <a:ext uri="{FF2B5EF4-FFF2-40B4-BE49-F238E27FC236}">
                <a16:creationId xmlns:a16="http://schemas.microsoft.com/office/drawing/2014/main" id="{6D680E98-03B1-CAEE-AF63-7F4368665898}"/>
              </a:ext>
            </a:extLst>
          </p:cNvPr>
          <p:cNvSpPr txBox="1">
            <a:spLocks/>
          </p:cNvSpPr>
          <p:nvPr/>
        </p:nvSpPr>
        <p:spPr>
          <a:xfrm>
            <a:off x="0" y="1729426"/>
            <a:ext cx="9036496" cy="4572000"/>
          </a:xfrm>
          <a:prstGeom prst="rect">
            <a:avLst/>
          </a:prstGeom>
        </p:spPr>
        <p:txBody>
          <a:bodyPr vert="horz">
            <a:normAutofit fontScale="92500" lnSpcReduction="10000"/>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a:buNone/>
            </a:pPr>
            <a:r>
              <a:rPr lang="ja-JP" altLang="en-US" sz="2800" dirty="0">
                <a:latin typeface="+mn-ea"/>
              </a:rPr>
              <a:t>（１）著作者人格権</a:t>
            </a:r>
          </a:p>
          <a:p>
            <a:r>
              <a:rPr lang="ja-JP" altLang="en-US" sz="2800" dirty="0">
                <a:latin typeface="+mn-ea"/>
              </a:rPr>
              <a:t>　公表権</a:t>
            </a:r>
          </a:p>
          <a:p>
            <a:r>
              <a:rPr lang="ja-JP" altLang="en-US" sz="2800" dirty="0">
                <a:latin typeface="+mn-ea"/>
              </a:rPr>
              <a:t>　氏名表示権</a:t>
            </a:r>
          </a:p>
          <a:p>
            <a:r>
              <a:rPr lang="ja-JP" altLang="en-US" sz="2800" dirty="0">
                <a:latin typeface="+mn-ea"/>
              </a:rPr>
              <a:t>　同一性保持権 ⇒ 無断で改変してはダメ。</a:t>
            </a:r>
          </a:p>
          <a:p>
            <a:pPr marL="0" indent="0">
              <a:buNone/>
            </a:pPr>
            <a:r>
              <a:rPr lang="ja-JP" altLang="en-US" sz="2800" dirty="0">
                <a:latin typeface="+mn-ea"/>
              </a:rPr>
              <a:t>（２）著作権（財産権）</a:t>
            </a:r>
          </a:p>
          <a:p>
            <a:r>
              <a:rPr lang="ja-JP" altLang="en-US" sz="2800" dirty="0">
                <a:latin typeface="+mn-ea"/>
              </a:rPr>
              <a:t>　複製権</a:t>
            </a:r>
          </a:p>
          <a:p>
            <a:r>
              <a:rPr lang="ja-JP" altLang="en-US" sz="2800" dirty="0">
                <a:latin typeface="+mn-ea"/>
              </a:rPr>
              <a:t>　公衆送信権（送信可能化を含む）⇒「公衆」は「不特定」及　び「特定多数」を含む概念。</a:t>
            </a:r>
          </a:p>
          <a:p>
            <a:r>
              <a:rPr lang="ja-JP" altLang="en-US" sz="2800" dirty="0">
                <a:latin typeface="+mn-ea"/>
              </a:rPr>
              <a:t>　その他、著作権の種類に応じて多様な権利が定められているが、詳しくは、著作権テキスト参照。</a:t>
            </a:r>
          </a:p>
        </p:txBody>
      </p:sp>
    </p:spTree>
    <p:extLst>
      <p:ext uri="{BB962C8B-B14F-4D97-AF65-F5344CB8AC3E}">
        <p14:creationId xmlns:p14="http://schemas.microsoft.com/office/powerpoint/2010/main" val="375295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1093809"/>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sp>
        <p:nvSpPr>
          <p:cNvPr id="6" name="タイトル 1">
            <a:extLst>
              <a:ext uri="{FF2B5EF4-FFF2-40B4-BE49-F238E27FC236}">
                <a16:creationId xmlns:a16="http://schemas.microsoft.com/office/drawing/2014/main" id="{A1CF1C02-EFD4-0426-52E3-2CF0C68450DC}"/>
              </a:ext>
            </a:extLst>
          </p:cNvPr>
          <p:cNvSpPr txBox="1">
            <a:spLocks/>
          </p:cNvSpPr>
          <p:nvPr/>
        </p:nvSpPr>
        <p:spPr>
          <a:xfrm>
            <a:off x="251520" y="1093809"/>
            <a:ext cx="8130952" cy="607000"/>
          </a:xfrm>
          <a:prstGeom prst="rect">
            <a:avLst/>
          </a:prstGeom>
        </p:spPr>
        <p:txBody>
          <a:bodyPr bIns="91440" anchor="b" anchorCtr="0">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ja-JP" sz="2800" b="1" dirty="0">
                <a:solidFill>
                  <a:srgbClr val="696464"/>
                </a:solidFill>
                <a:latin typeface="+mn-ea"/>
                <a:ea typeface="+mn-ea"/>
              </a:rPr>
              <a:t>1.4  </a:t>
            </a:r>
            <a:r>
              <a:rPr lang="ja-JP" altLang="en-US" sz="2800" b="1" dirty="0">
                <a:solidFill>
                  <a:srgbClr val="696464"/>
                </a:solidFill>
                <a:latin typeface="+mn-ea"/>
                <a:ea typeface="+mn-ea"/>
              </a:rPr>
              <a:t>保護期間</a:t>
            </a:r>
            <a:endParaRPr kumimoji="1" lang="ja-JP" altLang="en-US" sz="2800" b="1" i="0" u="none" strike="noStrike" kern="1200" cap="none" spc="0" normalizeH="0" baseline="0" noProof="0" dirty="0">
              <a:ln>
                <a:noFill/>
              </a:ln>
              <a:solidFill>
                <a:srgbClr val="696464"/>
              </a:solidFill>
              <a:effectLst/>
              <a:uLnTx/>
              <a:uFillTx/>
              <a:latin typeface="+mn-ea"/>
              <a:ea typeface="+mn-ea"/>
            </a:endParaRPr>
          </a:p>
        </p:txBody>
      </p:sp>
      <p:sp>
        <p:nvSpPr>
          <p:cNvPr id="7" name="コンテンツ プレースホルダー 2">
            <a:extLst>
              <a:ext uri="{FF2B5EF4-FFF2-40B4-BE49-F238E27FC236}">
                <a16:creationId xmlns:a16="http://schemas.microsoft.com/office/drawing/2014/main" id="{6D680E98-03B1-CAEE-AF63-7F4368665898}"/>
              </a:ext>
            </a:extLst>
          </p:cNvPr>
          <p:cNvSpPr txBox="1">
            <a:spLocks/>
          </p:cNvSpPr>
          <p:nvPr/>
        </p:nvSpPr>
        <p:spPr>
          <a:xfrm>
            <a:off x="251520" y="1700809"/>
            <a:ext cx="8568952" cy="4600617"/>
          </a:xfrm>
          <a:prstGeom prst="rect">
            <a:avLst/>
          </a:prstGeom>
        </p:spPr>
        <p:txBody>
          <a:bodyPr vert="horz">
            <a:normAutofit lnSpcReduction="10000"/>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a:buNone/>
            </a:pPr>
            <a:r>
              <a:rPr lang="ja-JP" altLang="en-US" sz="2800" dirty="0">
                <a:latin typeface="+mn-ea"/>
              </a:rPr>
              <a:t>著作者人格権　著作者の生存期間（ただし、その死後も侵害行為は不可）</a:t>
            </a:r>
          </a:p>
          <a:p>
            <a:pPr marL="0" indent="0">
              <a:buNone/>
            </a:pPr>
            <a:r>
              <a:rPr lang="ja-JP" altLang="en-US" sz="2800" dirty="0">
                <a:latin typeface="+mn-ea"/>
              </a:rPr>
              <a:t>財産権　原則として、著作者の死後</a:t>
            </a:r>
            <a:r>
              <a:rPr lang="en-US" altLang="ja-JP" sz="2800" dirty="0">
                <a:latin typeface="+mn-ea"/>
              </a:rPr>
              <a:t>70</a:t>
            </a:r>
            <a:r>
              <a:rPr lang="ja-JP" altLang="en-US" sz="2800" dirty="0">
                <a:latin typeface="+mn-ea"/>
              </a:rPr>
              <a:t>年まで。計算は、死亡した翌年</a:t>
            </a:r>
            <a:r>
              <a:rPr lang="en-US" altLang="ja-JP" sz="2800" dirty="0">
                <a:latin typeface="+mn-ea"/>
              </a:rPr>
              <a:t>1</a:t>
            </a:r>
            <a:r>
              <a:rPr lang="ja-JP" altLang="en-US" sz="2800" dirty="0">
                <a:latin typeface="+mn-ea"/>
              </a:rPr>
              <a:t>月</a:t>
            </a:r>
            <a:r>
              <a:rPr lang="en-US" altLang="ja-JP" sz="2800" dirty="0">
                <a:latin typeface="+mn-ea"/>
              </a:rPr>
              <a:t>1</a:t>
            </a:r>
            <a:r>
              <a:rPr lang="ja-JP" altLang="en-US" sz="2800" dirty="0">
                <a:latin typeface="+mn-ea"/>
              </a:rPr>
              <a:t>日から丸</a:t>
            </a:r>
            <a:r>
              <a:rPr lang="en-US" altLang="ja-JP" sz="2800" dirty="0">
                <a:latin typeface="+mn-ea"/>
              </a:rPr>
              <a:t>70</a:t>
            </a:r>
            <a:r>
              <a:rPr lang="ja-JP" altLang="en-US" sz="2800" dirty="0">
                <a:latin typeface="+mn-ea"/>
              </a:rPr>
              <a:t>年間（</a:t>
            </a:r>
            <a:r>
              <a:rPr lang="en-US" altLang="ja-JP" sz="2800" dirty="0">
                <a:latin typeface="+mn-ea"/>
              </a:rPr>
              <a:t>70</a:t>
            </a:r>
            <a:r>
              <a:rPr lang="ja-JP" altLang="en-US" sz="2800" dirty="0">
                <a:latin typeface="+mn-ea"/>
              </a:rPr>
              <a:t>年後の</a:t>
            </a:r>
            <a:r>
              <a:rPr lang="en-US" altLang="ja-JP" sz="2800" dirty="0">
                <a:latin typeface="+mn-ea"/>
              </a:rPr>
              <a:t>12</a:t>
            </a:r>
            <a:r>
              <a:rPr lang="ja-JP" altLang="en-US" sz="2800" dirty="0">
                <a:latin typeface="+mn-ea"/>
              </a:rPr>
              <a:t>月</a:t>
            </a:r>
            <a:r>
              <a:rPr lang="en-US" altLang="ja-JP" sz="2800" dirty="0">
                <a:latin typeface="+mn-ea"/>
              </a:rPr>
              <a:t>31</a:t>
            </a:r>
            <a:r>
              <a:rPr lang="ja-JP" altLang="en-US" sz="2800" dirty="0">
                <a:latin typeface="+mn-ea"/>
              </a:rPr>
              <a:t>日まで）とされている。</a:t>
            </a:r>
          </a:p>
          <a:p>
            <a:pPr marL="0" indent="0">
              <a:buNone/>
            </a:pPr>
            <a:r>
              <a:rPr lang="ja-JP" altLang="en-US" sz="2800" dirty="0">
                <a:latin typeface="+mn-ea"/>
              </a:rPr>
              <a:t>国際条約で、保護期間が延びる場合は、改正法が施行された時点で保護期間が満了していないものが対象。</a:t>
            </a:r>
          </a:p>
          <a:p>
            <a:pPr marL="0" indent="0">
              <a:buNone/>
            </a:pPr>
            <a:r>
              <a:rPr lang="en-US" altLang="ja-JP" sz="2800" dirty="0">
                <a:latin typeface="+mn-ea"/>
              </a:rPr>
              <a:t>2017</a:t>
            </a:r>
            <a:r>
              <a:rPr lang="ja-JP" altLang="en-US" sz="2800" dirty="0">
                <a:latin typeface="+mn-ea"/>
              </a:rPr>
              <a:t>年に著作権法が改正され保護期間が</a:t>
            </a:r>
            <a:r>
              <a:rPr lang="en-US" altLang="ja-JP" sz="2800" dirty="0">
                <a:latin typeface="+mn-ea"/>
              </a:rPr>
              <a:t>50</a:t>
            </a:r>
            <a:r>
              <a:rPr lang="ja-JP" altLang="en-US" sz="2800" dirty="0">
                <a:latin typeface="+mn-ea"/>
              </a:rPr>
              <a:t>年から</a:t>
            </a:r>
            <a:r>
              <a:rPr lang="en-US" altLang="ja-JP" sz="2800" dirty="0">
                <a:latin typeface="+mn-ea"/>
              </a:rPr>
              <a:t>70</a:t>
            </a:r>
            <a:r>
              <a:rPr lang="ja-JP" altLang="en-US" sz="2800" dirty="0">
                <a:latin typeface="+mn-ea"/>
              </a:rPr>
              <a:t>年に延長されたが、</a:t>
            </a:r>
            <a:r>
              <a:rPr lang="en-US" altLang="ja-JP" sz="2800" dirty="0">
                <a:latin typeface="+mn-ea"/>
              </a:rPr>
              <a:t>1967</a:t>
            </a:r>
            <a:r>
              <a:rPr lang="ja-JP" altLang="en-US" sz="2800" dirty="0">
                <a:latin typeface="+mn-ea"/>
              </a:rPr>
              <a:t>年までに著作者が死亡し著作権保護期間が終了した。</a:t>
            </a:r>
          </a:p>
        </p:txBody>
      </p:sp>
    </p:spTree>
    <p:extLst>
      <p:ext uri="{BB962C8B-B14F-4D97-AF65-F5344CB8AC3E}">
        <p14:creationId xmlns:p14="http://schemas.microsoft.com/office/powerpoint/2010/main" val="290160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1093809"/>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15</a:t>
            </a:r>
            <a:r>
              <a:rPr lang="ja-JP" altLang="en-US" sz="3200" b="1" dirty="0">
                <a:latin typeface="+mj-ea"/>
              </a:rPr>
              <a:t>講　まとめ</a:t>
            </a:r>
          </a:p>
        </p:txBody>
      </p:sp>
      <p:sp>
        <p:nvSpPr>
          <p:cNvPr id="6" name="タイトル 1">
            <a:extLst>
              <a:ext uri="{FF2B5EF4-FFF2-40B4-BE49-F238E27FC236}">
                <a16:creationId xmlns:a16="http://schemas.microsoft.com/office/drawing/2014/main" id="{A1CF1C02-EFD4-0426-52E3-2CF0C68450DC}"/>
              </a:ext>
            </a:extLst>
          </p:cNvPr>
          <p:cNvSpPr txBox="1">
            <a:spLocks/>
          </p:cNvSpPr>
          <p:nvPr/>
        </p:nvSpPr>
        <p:spPr>
          <a:xfrm>
            <a:off x="251520" y="1093809"/>
            <a:ext cx="8130952" cy="607000"/>
          </a:xfrm>
          <a:prstGeom prst="rect">
            <a:avLst/>
          </a:prstGeom>
        </p:spPr>
        <p:txBody>
          <a:bodyPr bIns="91440" anchor="b" anchorCtr="0">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ja-JP" sz="2800" b="1" dirty="0">
                <a:solidFill>
                  <a:srgbClr val="696464"/>
                </a:solidFill>
                <a:latin typeface="+mn-ea"/>
                <a:ea typeface="+mn-ea"/>
              </a:rPr>
              <a:t>1.5  </a:t>
            </a:r>
            <a:r>
              <a:rPr lang="ja-JP" altLang="en-US" sz="2800" b="1" dirty="0">
                <a:solidFill>
                  <a:srgbClr val="696464"/>
                </a:solidFill>
                <a:latin typeface="+mn-ea"/>
                <a:ea typeface="+mn-ea"/>
              </a:rPr>
              <a:t>デジタルアーカイブは著作物なのか？</a:t>
            </a:r>
            <a:endParaRPr kumimoji="1" lang="ja-JP" altLang="en-US" sz="2800" b="1" i="0" u="none" strike="noStrike" kern="1200" cap="none" spc="0" normalizeH="0" baseline="0" noProof="0" dirty="0">
              <a:ln>
                <a:noFill/>
              </a:ln>
              <a:solidFill>
                <a:srgbClr val="696464"/>
              </a:solidFill>
              <a:effectLst/>
              <a:uLnTx/>
              <a:uFillTx/>
              <a:latin typeface="+mn-ea"/>
              <a:ea typeface="+mn-ea"/>
            </a:endParaRPr>
          </a:p>
        </p:txBody>
      </p:sp>
      <p:sp>
        <p:nvSpPr>
          <p:cNvPr id="7" name="コンテンツ プレースホルダー 2">
            <a:extLst>
              <a:ext uri="{FF2B5EF4-FFF2-40B4-BE49-F238E27FC236}">
                <a16:creationId xmlns:a16="http://schemas.microsoft.com/office/drawing/2014/main" id="{6D680E98-03B1-CAEE-AF63-7F4368665898}"/>
              </a:ext>
            </a:extLst>
          </p:cNvPr>
          <p:cNvSpPr txBox="1">
            <a:spLocks/>
          </p:cNvSpPr>
          <p:nvPr/>
        </p:nvSpPr>
        <p:spPr>
          <a:xfrm>
            <a:off x="0" y="1729426"/>
            <a:ext cx="9036496" cy="45720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a:buNone/>
            </a:pPr>
            <a:r>
              <a:rPr lang="ja-JP" altLang="ja-JP" sz="2800" dirty="0">
                <a:latin typeface="+mn-ea"/>
              </a:rPr>
              <a:t>（１）編集著作物（第</a:t>
            </a:r>
            <a:r>
              <a:rPr lang="en-US" altLang="ja-JP" sz="2800" dirty="0">
                <a:latin typeface="+mn-ea"/>
              </a:rPr>
              <a:t>12</a:t>
            </a:r>
            <a:r>
              <a:rPr lang="ja-JP" altLang="ja-JP" sz="2800" dirty="0">
                <a:latin typeface="+mn-ea"/>
              </a:rPr>
              <a:t>条）</a:t>
            </a:r>
          </a:p>
          <a:p>
            <a:pPr marL="0" indent="0">
              <a:buNone/>
            </a:pPr>
            <a:r>
              <a:rPr lang="ja-JP" altLang="ja-JP" sz="2800" dirty="0">
                <a:latin typeface="+mn-ea"/>
              </a:rPr>
              <a:t>①素材の選択または配列によって創作性を有するもの</a:t>
            </a:r>
          </a:p>
          <a:p>
            <a:pPr marL="0" indent="0">
              <a:buNone/>
            </a:pPr>
            <a:r>
              <a:rPr lang="ja-JP" altLang="ja-JP" sz="2800" dirty="0">
                <a:latin typeface="+mn-ea"/>
              </a:rPr>
              <a:t>②素材は著作物とは限らない</a:t>
            </a:r>
          </a:p>
          <a:p>
            <a:pPr marL="0" indent="0">
              <a:buNone/>
            </a:pPr>
            <a:r>
              <a:rPr lang="ja-JP" altLang="ja-JP" sz="2800" dirty="0">
                <a:latin typeface="+mn-ea"/>
              </a:rPr>
              <a:t>③コンテンツ（部品）も別の著作物として保護対象。</a:t>
            </a:r>
            <a:endParaRPr lang="en-US" altLang="ja-JP" sz="2800" dirty="0">
              <a:latin typeface="+mn-ea"/>
            </a:endParaRPr>
          </a:p>
          <a:p>
            <a:r>
              <a:rPr lang="ja-JP" altLang="en-US" sz="2800" dirty="0">
                <a:latin typeface="+mn-ea"/>
              </a:rPr>
              <a:t>以上を満たせば、デジタルアーカイブは著作物になる。</a:t>
            </a:r>
            <a:endParaRPr lang="en-US" altLang="ja-JP" sz="2800" dirty="0">
              <a:latin typeface="+mn-ea"/>
            </a:endParaRPr>
          </a:p>
          <a:p>
            <a:pPr marL="0" indent="0">
              <a:buNone/>
            </a:pPr>
            <a:r>
              <a:rPr lang="ja-JP" altLang="ja-JP" sz="2800" dirty="0">
                <a:latin typeface="+mn-ea"/>
              </a:rPr>
              <a:t>（２）データベース</a:t>
            </a:r>
          </a:p>
          <a:p>
            <a:r>
              <a:rPr lang="ja-JP" altLang="en-US" sz="2800" dirty="0">
                <a:latin typeface="+mn-ea"/>
              </a:rPr>
              <a:t>データベースは</a:t>
            </a:r>
            <a:r>
              <a:rPr lang="ja-JP" altLang="ja-JP" sz="2800" dirty="0">
                <a:latin typeface="+mn-ea"/>
              </a:rPr>
              <a:t>情報の集合物で、コンピュータ検索が可能なもの（第</a:t>
            </a:r>
            <a:r>
              <a:rPr lang="en-US" altLang="ja-JP" sz="2800" dirty="0">
                <a:latin typeface="+mn-ea"/>
              </a:rPr>
              <a:t>12</a:t>
            </a:r>
            <a:r>
              <a:rPr lang="ja-JP" altLang="ja-JP" sz="2800" dirty="0">
                <a:latin typeface="+mn-ea"/>
              </a:rPr>
              <a:t>条の</a:t>
            </a:r>
            <a:r>
              <a:rPr lang="en-US" altLang="ja-JP" sz="2800" dirty="0">
                <a:latin typeface="+mn-ea"/>
              </a:rPr>
              <a:t>2</a:t>
            </a:r>
            <a:r>
              <a:rPr lang="ja-JP" altLang="ja-JP" sz="2800" dirty="0">
                <a:latin typeface="+mn-ea"/>
              </a:rPr>
              <a:t>）。必要な保護が著作権法で行えるかは疑問</a:t>
            </a:r>
            <a:endParaRPr lang="en-US" altLang="ja-JP" sz="2800" dirty="0">
              <a:latin typeface="+mn-ea"/>
            </a:endParaRPr>
          </a:p>
        </p:txBody>
      </p:sp>
    </p:spTree>
    <p:extLst>
      <p:ext uri="{BB962C8B-B14F-4D97-AF65-F5344CB8AC3E}">
        <p14:creationId xmlns:p14="http://schemas.microsoft.com/office/powerpoint/2010/main" val="2954084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アングル">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783</TotalTime>
  <Words>1045</Words>
  <Application>Microsoft Office PowerPoint</Application>
  <PresentationFormat>画面に合わせる (4:3)</PresentationFormat>
  <Paragraphs>64</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Meiryo UI</vt:lpstr>
      <vt:lpstr>メイリオ</vt:lpstr>
      <vt:lpstr>Arial</vt:lpstr>
      <vt:lpstr>Calibri</vt:lpstr>
      <vt:lpstr>Wingdings</vt:lpstr>
      <vt:lpstr>Office ​​テーマ</vt:lpstr>
      <vt:lpstr>メディア論Ⅲ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透 井上</cp:lastModifiedBy>
  <cp:revision>80</cp:revision>
  <dcterms:created xsi:type="dcterms:W3CDTF">2014-12-25T09:23:23Z</dcterms:created>
  <dcterms:modified xsi:type="dcterms:W3CDTF">2024-11-09T07:18:49Z</dcterms:modified>
</cp:coreProperties>
</file>