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308" r:id="rId3"/>
    <p:sldId id="292" r:id="rId4"/>
    <p:sldId id="314" r:id="rId5"/>
    <p:sldId id="295" r:id="rId6"/>
    <p:sldId id="316" r:id="rId7"/>
    <p:sldId id="323" r:id="rId8"/>
    <p:sldId id="320" r:id="rId9"/>
    <p:sldId id="321" r:id="rId10"/>
    <p:sldId id="322" r:id="rId11"/>
    <p:sldId id="324" r:id="rId12"/>
    <p:sldId id="325" r:id="rId13"/>
    <p:sldId id="326" r:id="rId14"/>
    <p:sldId id="293"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6" autoAdjust="0"/>
    <p:restoredTop sz="94660"/>
  </p:normalViewPr>
  <p:slideViewPr>
    <p:cSldViewPr>
      <p:cViewPr varScale="1">
        <p:scale>
          <a:sx n="107" d="100"/>
          <a:sy n="107" d="100"/>
        </p:scale>
        <p:origin x="1092" y="108"/>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a:t>
            </a:r>
            <a:r>
              <a:rPr lang="en-US" altLang="ja-JP" sz="2100" b="1" dirty="0">
                <a:latin typeface="+mj-ea"/>
                <a:ea typeface="+mj-ea"/>
                <a:cs typeface="Meiryo UI" panose="020B0604030504040204" pitchFamily="50" charset="-128"/>
              </a:rPr>
              <a:t>10</a:t>
            </a:r>
            <a:r>
              <a:rPr lang="ja-JP" altLang="en-US" sz="2100" b="1" dirty="0">
                <a:latin typeface="+mj-ea"/>
                <a:ea typeface="+mj-ea"/>
                <a:cs typeface="Meiryo UI" panose="020B0604030504040204" pitchFamily="50" charset="-128"/>
              </a:rPr>
              <a:t>講　著作権契約書の作成</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4D247-64CF-3BC1-5FCC-DEAA1B05AD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92271C-453F-CCA0-E9F8-E67AF109985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20DEEAD-4AB2-F1D8-6383-3CED7F5AF07A}"/>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pic>
        <p:nvPicPr>
          <p:cNvPr id="3" name="図 2"/>
          <p:cNvPicPr>
            <a:picLocks noChangeAspect="1"/>
          </p:cNvPicPr>
          <p:nvPr/>
        </p:nvPicPr>
        <p:blipFill>
          <a:blip r:embed="rId2"/>
          <a:stretch>
            <a:fillRect/>
          </a:stretch>
        </p:blipFill>
        <p:spPr>
          <a:xfrm>
            <a:off x="0" y="981075"/>
            <a:ext cx="7858425" cy="3554276"/>
          </a:xfrm>
          <a:prstGeom prst="rect">
            <a:avLst/>
          </a:prstGeom>
        </p:spPr>
      </p:pic>
      <p:pic>
        <p:nvPicPr>
          <p:cNvPr id="4" name="図 3"/>
          <p:cNvPicPr>
            <a:picLocks noChangeAspect="1"/>
          </p:cNvPicPr>
          <p:nvPr/>
        </p:nvPicPr>
        <p:blipFill>
          <a:blip r:embed="rId3"/>
          <a:stretch>
            <a:fillRect/>
          </a:stretch>
        </p:blipFill>
        <p:spPr>
          <a:xfrm>
            <a:off x="3635896" y="1521339"/>
            <a:ext cx="6724471" cy="5352752"/>
          </a:xfrm>
          <a:prstGeom prst="rect">
            <a:avLst/>
          </a:prstGeom>
        </p:spPr>
      </p:pic>
    </p:spTree>
    <p:extLst>
      <p:ext uri="{BB962C8B-B14F-4D97-AF65-F5344CB8AC3E}">
        <p14:creationId xmlns:p14="http://schemas.microsoft.com/office/powerpoint/2010/main" val="41846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B24E-D469-D80C-E161-F677FABB4D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A966C6-19A8-22B0-9D63-ADB407A05DE5}"/>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30EA831-936E-80B3-C25B-163969F5CB8D}"/>
              </a:ext>
            </a:extLst>
          </p:cNvPr>
          <p:cNvSpPr txBox="1">
            <a:spLocks noChangeArrowheads="1"/>
          </p:cNvSpPr>
          <p:nvPr/>
        </p:nvSpPr>
        <p:spPr>
          <a:xfrm>
            <a:off x="0" y="50104"/>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5" name="タイトル 1"/>
          <p:cNvSpPr txBox="1">
            <a:spLocks/>
          </p:cNvSpPr>
          <p:nvPr/>
        </p:nvSpPr>
        <p:spPr>
          <a:xfrm>
            <a:off x="0" y="963216"/>
            <a:ext cx="9145016" cy="691533"/>
          </a:xfrm>
          <a:prstGeom prst="rect">
            <a:avLst/>
          </a:prstGeom>
        </p:spPr>
        <p:txBody>
          <a:bodyPr bIns="91440" anchor="b" anchorCtr="0">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b="1" dirty="0">
                <a:latin typeface="+mj-ea"/>
              </a:rPr>
              <a:t>事例５　震災アーカイブ　記録物の利用に関する許諾書</a:t>
            </a:r>
          </a:p>
        </p:txBody>
      </p:sp>
      <p:sp>
        <p:nvSpPr>
          <p:cNvPr id="6" name="テキスト プレースホルダー 2"/>
          <p:cNvSpPr txBox="1">
            <a:spLocks/>
          </p:cNvSpPr>
          <p:nvPr/>
        </p:nvSpPr>
        <p:spPr>
          <a:xfrm>
            <a:off x="2349" y="1605808"/>
            <a:ext cx="9141651" cy="5540923"/>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ja-JP" sz="2000" dirty="0">
                <a:latin typeface="+mn-ea"/>
                <a:ea typeface="+mn-ea"/>
              </a:rPr>
              <a:t>〇〇〇〇　殿 </a:t>
            </a:r>
          </a:p>
          <a:p>
            <a:pPr marL="0" indent="0">
              <a:buFont typeface="Arial" panose="020B0604020202020204" pitchFamily="34" charset="0"/>
              <a:buNone/>
            </a:pPr>
            <a:r>
              <a:rPr lang="ja-JP" altLang="ja-JP" sz="2000" dirty="0">
                <a:latin typeface="+mn-ea"/>
                <a:ea typeface="+mn-ea"/>
              </a:rPr>
              <a:t>　私は，震災の記録をデジタルアーカイブとして保存・公開し，公共財として国内外で活用することにより，災害の経験を後世に活かす目的とする〇〇震災デジタルアーカイブ化事業に賛同し，提供する映像（写真・動画）・音声・文書等について，〇〇〇〇に対しその所有権を譲渡し，〇〇〇〇が次のことを行うことを許諾します。</a:t>
            </a:r>
          </a:p>
          <a:p>
            <a:r>
              <a:rPr lang="en-US" altLang="ja-JP" sz="2000" dirty="0">
                <a:latin typeface="+mn-ea"/>
                <a:ea typeface="+mn-ea"/>
              </a:rPr>
              <a:t> </a:t>
            </a:r>
            <a:r>
              <a:rPr lang="ja-JP" altLang="ja-JP" sz="2000" dirty="0">
                <a:latin typeface="+mn-ea"/>
                <a:ea typeface="+mn-ea"/>
              </a:rPr>
              <a:t>本記録物を複製したデータを作成し，インターネット等の媒体によって広く一般に公表すること。 </a:t>
            </a:r>
          </a:p>
          <a:p>
            <a:r>
              <a:rPr lang="ja-JP" altLang="ja-JP" sz="2000" dirty="0">
                <a:latin typeface="+mn-ea"/>
                <a:ea typeface="+mn-ea"/>
              </a:rPr>
              <a:t>プライバシーや個人情報の保護等の観点から，本データにマスキング等の処理をすること。 </a:t>
            </a:r>
          </a:p>
          <a:p>
            <a:r>
              <a:rPr lang="ja-JP" altLang="ja-JP" sz="2000" dirty="0">
                <a:latin typeface="+mn-ea"/>
                <a:ea typeface="+mn-ea"/>
              </a:rPr>
              <a:t>以上のほか，</a:t>
            </a:r>
            <a:r>
              <a:rPr lang="ja-JP" altLang="en-US" sz="2000" dirty="0">
                <a:latin typeface="+mn-ea"/>
                <a:ea typeface="+mn-ea"/>
              </a:rPr>
              <a:t>一覧に記載した</a:t>
            </a:r>
            <a:r>
              <a:rPr lang="ja-JP" altLang="ja-JP" sz="2000" dirty="0">
                <a:latin typeface="+mn-ea"/>
                <a:ea typeface="+mn-ea"/>
              </a:rPr>
              <a:t>記録物又はデータを利用（複製，蓄積，上映，公衆送信，展示，頒布，翻訳，翻案，出版，改変，加工等一切の利用方法）すること。 </a:t>
            </a:r>
          </a:p>
          <a:p>
            <a:r>
              <a:rPr lang="ja-JP" altLang="en-US" sz="2000" dirty="0">
                <a:latin typeface="+mn-ea"/>
                <a:ea typeface="+mn-ea"/>
              </a:rPr>
              <a:t>一覧に記載した</a:t>
            </a:r>
            <a:r>
              <a:rPr lang="ja-JP" altLang="ja-JP" sz="2000" dirty="0">
                <a:latin typeface="+mn-ea"/>
                <a:ea typeface="+mn-ea"/>
              </a:rPr>
              <a:t>記録物若しくはデータを公表し，又は利用する際に，以下で指定する表示方法で本記録物の提供者を明示すること。</a:t>
            </a:r>
          </a:p>
        </p:txBody>
      </p:sp>
    </p:spTree>
    <p:extLst>
      <p:ext uri="{BB962C8B-B14F-4D97-AF65-F5344CB8AC3E}">
        <p14:creationId xmlns:p14="http://schemas.microsoft.com/office/powerpoint/2010/main" val="39455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56EA-19F6-49B2-9B4A-47237D4673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84630B-D117-4198-33DA-AEA7AB2EC0D6}"/>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15B3450-2644-461B-0EAD-8CC36552757C}"/>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5" name="テキスト プレースホルダー 2"/>
          <p:cNvSpPr txBox="1">
            <a:spLocks/>
          </p:cNvSpPr>
          <p:nvPr/>
        </p:nvSpPr>
        <p:spPr>
          <a:xfrm>
            <a:off x="24519" y="1124744"/>
            <a:ext cx="9119481" cy="5206135"/>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ja-JP" sz="2400" dirty="0">
                <a:latin typeface="+mn-ea"/>
                <a:ea typeface="+mn-ea"/>
              </a:rPr>
              <a:t>第三者に対し，営利・非営利を問わず，</a:t>
            </a:r>
            <a:r>
              <a:rPr lang="ja-JP" altLang="en-US" sz="2400" dirty="0">
                <a:latin typeface="+mn-ea"/>
                <a:ea typeface="+mn-ea"/>
              </a:rPr>
              <a:t>一覧に記載した</a:t>
            </a:r>
            <a:r>
              <a:rPr lang="ja-JP" altLang="ja-JP" sz="2400" dirty="0">
                <a:latin typeface="+mn-ea"/>
                <a:ea typeface="+mn-ea"/>
              </a:rPr>
              <a:t>データを利用することを許諾すること。ただし，利用の目的が災害伝承，復興計画策定，復興 支援，防災計画策定，防災教育</a:t>
            </a:r>
            <a:r>
              <a:rPr lang="ja-JP" altLang="en-US" sz="2400" dirty="0">
                <a:latin typeface="+mn-ea"/>
                <a:ea typeface="+mn-ea"/>
              </a:rPr>
              <a:t>等</a:t>
            </a:r>
            <a:r>
              <a:rPr lang="ja-JP" altLang="ja-JP" sz="2400" dirty="0">
                <a:latin typeface="+mn-ea"/>
                <a:ea typeface="+mn-ea"/>
              </a:rPr>
              <a:t>に反しないものであり，かつ，その者が以下で指定する表示方法で記録物の提供者を明示することを誓約している場合に限る。</a:t>
            </a:r>
          </a:p>
          <a:p>
            <a:r>
              <a:rPr lang="ja-JP" altLang="ja-JP" sz="2400" dirty="0">
                <a:latin typeface="+mn-ea"/>
                <a:ea typeface="+mn-ea"/>
              </a:rPr>
              <a:t>さらに，私は，〇〇〇〇が</a:t>
            </a:r>
            <a:r>
              <a:rPr lang="ja-JP" altLang="en-US" sz="2400" dirty="0">
                <a:latin typeface="+mn-ea"/>
                <a:ea typeface="+mn-ea"/>
              </a:rPr>
              <a:t>記載した</a:t>
            </a:r>
            <a:r>
              <a:rPr lang="ja-JP" altLang="ja-JP" sz="2400" dirty="0">
                <a:latin typeface="+mn-ea"/>
                <a:ea typeface="+mn-ea"/>
              </a:rPr>
              <a:t>記録物及びデータを他の</a:t>
            </a:r>
            <a:r>
              <a:rPr lang="ja-JP" altLang="en-US" sz="2400" dirty="0">
                <a:latin typeface="+mn-ea"/>
                <a:ea typeface="+mn-ea"/>
              </a:rPr>
              <a:t>デジタル</a:t>
            </a:r>
            <a:r>
              <a:rPr lang="ja-JP" altLang="ja-JP" sz="2400" dirty="0">
                <a:latin typeface="+mn-ea"/>
                <a:ea typeface="+mn-ea"/>
              </a:rPr>
              <a:t>アーカイブに移管する場合，移管先となる事業主体が，私が当該事業主体に対し本許諾書に定める許諾及び同意をしたものとみなすことに同意します。</a:t>
            </a:r>
          </a:p>
          <a:p>
            <a:r>
              <a:rPr lang="ja-JP" altLang="ja-JP" sz="2400" dirty="0">
                <a:latin typeface="+mn-ea"/>
                <a:ea typeface="+mn-ea"/>
              </a:rPr>
              <a:t>なお，私は，以上の許諾及び同意をすることができる正当な権利者であること並びに本記録物に第三者の著作権等の権利を侵害するものが含まれていないことを確認します。</a:t>
            </a:r>
          </a:p>
        </p:txBody>
      </p:sp>
    </p:spTree>
    <p:extLst>
      <p:ext uri="{BB962C8B-B14F-4D97-AF65-F5344CB8AC3E}">
        <p14:creationId xmlns:p14="http://schemas.microsoft.com/office/powerpoint/2010/main" val="33417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56EA-19F6-49B2-9B4A-47237D4673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84630B-D117-4198-33DA-AEA7AB2EC0D6}"/>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15B3450-2644-461B-0EAD-8CC36552757C}"/>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5" name="テキスト プレースホルダー 2"/>
          <p:cNvSpPr txBox="1">
            <a:spLocks/>
          </p:cNvSpPr>
          <p:nvPr/>
        </p:nvSpPr>
        <p:spPr>
          <a:xfrm>
            <a:off x="24519" y="1124744"/>
            <a:ext cx="9119481" cy="5206135"/>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a:latin typeface="+mn-ea"/>
                <a:ea typeface="+mn-ea"/>
              </a:rPr>
              <a:t>許諾に関する記録物（一覧）</a:t>
            </a:r>
          </a:p>
          <a:p>
            <a:r>
              <a:rPr lang="ja-JP" altLang="en-US" sz="2400" dirty="0">
                <a:latin typeface="+mn-ea"/>
                <a:ea typeface="+mn-ea"/>
              </a:rPr>
              <a:t>①データ名、②作成者・撮影者、③作成・撮影期日、④形態、⑤数量</a:t>
            </a:r>
          </a:p>
          <a:p>
            <a:r>
              <a:rPr lang="ja-JP" altLang="en-US" sz="2400" dirty="0">
                <a:latin typeface="+mn-ea"/>
                <a:ea typeface="+mn-ea"/>
              </a:rPr>
              <a:t>＊記録物に「第３者の著作権の権利」を有する箇所がある場合は⑥～⑧を記載</a:t>
            </a:r>
          </a:p>
          <a:p>
            <a:r>
              <a:rPr lang="ja-JP" altLang="en-US" sz="2400" dirty="0">
                <a:latin typeface="+mn-ea"/>
                <a:ea typeface="+mn-ea"/>
              </a:rPr>
              <a:t>⑥該当箇所、⑦転載した著作物、⑧作成・撮影された方・団体の連絡先</a:t>
            </a:r>
          </a:p>
          <a:p>
            <a:r>
              <a:rPr lang="ja-JP" altLang="en-US" sz="2400" dirty="0">
                <a:latin typeface="+mn-ea"/>
                <a:ea typeface="+mn-ea"/>
              </a:rPr>
              <a:t>許諾者の情報 </a:t>
            </a:r>
          </a:p>
          <a:p>
            <a:r>
              <a:rPr lang="ja-JP" altLang="en-US" sz="2400" dirty="0">
                <a:latin typeface="+mn-ea"/>
                <a:ea typeface="+mn-ea"/>
              </a:rPr>
              <a:t>記載日、提供者の氏名・団体名（有印）、未成年の場合親権者、住所、電話・</a:t>
            </a:r>
            <a:r>
              <a:rPr lang="en-US" altLang="ja-JP" sz="2400" dirty="0">
                <a:latin typeface="+mn-ea"/>
                <a:ea typeface="+mn-ea"/>
              </a:rPr>
              <a:t>FAX</a:t>
            </a:r>
            <a:r>
              <a:rPr lang="ja-JP" altLang="en-US" sz="2400" dirty="0" err="1">
                <a:latin typeface="+mn-ea"/>
                <a:ea typeface="+mn-ea"/>
              </a:rPr>
              <a:t>、</a:t>
            </a:r>
            <a:r>
              <a:rPr lang="ja-JP" altLang="en-US" sz="2400" dirty="0">
                <a:latin typeface="+mn-ea"/>
                <a:ea typeface="+mn-ea"/>
              </a:rPr>
              <a:t>メールアドレス、提供者の公表方法（実名・匿名）</a:t>
            </a:r>
          </a:p>
        </p:txBody>
      </p:sp>
    </p:spTree>
    <p:extLst>
      <p:ext uri="{BB962C8B-B14F-4D97-AF65-F5344CB8AC3E}">
        <p14:creationId xmlns:p14="http://schemas.microsoft.com/office/powerpoint/2010/main" val="31286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14</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（１）文化庁の著作権契約書作成支援システムを活用して契約書を作成しましょう。</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（２）著作人格権の同一性保持権、実演家人格権は一身専属性で譲渡できませんが、権利の不行使はできますか？</a:t>
            </a: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著作財産権については契約によって譲渡できることを理解し、著作権契約書の作成ができる。</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80121"/>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　著作権の権利処理</a:t>
            </a:r>
            <a:b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6" name="コンテンツ プレースホルダー 2">
            <a:extLst>
              <a:ext uri="{FF2B5EF4-FFF2-40B4-BE49-F238E27FC236}">
                <a16:creationId xmlns:a16="http://schemas.microsoft.com/office/drawing/2014/main" id="{37DF11C9-F88E-6AC7-4B25-2FDDC0441EBB}"/>
              </a:ext>
            </a:extLst>
          </p:cNvPr>
          <p:cNvSpPr txBox="1">
            <a:spLocks/>
          </p:cNvSpPr>
          <p:nvPr/>
        </p:nvSpPr>
        <p:spPr>
          <a:xfrm>
            <a:off x="0" y="1556792"/>
            <a:ext cx="9144000" cy="530120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dirty="0">
                <a:latin typeface="+mn-ea"/>
              </a:rPr>
              <a:t>著作財産権は契約によって、譲渡や一時的譲渡が可能です。</a:t>
            </a:r>
            <a:br>
              <a:rPr lang="ja-JP" altLang="en-US" dirty="0">
                <a:latin typeface="+mn-ea"/>
              </a:rPr>
            </a:br>
            <a:r>
              <a:rPr lang="ja-JP" altLang="en-US" dirty="0">
                <a:latin typeface="+mn-ea"/>
              </a:rPr>
              <a:t>しかし、著作人格権は生きている間の一身専属性がありますので、譲渡はできませんが、権利を行使しないことを宣言することによって、利用者の活用の幅を広げることは可能です。</a:t>
            </a:r>
            <a:br>
              <a:rPr lang="ja-JP" altLang="en-US" dirty="0">
                <a:latin typeface="+mn-ea"/>
              </a:rPr>
            </a:br>
            <a:br>
              <a:rPr lang="ja-JP" altLang="en-US" b="1" dirty="0">
                <a:latin typeface="+mn-ea"/>
              </a:rPr>
            </a:br>
            <a:r>
              <a:rPr lang="ja-JP" altLang="en-US" b="1" dirty="0">
                <a:latin typeface="+mn-ea"/>
              </a:rPr>
              <a:t> ①契約書</a:t>
            </a:r>
            <a:br>
              <a:rPr lang="ja-JP" altLang="en-US" b="1" dirty="0">
                <a:latin typeface="+mn-ea"/>
              </a:rPr>
            </a:br>
            <a:r>
              <a:rPr lang="ja-JP" altLang="en-US" b="1" dirty="0">
                <a:latin typeface="+mn-ea"/>
              </a:rPr>
              <a:t> ②承諾書</a:t>
            </a:r>
            <a:br>
              <a:rPr lang="ja-JP" altLang="en-US" b="1" dirty="0">
                <a:latin typeface="+mn-ea"/>
              </a:rPr>
            </a:br>
            <a:r>
              <a:rPr lang="ja-JP" altLang="en-US" dirty="0">
                <a:latin typeface="+mn-ea"/>
              </a:rPr>
              <a:t>肖像権</a:t>
            </a:r>
            <a:r>
              <a:rPr lang="en-US" altLang="ja-JP" dirty="0">
                <a:latin typeface="+mn-ea"/>
              </a:rPr>
              <a:t>(</a:t>
            </a:r>
            <a:r>
              <a:rPr lang="ja-JP" altLang="en-US" dirty="0">
                <a:latin typeface="+mn-ea"/>
              </a:rPr>
              <a:t>疑似著作権</a:t>
            </a:r>
            <a:r>
              <a:rPr lang="en-US" altLang="ja-JP" dirty="0">
                <a:latin typeface="+mn-ea"/>
              </a:rPr>
              <a:t>)</a:t>
            </a:r>
            <a:r>
              <a:rPr lang="ja-JP" altLang="en-US" dirty="0">
                <a:latin typeface="+mn-ea"/>
              </a:rPr>
              <a:t>も同様の処理を行う。</a:t>
            </a:r>
            <a:br>
              <a:rPr lang="ja-JP" altLang="en-US" dirty="0">
                <a:latin typeface="+mn-ea"/>
              </a:rPr>
            </a:br>
            <a:br>
              <a:rPr lang="ja-JP" altLang="en-US" dirty="0">
                <a:latin typeface="+mn-ea"/>
              </a:rPr>
            </a:br>
            <a:r>
              <a:rPr lang="ja-JP" altLang="en-US" dirty="0">
                <a:latin typeface="+mn-ea"/>
              </a:rPr>
              <a:t>文化庁「著作物の正しい利用方法」</a:t>
            </a:r>
            <a:br>
              <a:rPr lang="ja-JP" altLang="en-US" dirty="0">
                <a:latin typeface="+mn-ea"/>
              </a:rPr>
            </a:br>
            <a:r>
              <a:rPr lang="en-US" altLang="ja-JP" dirty="0">
                <a:latin typeface="+mn-ea"/>
              </a:rPr>
              <a:t>https://www.bunka.go.jp/seisaku/chosakuken/seidokaisetsu/gaiyo/riyohoho.html</a:t>
            </a:r>
            <a:endParaRPr lang="ja-JP" altLang="en-US" dirty="0">
              <a:latin typeface="+mn-ea"/>
            </a:endParaRPr>
          </a:p>
        </p:txBody>
      </p:sp>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916-C3C6-5466-9A6D-442CBEB38D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59A185-9936-07E0-5BD1-9DB93471C88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556E9A4B-A792-D91A-9084-1E36E5A7A2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9" name="コンテンツ プレースホルダー 2">
            <a:extLst>
              <a:ext uri="{FF2B5EF4-FFF2-40B4-BE49-F238E27FC236}">
                <a16:creationId xmlns:a16="http://schemas.microsoft.com/office/drawing/2014/main" id="{1F6DCD58-F54B-880F-DF33-44BBAA33F23E}"/>
              </a:ext>
            </a:extLst>
          </p:cNvPr>
          <p:cNvSpPr txBox="1">
            <a:spLocks/>
          </p:cNvSpPr>
          <p:nvPr/>
        </p:nvSpPr>
        <p:spPr>
          <a:xfrm>
            <a:off x="15608" y="1412776"/>
            <a:ext cx="9324527" cy="5877272"/>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D34817"/>
              </a:buClr>
            </a:pPr>
            <a:r>
              <a:rPr lang="ja-JP" altLang="en-US" sz="2800" dirty="0">
                <a:solidFill>
                  <a:prstClr val="black"/>
                </a:solidFill>
                <a:latin typeface="+mn-ea"/>
              </a:rPr>
              <a:t>文化庁は、著作物の創作又は利用を職業としていない人でも著作物の利用許諾等に関する契約を簡単に行えるよう、平成</a:t>
            </a:r>
            <a:r>
              <a:rPr lang="en-US" altLang="ja-JP" sz="2800" dirty="0">
                <a:solidFill>
                  <a:prstClr val="black"/>
                </a:solidFill>
                <a:latin typeface="+mn-ea"/>
              </a:rPr>
              <a:t>18</a:t>
            </a:r>
            <a:r>
              <a:rPr lang="ja-JP" altLang="en-US" sz="2800" dirty="0">
                <a:solidFill>
                  <a:prstClr val="black"/>
                </a:solidFill>
                <a:latin typeface="+mn-ea"/>
              </a:rPr>
              <a:t>年度より、著作権契約書のひな形を半自動作成する「著作権契約書作成支援システム」を文化庁ウェブサイトにて公開しました。</a:t>
            </a:r>
          </a:p>
          <a:p>
            <a:pPr>
              <a:buClr>
                <a:srgbClr val="D34817"/>
              </a:buClr>
            </a:pPr>
            <a:r>
              <a:rPr lang="ja-JP" altLang="en-US" sz="2800" dirty="0">
                <a:solidFill>
                  <a:prstClr val="black"/>
                </a:solidFill>
                <a:latin typeface="+mn-ea"/>
              </a:rPr>
              <a:t>公開から</a:t>
            </a:r>
            <a:r>
              <a:rPr lang="en-US" altLang="ja-JP" sz="2800" dirty="0">
                <a:solidFill>
                  <a:prstClr val="black"/>
                </a:solidFill>
                <a:latin typeface="+mn-ea"/>
              </a:rPr>
              <a:t>10</a:t>
            </a:r>
            <a:r>
              <a:rPr lang="ja-JP" altLang="en-US" sz="2800" dirty="0">
                <a:solidFill>
                  <a:prstClr val="black"/>
                </a:solidFill>
                <a:latin typeface="+mn-ea"/>
              </a:rPr>
              <a:t>年以上が経過し、当初には想定されなかった</a:t>
            </a:r>
            <a:r>
              <a:rPr lang="en-US" altLang="ja-JP" sz="2800" dirty="0">
                <a:solidFill>
                  <a:prstClr val="black"/>
                </a:solidFill>
                <a:latin typeface="+mn-ea"/>
              </a:rPr>
              <a:t>SNS</a:t>
            </a:r>
            <a:r>
              <a:rPr lang="ja-JP" altLang="en-US" sz="2800" dirty="0">
                <a:solidFill>
                  <a:prstClr val="black"/>
                </a:solidFill>
                <a:latin typeface="+mn-ea"/>
              </a:rPr>
              <a:t>をはじめとしたインターネット上のプラットフォームにおける著作物の制作や二次利用が増えたことから、時代の変化に合わせたひな形の見直しを行い、新たに「著作権契約書作成支援システム」を構築し、文化庁ウェブサイト（</a:t>
            </a:r>
            <a:r>
              <a:rPr lang="en-US" altLang="ja-JP" sz="2800" dirty="0">
                <a:solidFill>
                  <a:prstClr val="black"/>
                </a:solidFill>
                <a:latin typeface="+mn-ea"/>
              </a:rPr>
              <a:t>URL: https://pf.bunka.go.jp/chosaku/chosakuken/c-template/</a:t>
            </a:r>
            <a:r>
              <a:rPr lang="ja-JP" altLang="en-US" sz="2800" dirty="0">
                <a:solidFill>
                  <a:prstClr val="black"/>
                </a:solidFill>
                <a:latin typeface="+mn-ea"/>
              </a:rPr>
              <a:t>）にて公開しました。*現在メンテナンス中</a:t>
            </a:r>
          </a:p>
        </p:txBody>
      </p:sp>
      <p:sp>
        <p:nvSpPr>
          <p:cNvPr id="5" name="Rectangle 3"/>
          <p:cNvSpPr txBox="1">
            <a:spLocks noChangeArrowheads="1"/>
          </p:cNvSpPr>
          <p:nvPr/>
        </p:nvSpPr>
        <p:spPr>
          <a:xfrm>
            <a:off x="15608" y="1008113"/>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２　著作権契約書作成支援システム</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4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9" name="コンテンツ プレースホルダー 2">
            <a:extLst>
              <a:ext uri="{FF2B5EF4-FFF2-40B4-BE49-F238E27FC236}">
                <a16:creationId xmlns:a16="http://schemas.microsoft.com/office/drawing/2014/main" id="{4DC54EAD-938D-D864-BA93-B311D5D5FD37}"/>
              </a:ext>
            </a:extLst>
          </p:cNvPr>
          <p:cNvSpPr txBox="1">
            <a:spLocks/>
          </p:cNvSpPr>
          <p:nvPr/>
        </p:nvSpPr>
        <p:spPr>
          <a:xfrm>
            <a:off x="0" y="1196752"/>
            <a:ext cx="2483768" cy="40324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b="1" dirty="0">
                <a:latin typeface="+mn-ea"/>
                <a:ea typeface="+mn-ea"/>
              </a:rPr>
              <a:t>事例</a:t>
            </a:r>
            <a:r>
              <a:rPr lang="en-US" altLang="ja-JP" sz="2400" b="1" dirty="0">
                <a:latin typeface="+mn-ea"/>
                <a:ea typeface="+mn-ea"/>
              </a:rPr>
              <a:t>1</a:t>
            </a:r>
            <a:r>
              <a:rPr lang="ja-JP" altLang="en-US" sz="2400" b="1" dirty="0">
                <a:latin typeface="+mn-ea"/>
                <a:ea typeface="+mn-ea"/>
              </a:rPr>
              <a:t>　撮影申請</a:t>
            </a:r>
            <a:endParaRPr lang="en-US" altLang="ja-JP" sz="2400" b="1" dirty="0">
              <a:latin typeface="+mn-ea"/>
              <a:ea typeface="+mn-ea"/>
            </a:endParaRPr>
          </a:p>
          <a:p>
            <a:pPr marL="0" indent="0">
              <a:buNone/>
            </a:pPr>
            <a:r>
              <a:rPr lang="ja-JP" altLang="en-US" sz="2400" b="1" dirty="0">
                <a:latin typeface="+mn-ea"/>
                <a:ea typeface="+mn-ea"/>
              </a:rPr>
              <a:t>申請書の記載内容</a:t>
            </a:r>
            <a:endParaRPr lang="en-US" altLang="ja-JP" sz="2400" b="1" dirty="0">
              <a:latin typeface="+mn-ea"/>
              <a:ea typeface="+mn-ea"/>
            </a:endParaRPr>
          </a:p>
          <a:p>
            <a:r>
              <a:rPr lang="ja-JP" altLang="en-US" sz="2400" dirty="0">
                <a:latin typeface="+mn-ea"/>
                <a:ea typeface="+mn-ea"/>
              </a:rPr>
              <a:t>申請日時</a:t>
            </a:r>
            <a:endParaRPr lang="en-US" altLang="ja-JP" sz="2400" dirty="0">
              <a:latin typeface="+mn-ea"/>
              <a:ea typeface="+mn-ea"/>
            </a:endParaRPr>
          </a:p>
          <a:p>
            <a:r>
              <a:rPr lang="ja-JP" altLang="en-US" sz="2400" dirty="0">
                <a:latin typeface="+mn-ea"/>
                <a:ea typeface="+mn-ea"/>
              </a:rPr>
              <a:t>申請先</a:t>
            </a:r>
            <a:endParaRPr lang="en-US" altLang="ja-JP" sz="2400" dirty="0">
              <a:latin typeface="+mn-ea"/>
              <a:ea typeface="+mn-ea"/>
            </a:endParaRPr>
          </a:p>
          <a:p>
            <a:r>
              <a:rPr lang="ja-JP" altLang="en-US" sz="2400" dirty="0">
                <a:latin typeface="+mn-ea"/>
                <a:ea typeface="+mn-ea"/>
              </a:rPr>
              <a:t>申請者</a:t>
            </a:r>
            <a:endParaRPr lang="en-US" altLang="ja-JP" sz="2400" dirty="0">
              <a:latin typeface="+mn-ea"/>
              <a:ea typeface="+mn-ea"/>
            </a:endParaRPr>
          </a:p>
          <a:p>
            <a:r>
              <a:rPr lang="ja-JP" altLang="en-US" sz="2400" dirty="0">
                <a:latin typeface="+mn-ea"/>
                <a:ea typeface="+mn-ea"/>
              </a:rPr>
              <a:t>撮影期日</a:t>
            </a:r>
            <a:endParaRPr lang="en-US" altLang="ja-JP" sz="2400" dirty="0">
              <a:latin typeface="+mn-ea"/>
              <a:ea typeface="+mn-ea"/>
            </a:endParaRPr>
          </a:p>
          <a:p>
            <a:r>
              <a:rPr lang="ja-JP" altLang="en-US" sz="2400" dirty="0">
                <a:latin typeface="+mn-ea"/>
                <a:ea typeface="+mn-ea"/>
              </a:rPr>
              <a:t>撮影者人数</a:t>
            </a:r>
            <a:endParaRPr lang="en-US" altLang="ja-JP" sz="2400" dirty="0">
              <a:latin typeface="+mn-ea"/>
              <a:ea typeface="+mn-ea"/>
            </a:endParaRPr>
          </a:p>
          <a:p>
            <a:r>
              <a:rPr lang="ja-JP" altLang="en-US" sz="2400" dirty="0">
                <a:latin typeface="+mn-ea"/>
                <a:ea typeface="+mn-ea"/>
              </a:rPr>
              <a:t>撮影場所</a:t>
            </a:r>
            <a:endParaRPr lang="en-US" altLang="ja-JP" sz="2400" dirty="0">
              <a:latin typeface="+mn-ea"/>
              <a:ea typeface="+mn-ea"/>
            </a:endParaRPr>
          </a:p>
          <a:p>
            <a:r>
              <a:rPr lang="ja-JP" altLang="en-US" sz="2400" dirty="0">
                <a:latin typeface="+mn-ea"/>
                <a:ea typeface="+mn-ea"/>
              </a:rPr>
              <a:t>撮影・使用目的</a:t>
            </a:r>
            <a:endParaRPr lang="en-US" altLang="ja-JP" sz="2400" dirty="0">
              <a:latin typeface="+mn-ea"/>
              <a:ea typeface="+mn-ea"/>
            </a:endParaRPr>
          </a:p>
          <a:p>
            <a:r>
              <a:rPr lang="ja-JP" altLang="en-US" sz="2400" dirty="0">
                <a:latin typeface="+mn-ea"/>
                <a:ea typeface="+mn-ea"/>
              </a:rPr>
              <a:t>撮影機材</a:t>
            </a:r>
            <a:endParaRPr lang="en-US" altLang="ja-JP" sz="2400" dirty="0">
              <a:latin typeface="+mn-ea"/>
              <a:ea typeface="+mn-ea"/>
            </a:endParaRPr>
          </a:p>
          <a:p>
            <a:r>
              <a:rPr lang="ja-JP" altLang="en-US" sz="2400" dirty="0">
                <a:latin typeface="+mn-ea"/>
                <a:ea typeface="+mn-ea"/>
              </a:rPr>
              <a:t>制作物</a:t>
            </a:r>
          </a:p>
          <a:p>
            <a:endParaRPr lang="ja-JP" altLang="en-US" sz="2400" dirty="0">
              <a:latin typeface="+mn-ea"/>
              <a:ea typeface="+mn-ea"/>
            </a:endParaRPr>
          </a:p>
        </p:txBody>
      </p:sp>
      <p:pic>
        <p:nvPicPr>
          <p:cNvPr id="3" name="図 2"/>
          <p:cNvPicPr>
            <a:picLocks noChangeAspect="1"/>
          </p:cNvPicPr>
          <p:nvPr/>
        </p:nvPicPr>
        <p:blipFill>
          <a:blip r:embed="rId2"/>
          <a:stretch>
            <a:fillRect/>
          </a:stretch>
        </p:blipFill>
        <p:spPr>
          <a:xfrm>
            <a:off x="2627784" y="981075"/>
            <a:ext cx="6516216" cy="6654848"/>
          </a:xfrm>
          <a:prstGeom prst="rect">
            <a:avLst/>
          </a:prstGeom>
        </p:spPr>
      </p:pic>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785A-C21F-EA7E-2DE0-C054D97A6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51B387-2D1F-6ECB-CDC0-F3317C7710E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ABDFED8-A44F-918F-7860-47294ABDCD0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4" name="タイトル 1">
            <a:extLst>
              <a:ext uri="{FF2B5EF4-FFF2-40B4-BE49-F238E27FC236}">
                <a16:creationId xmlns:a16="http://schemas.microsoft.com/office/drawing/2014/main" id="{41364FE3-830D-E2E5-282D-51D88FC0BC62}"/>
              </a:ext>
            </a:extLst>
          </p:cNvPr>
          <p:cNvSpPr txBox="1">
            <a:spLocks/>
          </p:cNvSpPr>
          <p:nvPr/>
        </p:nvSpPr>
        <p:spPr>
          <a:xfrm>
            <a:off x="13371" y="1026070"/>
            <a:ext cx="2470397" cy="4779194"/>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lvl="0">
              <a:defRPr/>
            </a:pPr>
            <a:r>
              <a:rPr lang="ja-JP" altLang="en-US" sz="2400" b="1" dirty="0">
                <a:latin typeface="+mn-ea"/>
                <a:ea typeface="+mn-ea"/>
              </a:rPr>
              <a:t>事例２</a:t>
            </a:r>
            <a:br>
              <a:rPr lang="en-US" altLang="ja-JP" sz="2400" b="1" dirty="0">
                <a:latin typeface="+mn-ea"/>
                <a:ea typeface="+mn-ea"/>
              </a:rPr>
            </a:br>
            <a:r>
              <a:rPr lang="ja-JP" altLang="en-US" sz="2400" b="1" dirty="0">
                <a:latin typeface="+mn-ea"/>
                <a:ea typeface="+mn-ea"/>
              </a:rPr>
              <a:t>著作物・所有物等（所蔵資料）利用許諾書</a:t>
            </a:r>
            <a:endParaRPr lang="en-US" altLang="ja-JP" sz="2400" b="1" dirty="0">
              <a:latin typeface="+mn-ea"/>
              <a:ea typeface="+mn-ea"/>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mn-ea"/>
                <a:ea typeface="+mn-ea"/>
              </a:rPr>
              <a:t>・許諾書の記載内容</a:t>
            </a:r>
            <a:endParaRPr lang="en-US" altLang="ja-JP" sz="2000" dirty="0">
              <a:latin typeface="+mn-ea"/>
              <a:ea typeface="+mn-ea"/>
            </a:endParaRPr>
          </a:p>
          <a:p>
            <a:r>
              <a:rPr lang="ja-JP" altLang="en-US" sz="2000" dirty="0">
                <a:latin typeface="+mn-ea"/>
                <a:ea typeface="+mn-ea"/>
              </a:rPr>
              <a:t>・許諾日時</a:t>
            </a:r>
            <a:endParaRPr lang="en-US" altLang="ja-JP" sz="2000" dirty="0">
              <a:latin typeface="+mn-ea"/>
              <a:ea typeface="+mn-ea"/>
            </a:endParaRPr>
          </a:p>
          <a:p>
            <a:r>
              <a:rPr lang="ja-JP" altLang="en-US" sz="2000" dirty="0">
                <a:latin typeface="+mn-ea"/>
                <a:ea typeface="+mn-ea"/>
              </a:rPr>
              <a:t>・許諾者（所属・氏名含む）</a:t>
            </a:r>
            <a:endParaRPr lang="en-US" altLang="ja-JP" sz="2000" dirty="0">
              <a:latin typeface="+mn-ea"/>
              <a:ea typeface="+mn-ea"/>
            </a:endParaRPr>
          </a:p>
          <a:p>
            <a:r>
              <a:rPr lang="ja-JP" altLang="en-US" sz="2000" dirty="0">
                <a:latin typeface="+mn-ea"/>
                <a:ea typeface="+mn-ea"/>
              </a:rPr>
              <a:t>・許諾者住所</a:t>
            </a:r>
            <a:endParaRPr lang="en-US" altLang="ja-JP" sz="2000" dirty="0">
              <a:latin typeface="+mn-ea"/>
              <a:ea typeface="+mn-ea"/>
            </a:endParaRPr>
          </a:p>
          <a:p>
            <a:r>
              <a:rPr lang="ja-JP" altLang="en-US" sz="2000" dirty="0">
                <a:latin typeface="+mn-ea"/>
                <a:ea typeface="+mn-ea"/>
              </a:rPr>
              <a:t>・利用目的</a:t>
            </a:r>
            <a:endParaRPr lang="en-US" altLang="ja-JP" sz="2000" dirty="0">
              <a:latin typeface="+mn-ea"/>
              <a:ea typeface="+mn-ea"/>
            </a:endParaRPr>
          </a:p>
          <a:p>
            <a:r>
              <a:rPr lang="ja-JP" altLang="en-US" sz="2000" dirty="0">
                <a:latin typeface="+mn-ea"/>
                <a:ea typeface="+mn-ea"/>
              </a:rPr>
              <a:t>・資料名</a:t>
            </a:r>
            <a:endParaRPr lang="en-US" altLang="ja-JP" sz="2000" dirty="0">
              <a:latin typeface="+mn-ea"/>
              <a:ea typeface="+mn-ea"/>
            </a:endParaRPr>
          </a:p>
          <a:p>
            <a:r>
              <a:rPr lang="ja-JP" altLang="en-US" sz="2000" dirty="0">
                <a:latin typeface="+mn-ea"/>
                <a:ea typeface="+mn-ea"/>
              </a:rPr>
              <a:t>・対象外資料</a:t>
            </a:r>
            <a:endParaRPr lang="en-US" altLang="ja-JP" sz="2000" dirty="0">
              <a:latin typeface="+mn-ea"/>
              <a:ea typeface="+mn-ea"/>
            </a:endParaRPr>
          </a:p>
        </p:txBody>
      </p:sp>
      <p:pic>
        <p:nvPicPr>
          <p:cNvPr id="3" name="図 2"/>
          <p:cNvPicPr>
            <a:picLocks noChangeAspect="1"/>
          </p:cNvPicPr>
          <p:nvPr/>
        </p:nvPicPr>
        <p:blipFill>
          <a:blip r:embed="rId2"/>
          <a:stretch>
            <a:fillRect/>
          </a:stretch>
        </p:blipFill>
        <p:spPr>
          <a:xfrm>
            <a:off x="2483768" y="981075"/>
            <a:ext cx="6635047" cy="6264349"/>
          </a:xfrm>
          <a:prstGeom prst="rect">
            <a:avLst/>
          </a:prstGeom>
        </p:spPr>
      </p:pic>
    </p:spTree>
    <p:extLst>
      <p:ext uri="{BB962C8B-B14F-4D97-AF65-F5344CB8AC3E}">
        <p14:creationId xmlns:p14="http://schemas.microsoft.com/office/powerpoint/2010/main" val="4071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79F2-0279-321E-E653-33879E5D86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DD0C83-1198-ECA1-4BDD-DE93401BA373}"/>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CFA213E-283F-69B4-FD65-9E8B7AAA640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4" name="タイトル 1">
            <a:extLst>
              <a:ext uri="{FF2B5EF4-FFF2-40B4-BE49-F238E27FC236}">
                <a16:creationId xmlns:a16="http://schemas.microsoft.com/office/drawing/2014/main" id="{80ABCC86-7541-CDDA-5813-7B0090129D86}"/>
              </a:ext>
            </a:extLst>
          </p:cNvPr>
          <p:cNvSpPr txBox="1">
            <a:spLocks/>
          </p:cNvSpPr>
          <p:nvPr/>
        </p:nvSpPr>
        <p:spPr>
          <a:xfrm>
            <a:off x="38202" y="1196752"/>
            <a:ext cx="2805606" cy="4320480"/>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lvl="0">
              <a:defRPr/>
            </a:pPr>
            <a:r>
              <a:rPr lang="ja-JP" altLang="en-US" sz="2400" b="1" dirty="0">
                <a:latin typeface="+mn-ea"/>
                <a:ea typeface="+mn-ea"/>
              </a:rPr>
              <a:t>事例３</a:t>
            </a:r>
            <a:br>
              <a:rPr lang="en-US" altLang="ja-JP" sz="2400" b="1" dirty="0">
                <a:latin typeface="+mn-ea"/>
                <a:ea typeface="+mn-ea"/>
              </a:rPr>
            </a:br>
            <a:r>
              <a:rPr lang="ja-JP" altLang="en-US" sz="2400" b="1" dirty="0">
                <a:latin typeface="+mn-ea"/>
                <a:ea typeface="+mn-ea"/>
              </a:rPr>
              <a:t>撮影著作物利用承諾書</a:t>
            </a:r>
            <a:endParaRPr lang="en-US" altLang="ja-JP" sz="2400" b="1" dirty="0">
              <a:latin typeface="+mn-ea"/>
              <a:ea typeface="+mn-ea"/>
            </a:endParaRPr>
          </a:p>
          <a:p>
            <a:pPr lvl="0">
              <a:defRPr/>
            </a:pPr>
            <a:endParaRPr lang="en-US" altLang="ja-JP" sz="2400" dirty="0">
              <a:latin typeface="+mn-ea"/>
              <a:ea typeface="+mn-ea"/>
            </a:endParaRPr>
          </a:p>
          <a:p>
            <a:r>
              <a:rPr lang="ja-JP" altLang="en-US" sz="2400" dirty="0">
                <a:latin typeface="+mn-ea"/>
                <a:ea typeface="+mn-ea"/>
              </a:rPr>
              <a:t>承諾書の記載内容</a:t>
            </a:r>
            <a:endParaRPr lang="en-US" altLang="ja-JP" sz="2400" dirty="0">
              <a:latin typeface="+mn-ea"/>
              <a:ea typeface="+mn-ea"/>
            </a:endParaRPr>
          </a:p>
          <a:p>
            <a:r>
              <a:rPr lang="ja-JP" altLang="en-US" sz="2400" dirty="0">
                <a:latin typeface="+mn-ea"/>
                <a:ea typeface="+mn-ea"/>
              </a:rPr>
              <a:t>・承諾日時</a:t>
            </a:r>
            <a:endParaRPr lang="en-US" altLang="ja-JP" sz="2400" dirty="0">
              <a:latin typeface="+mn-ea"/>
              <a:ea typeface="+mn-ea"/>
            </a:endParaRPr>
          </a:p>
          <a:p>
            <a:r>
              <a:rPr lang="ja-JP" altLang="en-US" sz="2400" dirty="0">
                <a:latin typeface="+mn-ea"/>
                <a:ea typeface="+mn-ea"/>
              </a:rPr>
              <a:t>・承諾者</a:t>
            </a:r>
            <a:endParaRPr lang="en-US" altLang="ja-JP" sz="2400" dirty="0">
              <a:latin typeface="+mn-ea"/>
              <a:ea typeface="+mn-ea"/>
            </a:endParaRPr>
          </a:p>
          <a:p>
            <a:r>
              <a:rPr lang="ja-JP" altLang="en-US" sz="2400" dirty="0">
                <a:latin typeface="+mn-ea"/>
                <a:ea typeface="+mn-ea"/>
              </a:rPr>
              <a:t>・承諾者住所</a:t>
            </a:r>
            <a:endParaRPr lang="en-US" altLang="ja-JP" sz="2400" dirty="0">
              <a:latin typeface="+mn-ea"/>
              <a:ea typeface="+mn-ea"/>
            </a:endParaRPr>
          </a:p>
          <a:p>
            <a:r>
              <a:rPr lang="ja-JP" altLang="en-US" sz="2400" dirty="0">
                <a:latin typeface="+mn-ea"/>
                <a:ea typeface="+mn-ea"/>
              </a:rPr>
              <a:t>・撮影著作物</a:t>
            </a:r>
            <a:endParaRPr lang="en-US" altLang="ja-JP" sz="2400" dirty="0">
              <a:latin typeface="+mn-ea"/>
              <a:ea typeface="+mn-ea"/>
            </a:endParaRPr>
          </a:p>
          <a:p>
            <a:r>
              <a:rPr lang="ja-JP" altLang="en-US" sz="2400" dirty="0">
                <a:latin typeface="+mn-ea"/>
                <a:ea typeface="+mn-ea"/>
              </a:rPr>
              <a:t>・利用目的</a:t>
            </a:r>
            <a:endParaRPr lang="en-US" altLang="ja-JP" sz="2400" dirty="0">
              <a:latin typeface="+mn-ea"/>
              <a:ea typeface="+mn-ea"/>
            </a:endParaRPr>
          </a:p>
        </p:txBody>
      </p:sp>
      <p:pic>
        <p:nvPicPr>
          <p:cNvPr id="5" name="図 4"/>
          <p:cNvPicPr>
            <a:picLocks noChangeAspect="1"/>
          </p:cNvPicPr>
          <p:nvPr/>
        </p:nvPicPr>
        <p:blipFill>
          <a:blip r:embed="rId2"/>
          <a:stretch>
            <a:fillRect/>
          </a:stretch>
        </p:blipFill>
        <p:spPr>
          <a:xfrm>
            <a:off x="2843808" y="981075"/>
            <a:ext cx="6287466" cy="6624389"/>
          </a:xfrm>
          <a:prstGeom prst="rect">
            <a:avLst/>
          </a:prstGeom>
        </p:spPr>
      </p:pic>
    </p:spTree>
    <p:extLst>
      <p:ext uri="{BB962C8B-B14F-4D97-AF65-F5344CB8AC3E}">
        <p14:creationId xmlns:p14="http://schemas.microsoft.com/office/powerpoint/2010/main" val="13377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7" name="Rectangle 3">
            <a:extLst>
              <a:ext uri="{FF2B5EF4-FFF2-40B4-BE49-F238E27FC236}">
                <a16:creationId xmlns:a16="http://schemas.microsoft.com/office/drawing/2014/main" id="{4E8D9D8D-FDF6-4FD2-36A1-D0C65DAD81ED}"/>
              </a:ext>
            </a:extLst>
          </p:cNvPr>
          <p:cNvSpPr txBox="1">
            <a:spLocks noGrp="1" noChangeArrowheads="1"/>
          </p:cNvSpPr>
          <p:nvPr>
            <p:ph idx="1"/>
          </p:nvPr>
        </p:nvSpPr>
        <p:spPr>
          <a:xfrm>
            <a:off x="16341" y="1009758"/>
            <a:ext cx="2107388" cy="5659602"/>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mn-ea"/>
              </a:rPr>
              <a:t>事例</a:t>
            </a:r>
            <a:r>
              <a:rPr lang="en-US" altLang="ja-JP" sz="2800" b="1" dirty="0">
                <a:latin typeface="+mn-ea"/>
              </a:rPr>
              <a:t>4‐1</a:t>
            </a:r>
            <a:br>
              <a:rPr lang="en-US" altLang="ja-JP" sz="2800" b="1" dirty="0">
                <a:latin typeface="+mn-ea"/>
              </a:rPr>
            </a:br>
            <a:r>
              <a:rPr lang="ja-JP" altLang="en-US" sz="2800" b="1" dirty="0">
                <a:latin typeface="+mn-ea"/>
              </a:rPr>
              <a:t>クリエイティブ・コモンズ・ライセンスに対応した申請書</a:t>
            </a:r>
            <a:endParaRPr lang="en-US" altLang="ja-JP" sz="2800" b="1" dirty="0">
              <a:latin typeface="+mn-ea"/>
            </a:endParaRPr>
          </a:p>
          <a:p>
            <a:pPr marL="0" indent="0">
              <a:lnSpc>
                <a:spcPct val="90000"/>
              </a:lnSpc>
              <a:buNone/>
              <a:defRPr/>
            </a:pPr>
            <a:r>
              <a:rPr lang="ja-JP" altLang="en-US" sz="2400" dirty="0">
                <a:latin typeface="+mn-ea"/>
                <a:cs typeface="メイリオ" panose="020B0604030504040204" pitchFamily="50" charset="-128"/>
              </a:rPr>
              <a:t>申請書の記載内容</a:t>
            </a:r>
          </a:p>
          <a:p>
            <a:pPr marL="0" indent="0">
              <a:lnSpc>
                <a:spcPct val="90000"/>
              </a:lnSpc>
              <a:buNone/>
              <a:defRPr/>
            </a:pPr>
            <a:r>
              <a:rPr lang="ja-JP" altLang="en-US" sz="2400" dirty="0">
                <a:latin typeface="+mn-ea"/>
                <a:cs typeface="メイリオ" panose="020B0604030504040204" pitchFamily="50" charset="-128"/>
              </a:rPr>
              <a:t>・依頼日時</a:t>
            </a:r>
          </a:p>
          <a:p>
            <a:pPr marL="0" indent="0">
              <a:lnSpc>
                <a:spcPct val="90000"/>
              </a:lnSpc>
              <a:buNone/>
              <a:defRPr/>
            </a:pPr>
            <a:r>
              <a:rPr lang="ja-JP" altLang="en-US" sz="2400" dirty="0">
                <a:latin typeface="+mn-ea"/>
                <a:cs typeface="メイリオ" panose="020B0604030504040204" pitchFamily="50" charset="-128"/>
              </a:rPr>
              <a:t>・申請先氏名</a:t>
            </a:r>
          </a:p>
          <a:p>
            <a:pPr marL="0" indent="0">
              <a:lnSpc>
                <a:spcPct val="90000"/>
              </a:lnSpc>
              <a:buNone/>
              <a:defRPr/>
            </a:pPr>
            <a:r>
              <a:rPr lang="ja-JP" altLang="en-US" sz="2400" dirty="0">
                <a:latin typeface="+mn-ea"/>
                <a:cs typeface="メイリオ" panose="020B0604030504040204" pitchFamily="50" charset="-128"/>
              </a:rPr>
              <a:t>・申請者</a:t>
            </a:r>
          </a:p>
          <a:p>
            <a:pPr marL="0" indent="0">
              <a:lnSpc>
                <a:spcPct val="90000"/>
              </a:lnSpc>
              <a:buNone/>
              <a:defRPr/>
            </a:pPr>
            <a:r>
              <a:rPr lang="ja-JP" altLang="en-US" sz="2400" dirty="0">
                <a:latin typeface="+mn-ea"/>
                <a:cs typeface="メイリオ" panose="020B0604030504040204" pitchFamily="50" charset="-128"/>
              </a:rPr>
              <a:t>・利用したい資料・成果物</a:t>
            </a:r>
          </a:p>
          <a:p>
            <a:pPr marL="0" indent="0">
              <a:lnSpc>
                <a:spcPct val="90000"/>
              </a:lnSpc>
              <a:buNone/>
              <a:defRPr/>
            </a:pPr>
            <a:r>
              <a:rPr lang="ja-JP" altLang="en-US" sz="2400" dirty="0">
                <a:latin typeface="+mn-ea"/>
                <a:cs typeface="メイリオ" panose="020B0604030504040204" pitchFamily="50" charset="-128"/>
              </a:rPr>
              <a:t>・利用形態</a:t>
            </a:r>
          </a:p>
          <a:p>
            <a:pPr marL="0" indent="0">
              <a:lnSpc>
                <a:spcPct val="90000"/>
              </a:lnSpc>
              <a:buNone/>
              <a:defRPr/>
            </a:pPr>
            <a:endParaRPr lang="en-US" altLang="ja-JP" sz="2800" b="1" dirty="0">
              <a:latin typeface="+mn-ea"/>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2627784" y="1013923"/>
            <a:ext cx="6534705" cy="7095598"/>
          </a:xfrm>
          <a:prstGeom prst="rect">
            <a:avLst/>
          </a:prstGeom>
        </p:spPr>
      </p:pic>
    </p:spTree>
    <p:extLst>
      <p:ext uri="{BB962C8B-B14F-4D97-AF65-F5344CB8AC3E}">
        <p14:creationId xmlns:p14="http://schemas.microsoft.com/office/powerpoint/2010/main" val="26669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5094-4196-55A6-7666-A91C2FA146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C5C56E-3B97-53EE-1BA3-DEF8DD0F267E}"/>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37FB04C-E51A-F1EE-9F76-753FC90061E7}"/>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rPr>
              <a:t>第</a:t>
            </a:r>
            <a:r>
              <a:rPr lang="en-US" altLang="ja-JP" sz="3200" b="1" dirty="0">
                <a:latin typeface="+mj-ea"/>
              </a:rPr>
              <a:t>10</a:t>
            </a:r>
            <a:r>
              <a:rPr lang="ja-JP" altLang="en-US" sz="3200" b="1" dirty="0">
                <a:latin typeface="+mj-ea"/>
              </a:rPr>
              <a:t>講　著作権契約書の作成</a:t>
            </a:r>
          </a:p>
        </p:txBody>
      </p:sp>
      <p:sp>
        <p:nvSpPr>
          <p:cNvPr id="9" name="コンテンツ プレースホルダー 2">
            <a:extLst>
              <a:ext uri="{FF2B5EF4-FFF2-40B4-BE49-F238E27FC236}">
                <a16:creationId xmlns:a16="http://schemas.microsoft.com/office/drawing/2014/main" id="{3F11A049-EE89-A284-EB20-1B31FA4A56F4}"/>
              </a:ext>
            </a:extLst>
          </p:cNvPr>
          <p:cNvSpPr txBox="1">
            <a:spLocks/>
          </p:cNvSpPr>
          <p:nvPr/>
        </p:nvSpPr>
        <p:spPr>
          <a:xfrm>
            <a:off x="107504" y="1196752"/>
            <a:ext cx="3600400" cy="496889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b="1" dirty="0">
                <a:solidFill>
                  <a:srgbClr val="1F1F1F"/>
                </a:solidFill>
                <a:latin typeface="+mn-ea"/>
                <a:ea typeface="+mn-ea"/>
              </a:rPr>
              <a:t>事例</a:t>
            </a:r>
            <a:r>
              <a:rPr lang="en-US" altLang="ja-JP" sz="2800" b="1" dirty="0">
                <a:solidFill>
                  <a:srgbClr val="1F1F1F"/>
                </a:solidFill>
                <a:latin typeface="+mn-ea"/>
                <a:ea typeface="+mn-ea"/>
              </a:rPr>
              <a:t>4</a:t>
            </a:r>
            <a:r>
              <a:rPr lang="ja-JP" altLang="en-US" sz="2800" b="1" dirty="0">
                <a:solidFill>
                  <a:srgbClr val="1F1F1F"/>
                </a:solidFill>
                <a:latin typeface="+mn-ea"/>
                <a:ea typeface="+mn-ea"/>
              </a:rPr>
              <a:t>－</a:t>
            </a:r>
            <a:r>
              <a:rPr lang="en-US" altLang="ja-JP" sz="2800" b="1" dirty="0">
                <a:solidFill>
                  <a:srgbClr val="1F1F1F"/>
                </a:solidFill>
                <a:latin typeface="+mn-ea"/>
                <a:ea typeface="+mn-ea"/>
              </a:rPr>
              <a:t>2</a:t>
            </a:r>
            <a:br>
              <a:rPr lang="en-US" altLang="ja-JP" sz="2800" b="1" dirty="0">
                <a:solidFill>
                  <a:srgbClr val="1F1F1F"/>
                </a:solidFill>
                <a:latin typeface="+mn-ea"/>
                <a:ea typeface="+mn-ea"/>
              </a:rPr>
            </a:br>
            <a:r>
              <a:rPr lang="ja-JP" altLang="en-US" sz="2800" b="1" dirty="0">
                <a:solidFill>
                  <a:srgbClr val="1F1F1F"/>
                </a:solidFill>
                <a:latin typeface="+mn-ea"/>
                <a:ea typeface="+mn-ea"/>
              </a:rPr>
              <a:t>クリエイティブ・コモンズ・ライセンスに対応した承諾書</a:t>
            </a:r>
            <a:endParaRPr lang="en-US" altLang="ja-JP" sz="2800" b="1" dirty="0">
              <a:solidFill>
                <a:srgbClr val="1F1F1F"/>
              </a:solidFill>
              <a:latin typeface="+mn-ea"/>
              <a:ea typeface="+mn-ea"/>
            </a:endParaRPr>
          </a:p>
          <a:p>
            <a:pPr marL="0" indent="0">
              <a:buNone/>
            </a:pPr>
            <a:r>
              <a:rPr lang="ja-JP" altLang="en-US" sz="2400" dirty="0">
                <a:latin typeface="+mn-ea"/>
                <a:ea typeface="+mn-ea"/>
              </a:rPr>
              <a:t>承諾書の記載内容</a:t>
            </a:r>
            <a:endParaRPr lang="en-US" altLang="ja-JP" sz="2400" dirty="0">
              <a:latin typeface="+mn-ea"/>
              <a:ea typeface="+mn-ea"/>
            </a:endParaRPr>
          </a:p>
          <a:p>
            <a:r>
              <a:rPr lang="ja-JP" altLang="en-US" sz="2400" dirty="0">
                <a:latin typeface="+mn-ea"/>
                <a:ea typeface="+mn-ea"/>
              </a:rPr>
              <a:t>承諾日時</a:t>
            </a:r>
            <a:endParaRPr lang="en-US" altLang="ja-JP" sz="2400" dirty="0">
              <a:latin typeface="+mn-ea"/>
              <a:ea typeface="+mn-ea"/>
            </a:endParaRPr>
          </a:p>
          <a:p>
            <a:r>
              <a:rPr lang="ja-JP" altLang="en-US" sz="2400" dirty="0">
                <a:latin typeface="+mn-ea"/>
                <a:ea typeface="+mn-ea"/>
              </a:rPr>
              <a:t>申請先氏名、日付</a:t>
            </a:r>
            <a:endParaRPr lang="en-US" altLang="ja-JP" sz="2400" dirty="0">
              <a:latin typeface="+mn-ea"/>
              <a:ea typeface="+mn-ea"/>
            </a:endParaRPr>
          </a:p>
          <a:p>
            <a:r>
              <a:rPr lang="ja-JP" altLang="en-US" sz="2400" dirty="0">
                <a:latin typeface="+mn-ea"/>
                <a:ea typeface="+mn-ea"/>
              </a:rPr>
              <a:t>利用を認める資料・成果物</a:t>
            </a:r>
            <a:endParaRPr lang="en-US" altLang="ja-JP" sz="2400" dirty="0">
              <a:latin typeface="+mn-ea"/>
              <a:ea typeface="+mn-ea"/>
            </a:endParaRPr>
          </a:p>
          <a:p>
            <a:r>
              <a:rPr lang="ja-JP" altLang="en-US" sz="2400" dirty="0">
                <a:latin typeface="+mn-ea"/>
                <a:ea typeface="+mn-ea"/>
              </a:rPr>
              <a:t>利用を認める形態</a:t>
            </a:r>
            <a:endParaRPr lang="en-US" altLang="ja-JP" sz="2400" dirty="0">
              <a:latin typeface="+mn-ea"/>
              <a:ea typeface="+mn-ea"/>
            </a:endParaRPr>
          </a:p>
          <a:p>
            <a:r>
              <a:rPr lang="ja-JP" altLang="en-US" sz="2400" dirty="0">
                <a:latin typeface="+mn-ea"/>
                <a:ea typeface="+mn-ea"/>
              </a:rPr>
              <a:t>承諾者団体・氏名・住所</a:t>
            </a:r>
            <a:endParaRPr lang="en-US" altLang="ja-JP" sz="2400" dirty="0">
              <a:latin typeface="+mn-ea"/>
              <a:ea typeface="+mn-ea"/>
            </a:endParaRPr>
          </a:p>
          <a:p>
            <a:endParaRPr lang="ja-JP" altLang="en-US" sz="2800" dirty="0">
              <a:solidFill>
                <a:srgbClr val="1F1F1F"/>
              </a:solidFill>
              <a:latin typeface="+mn-ea"/>
              <a:ea typeface="+mn-ea"/>
            </a:endParaRPr>
          </a:p>
        </p:txBody>
      </p:sp>
      <p:pic>
        <p:nvPicPr>
          <p:cNvPr id="4" name="図 3"/>
          <p:cNvPicPr>
            <a:picLocks noChangeAspect="1"/>
          </p:cNvPicPr>
          <p:nvPr/>
        </p:nvPicPr>
        <p:blipFill>
          <a:blip r:embed="rId2"/>
          <a:stretch>
            <a:fillRect/>
          </a:stretch>
        </p:blipFill>
        <p:spPr>
          <a:xfrm>
            <a:off x="3707904" y="956907"/>
            <a:ext cx="5436096" cy="6504541"/>
          </a:xfrm>
          <a:prstGeom prst="rect">
            <a:avLst/>
          </a:prstGeom>
        </p:spPr>
      </p:pic>
    </p:spTree>
    <p:extLst>
      <p:ext uri="{BB962C8B-B14F-4D97-AF65-F5344CB8AC3E}">
        <p14:creationId xmlns:p14="http://schemas.microsoft.com/office/powerpoint/2010/main" val="2938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1093</Words>
  <Application>Microsoft Office PowerPoint</Application>
  <PresentationFormat>画面に合わせる (4:3)</PresentationFormat>
  <Paragraphs>84</Paragraphs>
  <Slides>14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ＭＳ 明朝</vt:lpstr>
      <vt:lpstr>メイリオ</vt:lpstr>
      <vt:lpstr>Arial</vt:lpstr>
      <vt:lpstr>Calibri</vt:lpstr>
      <vt:lpstr>Wingdings</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61</cp:revision>
  <dcterms:created xsi:type="dcterms:W3CDTF">2014-12-25T09:23:23Z</dcterms:created>
  <dcterms:modified xsi:type="dcterms:W3CDTF">2024-11-09T04:15:58Z</dcterms:modified>
</cp:coreProperties>
</file>