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3"/>
  </p:notesMasterIdLst>
  <p:handoutMasterIdLst>
    <p:handoutMasterId r:id="rId14"/>
  </p:handoutMasterIdLst>
  <p:sldIdLst>
    <p:sldId id="256" r:id="rId2"/>
    <p:sldId id="269" r:id="rId3"/>
    <p:sldId id="267" r:id="rId4"/>
    <p:sldId id="270" r:id="rId5"/>
    <p:sldId id="268" r:id="rId6"/>
    <p:sldId id="271" r:id="rId7"/>
    <p:sldId id="272" r:id="rId8"/>
    <p:sldId id="273" r:id="rId9"/>
    <p:sldId id="274" r:id="rId10"/>
    <p:sldId id="276" r:id="rId11"/>
    <p:sldId id="275" r:id="rId1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3" autoAdjust="0"/>
    <p:restoredTop sz="94683" autoAdjust="0"/>
  </p:normalViewPr>
  <p:slideViewPr>
    <p:cSldViewPr snapToGrid="0">
      <p:cViewPr varScale="1">
        <p:scale>
          <a:sx n="80" d="100"/>
          <a:sy n="80" d="100"/>
        </p:scale>
        <p:origin x="40" y="86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6" d="100"/>
          <a:sy n="126" d="100"/>
        </p:scale>
        <p:origin x="3816"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99C7F770-CEF3-4A92-BCB4-0D9AEBC3EE68}" type="datetimeFigureOut">
              <a:rPr kumimoji="1" lang="ja-JP" altLang="en-US" smtClean="0"/>
              <a:t>2024/1/25</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5C010D-E72A-472B-9325-2787314420B6}" type="slidenum">
              <a:rPr kumimoji="1" lang="ja-JP" altLang="en-US" smtClean="0"/>
              <a:t>‹#›</a:t>
            </a:fld>
            <a:endParaRPr kumimoji="1" lang="ja-JP" altLang="en-US"/>
          </a:p>
        </p:txBody>
      </p:sp>
    </p:spTree>
    <p:extLst>
      <p:ext uri="{BB962C8B-B14F-4D97-AF65-F5344CB8AC3E}">
        <p14:creationId xmlns:p14="http://schemas.microsoft.com/office/powerpoint/2010/main" val="1377051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7B9ACB8-B51C-483E-9AFF-A26D3C46F969}" type="datetimeFigureOut">
              <a:rPr kumimoji="1" lang="ja-JP" altLang="en-US" smtClean="0"/>
              <a:t>2024/1/25</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5FADA61-3B91-4EE0-95AC-8867470CC8A0}" type="slidenum">
              <a:rPr kumimoji="1" lang="ja-JP" altLang="en-US" smtClean="0"/>
              <a:t>‹#›</a:t>
            </a:fld>
            <a:endParaRPr kumimoji="1" lang="ja-JP" altLang="en-US"/>
          </a:p>
        </p:txBody>
      </p:sp>
    </p:spTree>
    <p:extLst>
      <p:ext uri="{BB962C8B-B14F-4D97-AF65-F5344CB8AC3E}">
        <p14:creationId xmlns:p14="http://schemas.microsoft.com/office/powerpoint/2010/main" val="254030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ja-JP" altLang="en-US" smtClean="0">
                <a:latin typeface="メイリオ" panose="020B0604030504040204" pitchFamily="50" charset="-128"/>
                <a:ea typeface="メイリオ" panose="020B0604030504040204" pitchFamily="50" charset="-128"/>
              </a:rPr>
              <a:t>○インストラクショナルデザインとは何でしょう？</a:t>
            </a:r>
            <a:endParaRPr lang="en-US" altLang="ja-JP" smtClean="0">
              <a:latin typeface="メイリオ" panose="020B0604030504040204" pitchFamily="50" charset="-128"/>
              <a:ea typeface="メイリオ" panose="020B0604030504040204" pitchFamily="50" charset="-128"/>
            </a:endParaRPr>
          </a:p>
          <a:p>
            <a:pPr>
              <a:lnSpc>
                <a:spcPct val="90000"/>
              </a:lnSpc>
            </a:pPr>
            <a:r>
              <a:rPr lang="ja-JP" altLang="en-US" smtClean="0">
                <a:latin typeface="メイリオ" panose="020B0604030504040204" pitchFamily="50" charset="-128"/>
                <a:ea typeface="メイリオ" panose="020B0604030504040204" pitchFamily="50" charset="-128"/>
              </a:rPr>
              <a:t>○まず、「インストラクション」と「デザイン」、それぞれの言葉を見て行きます。</a:t>
            </a:r>
            <a:endParaRPr lang="en-US" altLang="ja-JP" smtClean="0">
              <a:latin typeface="メイリオ" panose="020B0604030504040204" pitchFamily="50" charset="-128"/>
              <a:ea typeface="メイリオ" panose="020B0604030504040204" pitchFamily="50" charset="-128"/>
            </a:endParaRPr>
          </a:p>
          <a:p>
            <a:pPr>
              <a:lnSpc>
                <a:spcPct val="90000"/>
              </a:lnSpc>
            </a:pPr>
            <a:endParaRPr lang="en-US" altLang="ja-JP" smtClean="0">
              <a:latin typeface="メイリオ" panose="020B0604030504040204" pitchFamily="50" charset="-128"/>
              <a:ea typeface="メイリオ" panose="020B0604030504040204" pitchFamily="50" charset="-128"/>
            </a:endParaRPr>
          </a:p>
          <a:p>
            <a:pPr>
              <a:lnSpc>
                <a:spcPct val="90000"/>
              </a:lnSpc>
            </a:pPr>
            <a:r>
              <a:rPr lang="ja-JP" altLang="en-US" smtClean="0">
                <a:latin typeface="メイリオ" panose="020B0604030504040204" pitchFamily="50" charset="-128"/>
                <a:ea typeface="メイリオ" panose="020B0604030504040204" pitchFamily="50" charset="-128"/>
              </a:rPr>
              <a:t>○インストラクションとは、「教授」「教えること」「指示」を示す言葉です。</a:t>
            </a:r>
            <a:endParaRPr lang="en-US" altLang="ja-JP" smtClean="0">
              <a:latin typeface="メイリオ" panose="020B0604030504040204" pitchFamily="50" charset="-128"/>
              <a:ea typeface="メイリオ" panose="020B0604030504040204" pitchFamily="50" charset="-128"/>
            </a:endParaRPr>
          </a:p>
          <a:p>
            <a:pPr>
              <a:lnSpc>
                <a:spcPct val="90000"/>
              </a:lnSpc>
            </a:pPr>
            <a:r>
              <a:rPr lang="ja-JP" altLang="en-US" smtClean="0">
                <a:latin typeface="メイリオ" panose="020B0604030504040204" pitchFamily="50" charset="-128"/>
                <a:ea typeface="メイリオ" panose="020B0604030504040204" pitchFamily="50" charset="-128"/>
              </a:rPr>
              <a:t>○「学習者の何らかの行動を引き出す仕掛け」とも、言われます。</a:t>
            </a:r>
          </a:p>
          <a:p>
            <a:pPr>
              <a:lnSpc>
                <a:spcPct val="90000"/>
              </a:lnSpc>
            </a:pPr>
            <a:endParaRPr lang="en-US" altLang="ja-JP" smtClean="0">
              <a:latin typeface="メイリオ" panose="020B0604030504040204" pitchFamily="50" charset="-128"/>
              <a:ea typeface="メイリオ" panose="020B0604030504040204" pitchFamily="50" charset="-128"/>
            </a:endParaRPr>
          </a:p>
          <a:p>
            <a:pPr>
              <a:lnSpc>
                <a:spcPct val="90000"/>
              </a:lnSpc>
            </a:pPr>
            <a:r>
              <a:rPr lang="ja-JP" altLang="en-US" smtClean="0">
                <a:latin typeface="メイリオ" panose="020B0604030504040204" pitchFamily="50" charset="-128"/>
                <a:ea typeface="メイリオ" panose="020B0604030504040204" pitchFamily="50" charset="-128"/>
              </a:rPr>
              <a:t>○デザインは、「設計」、と訳され、家や建物に近い意味合いが含まれています。</a:t>
            </a:r>
            <a:endParaRPr lang="en-US" altLang="ja-JP" smtClean="0">
              <a:latin typeface="メイリオ" panose="020B0604030504040204" pitchFamily="50" charset="-128"/>
              <a:ea typeface="メイリオ" panose="020B0604030504040204" pitchFamily="50" charset="-128"/>
            </a:endParaRPr>
          </a:p>
          <a:p>
            <a:pPr>
              <a:lnSpc>
                <a:spcPct val="90000"/>
              </a:lnSpc>
            </a:pPr>
            <a:r>
              <a:rPr lang="ja-JP" altLang="en-US" smtClean="0">
                <a:latin typeface="メイリオ" panose="020B0604030504040204" pitchFamily="50" charset="-128"/>
                <a:ea typeface="メイリオ" panose="020B0604030504040204" pitchFamily="50" charset="-128"/>
              </a:rPr>
              <a:t>○センスではなく、知識や技術に基づいて行う、といった意味合いが、含まれています。</a:t>
            </a:r>
            <a:endParaRPr lang="en-US" altLang="ja-JP" smtClean="0">
              <a:latin typeface="メイリオ" panose="020B0604030504040204" pitchFamily="50" charset="-128"/>
              <a:ea typeface="メイリオ" panose="020B0604030504040204" pitchFamily="50" charset="-128"/>
            </a:endParaRPr>
          </a:p>
          <a:p>
            <a:pPr eaLnBrk="1" hangingPunct="1">
              <a:lnSpc>
                <a:spcPct val="90000"/>
              </a:lnSpc>
              <a:spcBef>
                <a:spcPct val="0"/>
              </a:spcBef>
            </a:pPr>
            <a:endParaRPr lang="en-US" altLang="ja-JP" smtClean="0">
              <a:latin typeface="メイリオ" panose="020B0604030504040204" pitchFamily="50" charset="-128"/>
              <a:ea typeface="メイリオ" panose="020B0604030504040204" pitchFamily="50" charset="-128"/>
            </a:endParaRPr>
          </a:p>
          <a:p>
            <a:pPr eaLnBrk="1" hangingPunct="1">
              <a:lnSpc>
                <a:spcPct val="90000"/>
              </a:lnSpc>
              <a:spcBef>
                <a:spcPct val="0"/>
              </a:spcBef>
            </a:pPr>
            <a:r>
              <a:rPr lang="ja-JP" altLang="en-US" smtClean="0">
                <a:latin typeface="メイリオ" panose="020B0604030504040204" pitchFamily="50" charset="-128"/>
                <a:ea typeface="メイリオ" panose="020B0604030504040204" pitchFamily="50" charset="-128"/>
              </a:rPr>
              <a:t>○あわせると、インストラクショナルデザインは、「授業設計」、あるいは、</a:t>
            </a:r>
            <a:endParaRPr lang="en-US" altLang="ja-JP" smtClean="0">
              <a:latin typeface="メイリオ" panose="020B0604030504040204" pitchFamily="50" charset="-128"/>
              <a:ea typeface="メイリオ" panose="020B0604030504040204" pitchFamily="50" charset="-128"/>
            </a:endParaRPr>
          </a:p>
          <a:p>
            <a:pPr eaLnBrk="1" hangingPunct="1">
              <a:lnSpc>
                <a:spcPct val="90000"/>
              </a:lnSpc>
              <a:spcBef>
                <a:spcPct val="0"/>
              </a:spcBef>
            </a:pPr>
            <a:r>
              <a:rPr lang="ja-JP" altLang="en-US" smtClean="0">
                <a:latin typeface="メイリオ" panose="020B0604030504040204" pitchFamily="50" charset="-128"/>
                <a:ea typeface="メイリオ" panose="020B0604030504040204" pitchFamily="50" charset="-128"/>
              </a:rPr>
              <a:t>○学習者の何らかの行動を引き出すための仕掛けを設計すること、と言えます。</a:t>
            </a:r>
            <a:endParaRPr lang="en-US" altLang="ja-JP" smtClean="0">
              <a:latin typeface="メイリオ" panose="020B0604030504040204" pitchFamily="50" charset="-128"/>
              <a:ea typeface="メイリオ" panose="020B0604030504040204" pitchFamily="50" charset="-128"/>
            </a:endParaRPr>
          </a:p>
          <a:p>
            <a:pPr>
              <a:lnSpc>
                <a:spcPct val="90000"/>
              </a:lnSpc>
            </a:pPr>
            <a:endParaRPr lang="en-US" altLang="ja-JP" smtClean="0">
              <a:latin typeface="メイリオ" panose="020B0604030504040204" pitchFamily="50" charset="-128"/>
              <a:ea typeface="メイリオ" panose="020B0604030504040204" pitchFamily="50" charset="-128"/>
            </a:endParaRPr>
          </a:p>
        </p:txBody>
      </p:sp>
      <p:sp>
        <p:nvSpPr>
          <p:cNvPr id="378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977" indent="-284638">
              <a:defRPr kumimoji="1">
                <a:solidFill>
                  <a:schemeClr val="tx1"/>
                </a:solidFill>
                <a:latin typeface="Arial" panose="020B0604020202020204" pitchFamily="34" charset="0"/>
                <a:ea typeface="ＭＳ Ｐゴシック" panose="020B0600070205080204" pitchFamily="50" charset="-128"/>
              </a:defRPr>
            </a:lvl2pPr>
            <a:lvl3pPr marL="1141749" indent="-227071">
              <a:defRPr kumimoji="1">
                <a:solidFill>
                  <a:schemeClr val="tx1"/>
                </a:solidFill>
                <a:latin typeface="Arial" panose="020B0604020202020204" pitchFamily="34" charset="0"/>
                <a:ea typeface="ＭＳ Ｐゴシック" panose="020B0600070205080204" pitchFamily="50" charset="-128"/>
              </a:defRPr>
            </a:lvl3pPr>
            <a:lvl4pPr marL="1599089" indent="-227071">
              <a:defRPr kumimoji="1">
                <a:solidFill>
                  <a:schemeClr val="tx1"/>
                </a:solidFill>
                <a:latin typeface="Arial" panose="020B0604020202020204" pitchFamily="34" charset="0"/>
                <a:ea typeface="ＭＳ Ｐゴシック" panose="020B0600070205080204" pitchFamily="50" charset="-128"/>
              </a:defRPr>
            </a:lvl4pPr>
            <a:lvl5pPr marL="2054830" indent="-227071">
              <a:defRPr kumimoji="1">
                <a:solidFill>
                  <a:schemeClr val="tx1"/>
                </a:solidFill>
                <a:latin typeface="Arial" panose="020B0604020202020204" pitchFamily="34" charset="0"/>
                <a:ea typeface="ＭＳ Ｐゴシック" panose="020B0600070205080204" pitchFamily="50" charset="-128"/>
              </a:defRPr>
            </a:lvl5pPr>
            <a:lvl6pPr marL="2515367"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5905"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442"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6980"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37F4B0B-4796-45B8-BACA-56F7B699D890}" type="slidenum">
              <a:rPr lang="ja-JP" altLang="en-US">
                <a:latin typeface="Calibri" panose="020F0502020204030204" pitchFamily="34" charset="0"/>
              </a:rPr>
              <a:pPr/>
              <a:t>6</a:t>
            </a:fld>
            <a:endParaRPr lang="ja-JP" altLang="en-US">
              <a:latin typeface="Calibri" panose="020F0502020204030204" pitchFamily="34" charset="0"/>
            </a:endParaRPr>
          </a:p>
        </p:txBody>
      </p:sp>
    </p:spTree>
    <p:extLst>
      <p:ext uri="{BB962C8B-B14F-4D97-AF65-F5344CB8AC3E}">
        <p14:creationId xmlns:p14="http://schemas.microsoft.com/office/powerpoint/2010/main" val="3416830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ja-JP" altLang="en-US" smtClean="0">
                <a:latin typeface="メイリオ" panose="020B0604030504040204" pitchFamily="50" charset="-128"/>
                <a:ea typeface="メイリオ" panose="020B0604030504040204" pitchFamily="50" charset="-128"/>
              </a:rPr>
              <a:t>○インストラクショナルデザインとは，教育活動の効果的・効率的・魅力的な学習環境を</a:t>
            </a:r>
            <a:endParaRPr lang="en-US" altLang="ja-JP" smtClean="0">
              <a:latin typeface="メイリオ" panose="020B0604030504040204" pitchFamily="50" charset="-128"/>
              <a:ea typeface="メイリオ" panose="020B0604030504040204" pitchFamily="50" charset="-128"/>
            </a:endParaRPr>
          </a:p>
          <a:p>
            <a:pPr>
              <a:lnSpc>
                <a:spcPct val="90000"/>
              </a:lnSpc>
            </a:pPr>
            <a:r>
              <a:rPr lang="en-US" altLang="ja-JP" smtClean="0">
                <a:latin typeface="メイリオ" panose="020B0604030504040204" pitchFamily="50" charset="-128"/>
                <a:ea typeface="メイリオ" panose="020B0604030504040204" pitchFamily="50" charset="-128"/>
              </a:rPr>
              <a:t>○</a:t>
            </a:r>
            <a:r>
              <a:rPr lang="ja-JP" altLang="en-US" smtClean="0">
                <a:latin typeface="メイリオ" panose="020B0604030504040204" pitchFamily="50" charset="-128"/>
                <a:ea typeface="メイリオ" panose="020B0604030504040204" pitchFamily="50" charset="-128"/>
              </a:rPr>
              <a:t>デザインしていくための手法を集大成したモデルや研究分野、</a:t>
            </a:r>
            <a:endParaRPr lang="en-US" altLang="ja-JP" smtClean="0">
              <a:latin typeface="メイリオ" panose="020B0604030504040204" pitchFamily="50" charset="-128"/>
              <a:ea typeface="メイリオ" panose="020B0604030504040204" pitchFamily="50" charset="-128"/>
            </a:endParaRPr>
          </a:p>
          <a:p>
            <a:pPr>
              <a:lnSpc>
                <a:spcPct val="90000"/>
              </a:lnSpc>
            </a:pPr>
            <a:r>
              <a:rPr lang="ja-JP" altLang="en-US" smtClean="0">
                <a:latin typeface="メイリオ" panose="020B0604030504040204" pitchFamily="50" charset="-128"/>
                <a:ea typeface="メイリオ" panose="020B0604030504040204" pitchFamily="50" charset="-128"/>
              </a:rPr>
              <a:t>○またはそれらを応用して学習支援環境を実現するプロセスのことをいいます．</a:t>
            </a:r>
          </a:p>
          <a:p>
            <a:pPr>
              <a:lnSpc>
                <a:spcPct val="90000"/>
              </a:lnSpc>
            </a:pPr>
            <a:r>
              <a:rPr lang="ja-JP" altLang="en-US" smtClean="0">
                <a:latin typeface="メイリオ" panose="020B0604030504040204" pitchFamily="50" charset="-128"/>
                <a:ea typeface="メイリオ" panose="020B0604030504040204" pitchFamily="50" charset="-128"/>
              </a:rPr>
              <a:t>○日本では，</a:t>
            </a:r>
            <a:r>
              <a:rPr lang="en-US" altLang="ja-JP" smtClean="0">
                <a:latin typeface="メイリオ" panose="020B0604030504040204" pitchFamily="50" charset="-128"/>
                <a:ea typeface="メイリオ" panose="020B0604030504040204" pitchFamily="50" charset="-128"/>
              </a:rPr>
              <a:t>2000</a:t>
            </a:r>
            <a:r>
              <a:rPr lang="ja-JP" altLang="en-US" smtClean="0">
                <a:latin typeface="メイリオ" panose="020B0604030504040204" pitchFamily="50" charset="-128"/>
                <a:ea typeface="メイリオ" panose="020B0604030504040204" pitchFamily="50" charset="-128"/>
              </a:rPr>
              <a:t>年頃からの</a:t>
            </a:r>
            <a:r>
              <a:rPr lang="en-US" altLang="ja-JP" smtClean="0">
                <a:latin typeface="メイリオ" panose="020B0604030504040204" pitchFamily="50" charset="-128"/>
                <a:ea typeface="メイリオ" panose="020B0604030504040204" pitchFamily="50" charset="-128"/>
              </a:rPr>
              <a:t>e</a:t>
            </a:r>
            <a:r>
              <a:rPr lang="ja-JP" altLang="en-US" smtClean="0">
                <a:latin typeface="メイリオ" panose="020B0604030504040204" pitchFamily="50" charset="-128"/>
                <a:ea typeface="メイリオ" panose="020B0604030504040204" pitchFamily="50" charset="-128"/>
              </a:rPr>
              <a:t>ラーニングの浸透とともに注目を集めるようになった用語ですが，欧米ではそれ以前から教育工学研究の中心的概念として広く用いられてきました．</a:t>
            </a:r>
          </a:p>
          <a:p>
            <a:pPr>
              <a:lnSpc>
                <a:spcPct val="90000"/>
              </a:lnSpc>
            </a:pPr>
            <a:r>
              <a:rPr lang="ja-JP" altLang="en-US" smtClean="0">
                <a:latin typeface="メイリオ" panose="020B0604030504040204" pitchFamily="50" charset="-128"/>
                <a:ea typeface="メイリオ" panose="020B0604030504040204" pitchFamily="50" charset="-128"/>
              </a:rPr>
              <a:t>○日本語訳としては，これまで，授業設計，授業デザイン，教授設計，教育設計技法などがあてられてきましたが，</a:t>
            </a:r>
            <a:r>
              <a:rPr lang="en-US" altLang="ja-JP" smtClean="0">
                <a:latin typeface="メイリオ" panose="020B0604030504040204" pitchFamily="50" charset="-128"/>
                <a:ea typeface="メイリオ" panose="020B0604030504040204" pitchFamily="50" charset="-128"/>
              </a:rPr>
              <a:t>21</a:t>
            </a:r>
            <a:r>
              <a:rPr lang="ja-JP" altLang="en-US" smtClean="0">
                <a:latin typeface="メイリオ" panose="020B0604030504040204" pitchFamily="50" charset="-128"/>
                <a:ea typeface="メイリオ" panose="020B0604030504040204" pitchFamily="50" charset="-128"/>
              </a:rPr>
              <a:t>世紀に入ってからはカタカナで，または</a:t>
            </a:r>
            <a:r>
              <a:rPr lang="en-US" altLang="ja-JP" smtClean="0">
                <a:latin typeface="メイリオ" panose="020B0604030504040204" pitchFamily="50" charset="-128"/>
                <a:ea typeface="メイリオ" panose="020B0604030504040204" pitchFamily="50" charset="-128"/>
              </a:rPr>
              <a:t>ID</a:t>
            </a:r>
            <a:r>
              <a:rPr lang="ja-JP" altLang="en-US" smtClean="0">
                <a:latin typeface="メイリオ" panose="020B0604030504040204" pitchFamily="50" charset="-128"/>
                <a:ea typeface="メイリオ" panose="020B0604030504040204" pitchFamily="50" charset="-128"/>
              </a:rPr>
              <a:t>と略して表記しています。</a:t>
            </a:r>
          </a:p>
          <a:p>
            <a:pPr>
              <a:lnSpc>
                <a:spcPct val="90000"/>
              </a:lnSpc>
            </a:pPr>
            <a:r>
              <a:rPr lang="ja-JP" altLang="en-US" smtClean="0">
                <a:latin typeface="メイリオ" panose="020B0604030504040204" pitchFamily="50" charset="-128"/>
                <a:ea typeface="メイリオ" panose="020B0604030504040204" pitchFamily="50" charset="-128"/>
              </a:rPr>
              <a:t>○教育専門職として</a:t>
            </a:r>
            <a:r>
              <a:rPr lang="en-US" altLang="ja-JP" smtClean="0">
                <a:latin typeface="メイリオ" panose="020B0604030504040204" pitchFamily="50" charset="-128"/>
                <a:ea typeface="メイリオ" panose="020B0604030504040204" pitchFamily="50" charset="-128"/>
              </a:rPr>
              <a:t>ID</a:t>
            </a:r>
            <a:r>
              <a:rPr lang="ja-JP" altLang="en-US" smtClean="0">
                <a:latin typeface="メイリオ" panose="020B0604030504040204" pitchFamily="50" charset="-128"/>
                <a:ea typeface="メイリオ" panose="020B0604030504040204" pitchFamily="50" charset="-128"/>
              </a:rPr>
              <a:t>を担当する人をインストラクショナルデザイナと呼び，欧米では</a:t>
            </a:r>
            <a:r>
              <a:rPr lang="en-US" altLang="ja-JP" smtClean="0">
                <a:latin typeface="メイリオ" panose="020B0604030504040204" pitchFamily="50" charset="-128"/>
                <a:ea typeface="メイリオ" panose="020B0604030504040204" pitchFamily="50" charset="-128"/>
              </a:rPr>
              <a:t>1970</a:t>
            </a:r>
            <a:r>
              <a:rPr lang="ja-JP" altLang="en-US" smtClean="0">
                <a:latin typeface="メイリオ" panose="020B0604030504040204" pitchFamily="50" charset="-128"/>
                <a:ea typeface="メイリオ" panose="020B0604030504040204" pitchFamily="50" charset="-128"/>
              </a:rPr>
              <a:t>年代から専門職種として認知されてきました．</a:t>
            </a:r>
            <a:endParaRPr lang="en-US" altLang="ja-JP" smtClean="0">
              <a:latin typeface="メイリオ" panose="020B0604030504040204" pitchFamily="50" charset="-128"/>
              <a:ea typeface="メイリオ" panose="020B0604030504040204" pitchFamily="50" charset="-128"/>
            </a:endParaRPr>
          </a:p>
          <a:p>
            <a:pPr>
              <a:lnSpc>
                <a:spcPct val="90000"/>
              </a:lnSpc>
            </a:pPr>
            <a:endParaRPr lang="ja-JP" altLang="en-US" smtClean="0">
              <a:latin typeface="メイリオ" panose="020B0604030504040204" pitchFamily="50" charset="-128"/>
              <a:ea typeface="メイリオ" panose="020B0604030504040204" pitchFamily="50" charset="-128"/>
            </a:endParaRPr>
          </a:p>
          <a:p>
            <a:pPr eaLnBrk="1" hangingPunct="1">
              <a:lnSpc>
                <a:spcPct val="90000"/>
              </a:lnSpc>
              <a:spcBef>
                <a:spcPct val="0"/>
              </a:spcBef>
            </a:pPr>
            <a:r>
              <a:rPr lang="ja-JP" altLang="en-US" smtClean="0">
                <a:latin typeface="メイリオ" panose="020B0604030504040204" pitchFamily="50" charset="-128"/>
                <a:ea typeface="メイリオ" panose="020B0604030504040204" pitchFamily="50" charset="-128"/>
              </a:rPr>
              <a:t>○この中で、効果的・効率的・魅力的は、どういうことを示しているのでしょう。</a:t>
            </a:r>
            <a:endParaRPr lang="en-US" altLang="ja-JP" smtClean="0">
              <a:latin typeface="メイリオ" panose="020B0604030504040204" pitchFamily="50" charset="-128"/>
              <a:ea typeface="メイリオ" panose="020B0604030504040204" pitchFamily="50" charset="-128"/>
            </a:endParaRPr>
          </a:p>
          <a:p>
            <a:pPr>
              <a:lnSpc>
                <a:spcPct val="90000"/>
              </a:lnSpc>
            </a:pPr>
            <a:endParaRPr lang="en-US" altLang="ja-JP" b="1" smtClean="0">
              <a:latin typeface="メイリオ" panose="020B0604030504040204" pitchFamily="50" charset="-128"/>
              <a:ea typeface="メイリオ" panose="020B0604030504040204" pitchFamily="50" charset="-128"/>
            </a:endParaRPr>
          </a:p>
        </p:txBody>
      </p:sp>
      <p:sp>
        <p:nvSpPr>
          <p:cNvPr id="389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977" indent="-284638">
              <a:defRPr kumimoji="1">
                <a:solidFill>
                  <a:schemeClr val="tx1"/>
                </a:solidFill>
                <a:latin typeface="Arial" panose="020B0604020202020204" pitchFamily="34" charset="0"/>
                <a:ea typeface="ＭＳ Ｐゴシック" panose="020B0600070205080204" pitchFamily="50" charset="-128"/>
              </a:defRPr>
            </a:lvl2pPr>
            <a:lvl3pPr marL="1141749" indent="-227071">
              <a:defRPr kumimoji="1">
                <a:solidFill>
                  <a:schemeClr val="tx1"/>
                </a:solidFill>
                <a:latin typeface="Arial" panose="020B0604020202020204" pitchFamily="34" charset="0"/>
                <a:ea typeface="ＭＳ Ｐゴシック" panose="020B0600070205080204" pitchFamily="50" charset="-128"/>
              </a:defRPr>
            </a:lvl3pPr>
            <a:lvl4pPr marL="1599089" indent="-227071">
              <a:defRPr kumimoji="1">
                <a:solidFill>
                  <a:schemeClr val="tx1"/>
                </a:solidFill>
                <a:latin typeface="Arial" panose="020B0604020202020204" pitchFamily="34" charset="0"/>
                <a:ea typeface="ＭＳ Ｐゴシック" panose="020B0600070205080204" pitchFamily="50" charset="-128"/>
              </a:defRPr>
            </a:lvl4pPr>
            <a:lvl5pPr marL="2054830" indent="-227071">
              <a:defRPr kumimoji="1">
                <a:solidFill>
                  <a:schemeClr val="tx1"/>
                </a:solidFill>
                <a:latin typeface="Arial" panose="020B0604020202020204" pitchFamily="34" charset="0"/>
                <a:ea typeface="ＭＳ Ｐゴシック" panose="020B0600070205080204" pitchFamily="50" charset="-128"/>
              </a:defRPr>
            </a:lvl5pPr>
            <a:lvl6pPr marL="2515367"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5905"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442"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6980"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A0DD8A2-E56D-42AE-9262-D7067BDF1760}" type="slidenum">
              <a:rPr lang="ja-JP" altLang="en-US">
                <a:latin typeface="Calibri" panose="020F0502020204030204" pitchFamily="34" charset="0"/>
              </a:rPr>
              <a:pPr/>
              <a:t>7</a:t>
            </a:fld>
            <a:endParaRPr lang="ja-JP" altLang="en-US">
              <a:latin typeface="Calibri" panose="020F0502020204030204" pitchFamily="34" charset="0"/>
            </a:endParaRPr>
          </a:p>
        </p:txBody>
      </p:sp>
    </p:spTree>
    <p:extLst>
      <p:ext uri="{BB962C8B-B14F-4D97-AF65-F5344CB8AC3E}">
        <p14:creationId xmlns:p14="http://schemas.microsoft.com/office/powerpoint/2010/main" val="3776706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ja-JP" altLang="en-US" smtClean="0">
                <a:latin typeface="メイリオ" panose="020B0604030504040204" pitchFamily="50" charset="-128"/>
                <a:ea typeface="メイリオ" panose="020B0604030504040204" pitchFamily="50" charset="-128"/>
              </a:rPr>
              <a:t>○ＩＤでは、この３つをよいインストラクション、ととらえています。</a:t>
            </a:r>
          </a:p>
          <a:p>
            <a:r>
              <a:rPr lang="ja-JP" altLang="en-US" smtClean="0">
                <a:latin typeface="メイリオ" panose="020B0604030504040204" pitchFamily="50" charset="-128"/>
                <a:ea typeface="メイリオ" panose="020B0604030504040204" pitchFamily="50" charset="-128"/>
              </a:rPr>
              <a:t>○効果的とは、学習者が目標に到達すること</a:t>
            </a:r>
          </a:p>
          <a:p>
            <a:r>
              <a:rPr lang="ja-JP" altLang="en-US" smtClean="0">
                <a:latin typeface="メイリオ" panose="020B0604030504040204" pitchFamily="50" charset="-128"/>
                <a:ea typeface="メイリオ" panose="020B0604030504040204" pitchFamily="50" charset="-128"/>
              </a:rPr>
              <a:t>○効率的とは、短時間で学習目標に到達すること</a:t>
            </a:r>
          </a:p>
          <a:p>
            <a:r>
              <a:rPr lang="ja-JP" altLang="en-US" smtClean="0">
                <a:latin typeface="メイリオ" panose="020B0604030504040204" pitchFamily="50" charset="-128"/>
                <a:ea typeface="メイリオ" panose="020B0604030504040204" pitchFamily="50" charset="-128"/>
              </a:rPr>
              <a:t>○魅力的とは、もっと学びたいという気持ちにすること</a:t>
            </a:r>
          </a:p>
          <a:p>
            <a:endParaRPr lang="ja-JP" altLang="en-US" smtClean="0">
              <a:latin typeface="メイリオ" panose="020B0604030504040204" pitchFamily="50" charset="-128"/>
              <a:ea typeface="メイリオ" panose="020B0604030504040204" pitchFamily="50" charset="-128"/>
            </a:endParaRPr>
          </a:p>
          <a:p>
            <a:r>
              <a:rPr lang="ja-JP" altLang="en-US" smtClean="0">
                <a:latin typeface="メイリオ" panose="020B0604030504040204" pitchFamily="50" charset="-128"/>
                <a:ea typeface="メイリオ" panose="020B0604030504040204" pitchFamily="50" charset="-128"/>
              </a:rPr>
              <a:t>○短時間で、学習目標を短時間で達成できる魅力的な教材や授業をデザインする・・・</a:t>
            </a:r>
          </a:p>
          <a:p>
            <a:r>
              <a:rPr lang="ja-JP" altLang="en-US" smtClean="0">
                <a:latin typeface="メイリオ" panose="020B0604030504040204" pitchFamily="50" charset="-128"/>
                <a:ea typeface="メイリオ" panose="020B0604030504040204" pitchFamily="50" charset="-128"/>
              </a:rPr>
              <a:t>○これを実現するための、手法やモデルが、</a:t>
            </a:r>
            <a:r>
              <a:rPr lang="en-US" altLang="ja-JP" smtClean="0">
                <a:latin typeface="メイリオ" panose="020B0604030504040204" pitchFamily="50" charset="-128"/>
                <a:ea typeface="メイリオ" panose="020B0604030504040204" pitchFamily="50" charset="-128"/>
              </a:rPr>
              <a:t>ID</a:t>
            </a:r>
            <a:r>
              <a:rPr lang="ja-JP" altLang="en-US" smtClean="0">
                <a:latin typeface="メイリオ" panose="020B0604030504040204" pitchFamily="50" charset="-128"/>
                <a:ea typeface="メイリオ" panose="020B0604030504040204" pitchFamily="50" charset="-128"/>
              </a:rPr>
              <a:t>では提案されていますおり、</a:t>
            </a:r>
          </a:p>
          <a:p>
            <a:r>
              <a:rPr lang="ja-JP" altLang="en-US" smtClean="0">
                <a:latin typeface="メイリオ" panose="020B0604030504040204" pitchFamily="50" charset="-128"/>
                <a:ea typeface="メイリオ" panose="020B0604030504040204" pitchFamily="50" charset="-128"/>
              </a:rPr>
              <a:t>○授業を実施する際には、</a:t>
            </a:r>
            <a:r>
              <a:rPr lang="en-US" altLang="ja-JP" smtClean="0">
                <a:latin typeface="メイリオ" panose="020B0604030504040204" pitchFamily="50" charset="-128"/>
                <a:ea typeface="メイリオ" panose="020B0604030504040204" pitchFamily="50" charset="-128"/>
              </a:rPr>
              <a:t>ID</a:t>
            </a:r>
            <a:r>
              <a:rPr lang="ja-JP" altLang="en-US" smtClean="0">
                <a:latin typeface="メイリオ" panose="020B0604030504040204" pitchFamily="50" charset="-128"/>
                <a:ea typeface="メイリオ" panose="020B0604030504040204" pitchFamily="50" charset="-128"/>
              </a:rPr>
              <a:t>を応用して「効果的・効率的・魅力的」を目指せるようになるのです。</a:t>
            </a:r>
            <a:endParaRPr lang="en-US" altLang="ja-JP" smtClean="0">
              <a:latin typeface="メイリオ" panose="020B0604030504040204" pitchFamily="50" charset="-128"/>
              <a:ea typeface="メイリオ" panose="020B0604030504040204" pitchFamily="50" charset="-128"/>
            </a:endParaRPr>
          </a:p>
          <a:p>
            <a:endParaRPr lang="en-US" altLang="ja-JP" smtClean="0">
              <a:latin typeface="メイリオ" panose="020B0604030504040204" pitchFamily="50" charset="-128"/>
              <a:ea typeface="メイリオ" panose="020B0604030504040204" pitchFamily="50" charset="-128"/>
            </a:endParaRPr>
          </a:p>
          <a:p>
            <a:r>
              <a:rPr lang="en-US" altLang="ja-JP" smtClean="0">
                <a:latin typeface="メイリオ" panose="020B0604030504040204" pitchFamily="50" charset="-128"/>
                <a:ea typeface="メイリオ" panose="020B0604030504040204" pitchFamily="50" charset="-128"/>
              </a:rPr>
              <a:t>○</a:t>
            </a:r>
            <a:r>
              <a:rPr lang="ja-JP" altLang="en-US" smtClean="0">
                <a:latin typeface="メイリオ" panose="020B0604030504040204" pitchFamily="50" charset="-128"/>
                <a:ea typeface="メイリオ" panose="020B0604030504040204" pitchFamily="50" charset="-128"/>
              </a:rPr>
              <a:t>ここでは、これらの代表的な手法について説明しましょう。</a:t>
            </a:r>
          </a:p>
        </p:txBody>
      </p:sp>
      <p:sp>
        <p:nvSpPr>
          <p:cNvPr id="399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1977" indent="-284638">
              <a:defRPr kumimoji="1">
                <a:solidFill>
                  <a:schemeClr val="tx1"/>
                </a:solidFill>
                <a:latin typeface="Arial" panose="020B0604020202020204" pitchFamily="34" charset="0"/>
                <a:ea typeface="ＭＳ Ｐゴシック" panose="020B0600070205080204" pitchFamily="50" charset="-128"/>
              </a:defRPr>
            </a:lvl2pPr>
            <a:lvl3pPr marL="1141749" indent="-227071">
              <a:defRPr kumimoji="1">
                <a:solidFill>
                  <a:schemeClr val="tx1"/>
                </a:solidFill>
                <a:latin typeface="Arial" panose="020B0604020202020204" pitchFamily="34" charset="0"/>
                <a:ea typeface="ＭＳ Ｐゴシック" panose="020B0600070205080204" pitchFamily="50" charset="-128"/>
              </a:defRPr>
            </a:lvl3pPr>
            <a:lvl4pPr marL="1599089" indent="-227071">
              <a:defRPr kumimoji="1">
                <a:solidFill>
                  <a:schemeClr val="tx1"/>
                </a:solidFill>
                <a:latin typeface="Arial" panose="020B0604020202020204" pitchFamily="34" charset="0"/>
                <a:ea typeface="ＭＳ Ｐゴシック" panose="020B0600070205080204" pitchFamily="50" charset="-128"/>
              </a:defRPr>
            </a:lvl4pPr>
            <a:lvl5pPr marL="2054830" indent="-227071">
              <a:defRPr kumimoji="1">
                <a:solidFill>
                  <a:schemeClr val="tx1"/>
                </a:solidFill>
                <a:latin typeface="Arial" panose="020B0604020202020204" pitchFamily="34" charset="0"/>
                <a:ea typeface="ＭＳ Ｐゴシック" panose="020B0600070205080204" pitchFamily="50" charset="-128"/>
              </a:defRPr>
            </a:lvl5pPr>
            <a:lvl6pPr marL="2515367"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5905"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36442"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96980" indent="-227071"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F2061AD-779A-4428-8743-B46471592382}" type="slidenum">
              <a:rPr lang="ja-JP" altLang="en-US">
                <a:latin typeface="Calibri" panose="020F0502020204030204" pitchFamily="34" charset="0"/>
              </a:rPr>
              <a:pPr/>
              <a:t>8</a:t>
            </a:fld>
            <a:endParaRPr lang="ja-JP" altLang="en-US">
              <a:latin typeface="Calibri" panose="020F0502020204030204" pitchFamily="34" charset="0"/>
            </a:endParaRPr>
          </a:p>
        </p:txBody>
      </p:sp>
    </p:spTree>
    <p:extLst>
      <p:ext uri="{BB962C8B-B14F-4D97-AF65-F5344CB8AC3E}">
        <p14:creationId xmlns:p14="http://schemas.microsoft.com/office/powerpoint/2010/main" val="4067468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9FCEBF82-CC86-4CE0-853D-7F09BF1F0575}" type="datetimeFigureOut">
              <a:rPr kumimoji="1" lang="ja-JP" altLang="en-US" smtClean="0"/>
              <a:t>2024/1/25</a:t>
            </a:fld>
            <a:endParaRPr kumimoji="1" lang="ja-JP" alt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kumimoji="1" lang="ja-JP" alt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383545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3425033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200516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3857526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302568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830320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9680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4007165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195787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ja-JP" altLang="en-US" smtClean="0"/>
              <a:t>マスター テキストの書式設定</a:t>
            </a:r>
          </a:p>
        </p:txBody>
      </p:sp>
      <p:sp>
        <p:nvSpPr>
          <p:cNvPr id="5" name="Date Placeholder 4"/>
          <p:cNvSpPr>
            <a:spLocks noGrp="1"/>
          </p:cNvSpPr>
          <p:nvPr>
            <p:ph type="dt" sz="half" idx="10"/>
          </p:nvPr>
        </p:nvSpPr>
        <p:spPr/>
        <p:txBody>
          <a:bodyPr/>
          <a:lstStyle/>
          <a:p>
            <a:fld id="{9FCEBF82-CC86-4CE0-853D-7F09BF1F0575}"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427677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9FCEBF82-CC86-4CE0-853D-7F09BF1F0575}" type="datetimeFigureOut">
              <a:rPr kumimoji="1" lang="ja-JP" altLang="en-US" smtClean="0"/>
              <a:t>2024/1/25</a:t>
            </a:fld>
            <a:endParaRPr kumimoji="1" lang="ja-JP" alt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367970280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9FCEBF82-CC86-4CE0-853D-7F09BF1F0575}" type="datetimeFigureOut">
              <a:rPr kumimoji="1" lang="ja-JP" altLang="en-US" smtClean="0"/>
              <a:t>2024/1/25</a:t>
            </a:fld>
            <a:endParaRPr kumimoji="1" lang="ja-JP" alt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kumimoji="1" lang="ja-JP" alt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6D6881C5-8900-4CB3-8C19-86760275D9A4}" type="slidenum">
              <a:rPr kumimoji="1" lang="ja-JP" altLang="en-US" smtClean="0"/>
              <a:t>‹#›</a:t>
            </a:fld>
            <a:endParaRPr kumimoji="1" lang="ja-JP" altLang="en-US"/>
          </a:p>
        </p:txBody>
      </p:sp>
    </p:spTree>
    <p:extLst>
      <p:ext uri="{BB962C8B-B14F-4D97-AF65-F5344CB8AC3E}">
        <p14:creationId xmlns:p14="http://schemas.microsoft.com/office/powerpoint/2010/main" val="184374535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kumimoji="1"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kumimoji="1"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kumimoji="1"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kumimoji="1"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kumimoji="1"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81805" y="4143996"/>
            <a:ext cx="7543800" cy="742394"/>
          </a:xfrm>
        </p:spPr>
        <p:txBody>
          <a:bodyPr>
            <a:noAutofit/>
          </a:bodyPr>
          <a:lstStyle/>
          <a:p>
            <a:pPr algn="ctr"/>
            <a:r>
              <a:rPr kumimoji="1" lang="ja-JP" altLang="en-US" sz="3200" dirty="0" smtClean="0">
                <a:latin typeface="メイリオ" panose="020B0604030504040204" pitchFamily="50" charset="-128"/>
                <a:ea typeface="メイリオ" panose="020B0604030504040204" pitchFamily="50" charset="-128"/>
              </a:rPr>
              <a:t>令和</a:t>
            </a:r>
            <a:r>
              <a:rPr kumimoji="1" lang="en-US" altLang="ja-JP" sz="3200" dirty="0" smtClean="0">
                <a:latin typeface="メイリオ" panose="020B0604030504040204" pitchFamily="50" charset="-128"/>
                <a:ea typeface="メイリオ" panose="020B0604030504040204" pitchFamily="50" charset="-128"/>
              </a:rPr>
              <a:t>5</a:t>
            </a:r>
            <a:r>
              <a:rPr kumimoji="1" lang="ja-JP" altLang="en-US" sz="3200" dirty="0" smtClean="0">
                <a:latin typeface="メイリオ" panose="020B0604030504040204" pitchFamily="50" charset="-128"/>
                <a:ea typeface="メイリオ" panose="020B0604030504040204" pitchFamily="50" charset="-128"/>
              </a:rPr>
              <a:t>年度　あいちラーニング推進事業</a:t>
            </a:r>
            <a:r>
              <a:rPr kumimoji="1" lang="en-US" altLang="ja-JP" sz="3200" dirty="0" smtClean="0">
                <a:latin typeface="メイリオ" panose="020B0604030504040204" pitchFamily="50" charset="-128"/>
                <a:ea typeface="メイリオ" panose="020B0604030504040204" pitchFamily="50" charset="-128"/>
              </a:rPr>
              <a:t/>
            </a:r>
            <a:br>
              <a:rPr kumimoji="1" lang="en-US" altLang="ja-JP" sz="3200" dirty="0" smtClean="0">
                <a:latin typeface="メイリオ" panose="020B0604030504040204" pitchFamily="50" charset="-128"/>
                <a:ea typeface="メイリオ" panose="020B0604030504040204" pitchFamily="50" charset="-128"/>
              </a:rPr>
            </a:br>
            <a:r>
              <a:rPr kumimoji="1" lang="en-US" altLang="ja-JP" sz="3200" dirty="0" smtClean="0">
                <a:latin typeface="メイリオ" panose="020B0604030504040204" pitchFamily="50" charset="-128"/>
                <a:ea typeface="メイリオ" panose="020B0604030504040204" pitchFamily="50" charset="-128"/>
              </a:rPr>
              <a:t/>
            </a:r>
            <a:br>
              <a:rPr kumimoji="1" lang="en-US" altLang="ja-JP" sz="3200" dirty="0" smtClean="0">
                <a:latin typeface="メイリオ" panose="020B0604030504040204" pitchFamily="50" charset="-128"/>
                <a:ea typeface="メイリオ" panose="020B0604030504040204" pitchFamily="50" charset="-128"/>
              </a:rPr>
            </a:br>
            <a:r>
              <a:rPr lang="ja-JP" altLang="en-US" sz="3200" dirty="0">
                <a:latin typeface="メイリオ" panose="020B0604030504040204" pitchFamily="50" charset="-128"/>
                <a:ea typeface="メイリオ" panose="020B0604030504040204" pitchFamily="50" charset="-128"/>
              </a:rPr>
              <a:t>第</a:t>
            </a:r>
            <a:r>
              <a:rPr lang="en-US" altLang="ja-JP" sz="3200" dirty="0">
                <a:latin typeface="メイリオ" panose="020B0604030504040204" pitchFamily="50" charset="-128"/>
                <a:ea typeface="メイリオ" panose="020B0604030504040204" pitchFamily="50" charset="-128"/>
              </a:rPr>
              <a:t>2</a:t>
            </a:r>
            <a:r>
              <a:rPr lang="ja-JP" altLang="en-US" sz="3200" dirty="0" smtClean="0">
                <a:latin typeface="メイリオ" panose="020B0604030504040204" pitchFamily="50" charset="-128"/>
                <a:ea typeface="メイリオ" panose="020B0604030504040204" pitchFamily="50" charset="-128"/>
              </a:rPr>
              <a:t>回　連絡協議会</a:t>
            </a:r>
            <a:endParaRPr kumimoji="1" lang="ja-JP" altLang="en-US" sz="3200"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1143000" y="5696465"/>
            <a:ext cx="6858000" cy="506626"/>
          </a:xfrm>
        </p:spPr>
        <p:txBody>
          <a:bodyPr/>
          <a:lstStyle/>
          <a:p>
            <a:pPr algn="ctr"/>
            <a:r>
              <a:rPr kumimoji="1" lang="ja-JP" altLang="en-US" dirty="0" smtClean="0">
                <a:latin typeface="メイリオ" panose="020B0604030504040204" pitchFamily="50" charset="-128"/>
                <a:ea typeface="メイリオ" panose="020B0604030504040204" pitchFamily="50" charset="-128"/>
              </a:rPr>
              <a:t>久世均</a:t>
            </a:r>
            <a:r>
              <a:rPr kumimoji="1" lang="en-US" altLang="ja-JP" dirty="0" smtClean="0">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岐阜女子大学）</a:t>
            </a:r>
            <a:endParaRPr kumimoji="1" lang="ja-JP" altLang="en-US" dirty="0">
              <a:latin typeface="メイリオ" panose="020B0604030504040204" pitchFamily="50" charset="-128"/>
              <a:ea typeface="メイリオ" panose="020B0604030504040204"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4517" y="705493"/>
            <a:ext cx="2253434" cy="2253434"/>
          </a:xfrm>
          <a:prstGeom prst="rect">
            <a:avLst/>
          </a:prstGeom>
        </p:spPr>
      </p:pic>
    </p:spTree>
    <p:extLst>
      <p:ext uri="{BB962C8B-B14F-4D97-AF65-F5344CB8AC3E}">
        <p14:creationId xmlns:p14="http://schemas.microsoft.com/office/powerpoint/2010/main" val="781117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24734" y="2892126"/>
            <a:ext cx="6654114" cy="830997"/>
          </a:xfrm>
          <a:prstGeom prst="rect">
            <a:avLst/>
          </a:prstGeom>
          <a:noFill/>
        </p:spPr>
        <p:txBody>
          <a:bodyPr wrap="square" rtlCol="0">
            <a:spAutoFit/>
          </a:bodyPr>
          <a:lstStyle/>
          <a:p>
            <a:pPr algn="ctr"/>
            <a:r>
              <a:rPr lang="ja-JP" altLang="en-US" sz="4800"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個別最適化された学び</a:t>
            </a:r>
            <a:endParaRPr kumimoji="1" lang="ja-JP" altLang="en-US" sz="4800"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59086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41854" y="4053016"/>
            <a:ext cx="6654114" cy="830997"/>
          </a:xfrm>
          <a:prstGeom prst="rect">
            <a:avLst/>
          </a:prstGeom>
          <a:noFill/>
        </p:spPr>
        <p:txBody>
          <a:bodyPr wrap="square" rtlCol="0">
            <a:spAutoFit/>
          </a:bodyPr>
          <a:lstStyle/>
          <a:p>
            <a:pPr algn="ctr"/>
            <a:r>
              <a:rPr lang="ja-JP" altLang="en-US" sz="4800"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個別最適化された学び</a:t>
            </a:r>
            <a:endParaRPr kumimoji="1" lang="ja-JP" altLang="en-US" sz="4800" dirty="0">
              <a:solidFill>
                <a:srgbClr val="FF00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1526059" y="1754659"/>
            <a:ext cx="6450228" cy="1446550"/>
          </a:xfrm>
          <a:prstGeom prst="rect">
            <a:avLst/>
          </a:prstGeom>
          <a:noFill/>
        </p:spPr>
        <p:txBody>
          <a:bodyPr wrap="square" rtlCol="0">
            <a:spAutoFit/>
          </a:bodyPr>
          <a:lstStyle/>
          <a:p>
            <a:r>
              <a:rPr lang="ja-JP" altLang="en-US" sz="4400" dirty="0">
                <a:solidFill>
                  <a:srgbClr val="0070C0"/>
                </a:solidFill>
                <a:effectLst>
                  <a:outerShdw blurRad="38100" dist="38100" dir="2700000" algn="tl">
                    <a:srgbClr val="000000">
                      <a:alpha val="43137"/>
                    </a:srgbClr>
                  </a:outerShdw>
                </a:effectLst>
              </a:rPr>
              <a:t>多様な子供たちを誰一人取り残すことのない</a:t>
            </a:r>
            <a:r>
              <a:rPr lang="ja-JP" altLang="en-US" sz="4400" u="sng" dirty="0">
                <a:solidFill>
                  <a:srgbClr val="0070C0"/>
                </a:solidFill>
                <a:effectLst>
                  <a:outerShdw blurRad="38100" dist="38100" dir="2700000" algn="tl">
                    <a:srgbClr val="000000">
                      <a:alpha val="43137"/>
                    </a:srgbClr>
                  </a:outerShdw>
                </a:effectLst>
              </a:rPr>
              <a:t>公正</a:t>
            </a:r>
            <a:r>
              <a:rPr lang="ja-JP" altLang="en-US" sz="4400" dirty="0">
                <a:solidFill>
                  <a:srgbClr val="0070C0"/>
                </a:solidFill>
                <a:effectLst>
                  <a:outerShdw blurRad="38100" dist="38100" dir="2700000" algn="tl">
                    <a:srgbClr val="000000">
                      <a:alpha val="43137"/>
                    </a:srgbClr>
                  </a:outerShdw>
                </a:effectLst>
              </a:rPr>
              <a:t>に</a:t>
            </a:r>
            <a:endParaRPr kumimoji="1" lang="ja-JP" altLang="en-US" sz="4400"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20452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1004047"/>
          </a:xfrm>
          <a:solidFill>
            <a:schemeClr val="accent1"/>
          </a:solidFill>
        </p:spPr>
        <p:txBody>
          <a:bodyPr anchor="ctr" anchorCtr="1">
            <a:normAutofit/>
          </a:bodyPr>
          <a:lstStyle/>
          <a:p>
            <a:pPr algn="ctr"/>
            <a:r>
              <a:rPr lang="ja-JP" altLang="en-US" sz="3600" dirty="0">
                <a:solidFill>
                  <a:schemeClr val="bg1"/>
                </a:solidFill>
                <a:latin typeface="メイリオ" panose="020B0604030504040204" pitchFamily="50" charset="-128"/>
                <a:ea typeface="メイリオ" panose="020B0604030504040204" pitchFamily="50" charset="-128"/>
              </a:rPr>
              <a:t>知識習得モデル</a:t>
            </a:r>
            <a:r>
              <a:rPr lang="ja-JP" altLang="en-US" sz="3600" dirty="0" smtClean="0">
                <a:solidFill>
                  <a:schemeClr val="bg1"/>
                </a:solidFill>
                <a:latin typeface="メイリオ" panose="020B0604030504040204" pitchFamily="50" charset="-128"/>
                <a:ea typeface="メイリオ" panose="020B0604030504040204" pitchFamily="50" charset="-128"/>
              </a:rPr>
              <a:t>から知識</a:t>
            </a:r>
            <a:r>
              <a:rPr lang="ja-JP" altLang="en-US" sz="3600" dirty="0">
                <a:solidFill>
                  <a:schemeClr val="bg1"/>
                </a:solidFill>
                <a:latin typeface="メイリオ" panose="020B0604030504040204" pitchFamily="50" charset="-128"/>
                <a:ea typeface="メイリオ" panose="020B0604030504040204" pitchFamily="50" charset="-128"/>
              </a:rPr>
              <a:t>創造モデルへ</a:t>
            </a:r>
            <a:endParaRPr kumimoji="1" lang="ja-JP" altLang="en-US" sz="3600" dirty="0">
              <a:solidFill>
                <a:schemeClr val="bg1"/>
              </a:solidFill>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1"/>
          </p:nvPr>
        </p:nvSpPr>
        <p:spPr>
          <a:xfrm>
            <a:off x="749244" y="1260848"/>
            <a:ext cx="8185290" cy="4351338"/>
          </a:xfrm>
        </p:spPr>
        <p:txBody>
          <a:bodyPr>
            <a:normAutofit/>
          </a:bodyPr>
          <a:lstStyle/>
          <a:p>
            <a:pPr>
              <a:buFont typeface="Wingdings" panose="05000000000000000000" pitchFamily="2" charset="2"/>
              <a:buChar char="u"/>
            </a:pPr>
            <a:endParaRPr kumimoji="1" lang="en-US" altLang="ja-JP" sz="3200" dirty="0" smtClean="0"/>
          </a:p>
          <a:p>
            <a:pPr>
              <a:buFont typeface="Wingdings" panose="05000000000000000000" pitchFamily="2" charset="2"/>
              <a:buChar char="u"/>
            </a:pPr>
            <a:r>
              <a:rPr kumimoji="1" lang="ja-JP" altLang="en-US" sz="3200" dirty="0" smtClean="0"/>
              <a:t>　</a:t>
            </a:r>
            <a:r>
              <a:rPr kumimoji="1" lang="ja-JP" altLang="en-US" sz="3200" dirty="0" smtClean="0">
                <a:latin typeface="メイリオ" panose="020B0604030504040204" pitchFamily="50" charset="-128"/>
                <a:ea typeface="メイリオ" panose="020B0604030504040204" pitchFamily="50" charset="-128"/>
              </a:rPr>
              <a:t>令和５</a:t>
            </a:r>
            <a:r>
              <a:rPr lang="ja-JP" altLang="en-US" sz="3200" dirty="0" smtClean="0">
                <a:latin typeface="メイリオ" panose="020B0604030504040204" pitchFamily="50" charset="-128"/>
                <a:ea typeface="メイリオ" panose="020B0604030504040204" pitchFamily="50" charset="-128"/>
              </a:rPr>
              <a:t>年度</a:t>
            </a:r>
            <a:r>
              <a:rPr lang="ja-JP" altLang="en-US" sz="3200" dirty="0">
                <a:latin typeface="メイリオ" panose="020B0604030504040204" pitchFamily="50" charset="-128"/>
                <a:ea typeface="メイリオ" panose="020B0604030504040204" pitchFamily="50" charset="-128"/>
              </a:rPr>
              <a:t>　あいちラーニング</a:t>
            </a:r>
            <a:r>
              <a:rPr lang="ja-JP" altLang="en-US" sz="3200" dirty="0" smtClean="0">
                <a:latin typeface="メイリオ" panose="020B0604030504040204" pitchFamily="50" charset="-128"/>
                <a:ea typeface="メイリオ" panose="020B0604030504040204" pitchFamily="50" charset="-128"/>
              </a:rPr>
              <a:t>推進事業</a:t>
            </a:r>
            <a:endParaRPr kumimoji="1" lang="en-US" altLang="ja-JP" sz="3200" dirty="0" smtClean="0">
              <a:latin typeface="メイリオ" panose="020B0604030504040204" pitchFamily="50" charset="-128"/>
              <a:ea typeface="メイリオ" panose="020B0604030504040204" pitchFamily="50" charset="-128"/>
            </a:endParaRPr>
          </a:p>
          <a:p>
            <a:pPr marL="0" indent="0">
              <a:buNone/>
            </a:pPr>
            <a:r>
              <a:rPr kumimoji="1" lang="ja-JP" altLang="en-US" sz="3200" dirty="0" smtClean="0">
                <a:latin typeface="メイリオ" panose="020B0604030504040204" pitchFamily="50" charset="-128"/>
                <a:ea typeface="メイリオ" panose="020B0604030504040204" pitchFamily="50" charset="-128"/>
              </a:rPr>
              <a:t>　　</a:t>
            </a:r>
            <a:r>
              <a:rPr lang="ja-JP" altLang="en-US" sz="2800" dirty="0" smtClean="0">
                <a:solidFill>
                  <a:schemeClr val="accent1"/>
                </a:solidFill>
                <a:latin typeface="メイリオ" panose="020B0604030504040204" pitchFamily="50" charset="-128"/>
                <a:ea typeface="メイリオ" panose="020B0604030504040204" pitchFamily="50" charset="-128"/>
              </a:rPr>
              <a:t> </a:t>
            </a:r>
            <a:r>
              <a:rPr kumimoji="1" lang="ja-JP" altLang="en-US" sz="2400" dirty="0" smtClean="0">
                <a:solidFill>
                  <a:schemeClr val="accent1"/>
                </a:solidFill>
                <a:latin typeface="メイリオ" panose="020B0604030504040204" pitchFamily="50" charset="-128"/>
                <a:ea typeface="メイリオ" panose="020B0604030504040204" pitchFamily="50" charset="-128"/>
              </a:rPr>
              <a:t>□　ＩＣＴの日常的な活用から</a:t>
            </a:r>
            <a:endParaRPr kumimoji="1" lang="en-US" altLang="ja-JP" sz="2400" dirty="0" smtClean="0">
              <a:solidFill>
                <a:schemeClr val="accent1"/>
              </a:solidFill>
              <a:latin typeface="メイリオ" panose="020B0604030504040204" pitchFamily="50" charset="-128"/>
              <a:ea typeface="メイリオ" panose="020B0604030504040204" pitchFamily="50" charset="-128"/>
            </a:endParaRPr>
          </a:p>
          <a:p>
            <a:pPr marL="0" indent="0">
              <a:buNone/>
            </a:pPr>
            <a:r>
              <a:rPr lang="ja-JP" altLang="en-US" sz="2400" dirty="0">
                <a:solidFill>
                  <a:schemeClr val="accent1"/>
                </a:solidFill>
                <a:latin typeface="メイリオ" panose="020B0604030504040204" pitchFamily="50" charset="-128"/>
                <a:ea typeface="メイリオ" panose="020B0604030504040204" pitchFamily="50" charset="-128"/>
              </a:rPr>
              <a:t>　</a:t>
            </a:r>
            <a:r>
              <a:rPr lang="ja-JP" altLang="en-US" sz="2400" dirty="0" smtClean="0">
                <a:solidFill>
                  <a:schemeClr val="accent1"/>
                </a:solidFill>
                <a:latin typeface="メイリオ" panose="020B0604030504040204" pitchFamily="50" charset="-128"/>
                <a:ea typeface="メイリオ" panose="020B0604030504040204" pitchFamily="50" charset="-128"/>
              </a:rPr>
              <a:t>　　□　</a:t>
            </a:r>
            <a:r>
              <a:rPr lang="ja-JP" altLang="en-US" sz="2400" dirty="0">
                <a:solidFill>
                  <a:schemeClr val="accent1"/>
                </a:solidFill>
                <a:latin typeface="メイリオ" panose="020B0604030504040204" pitchFamily="50" charset="-128"/>
                <a:ea typeface="メイリオ" panose="020B0604030504040204" pitchFamily="50" charset="-128"/>
              </a:rPr>
              <a:t>「主体的・対話的で深い学び」の</a:t>
            </a:r>
            <a:r>
              <a:rPr lang="ja-JP" altLang="en-US" sz="2400" dirty="0" smtClean="0">
                <a:solidFill>
                  <a:schemeClr val="accent1"/>
                </a:solidFill>
                <a:latin typeface="メイリオ" panose="020B0604030504040204" pitchFamily="50" charset="-128"/>
                <a:ea typeface="メイリオ" panose="020B0604030504040204" pitchFamily="50" charset="-128"/>
              </a:rPr>
              <a:t>実現</a:t>
            </a:r>
            <a:endParaRPr lang="en-US" altLang="ja-JP" sz="2400" dirty="0" smtClean="0">
              <a:solidFill>
                <a:schemeClr val="accent1"/>
              </a:solidFill>
              <a:latin typeface="メイリオ" panose="020B0604030504040204" pitchFamily="50" charset="-128"/>
              <a:ea typeface="メイリオ" panose="020B0604030504040204" pitchFamily="50" charset="-128"/>
            </a:endParaRPr>
          </a:p>
          <a:p>
            <a:pPr marL="0" indent="0">
              <a:buNone/>
            </a:pPr>
            <a:endParaRPr kumimoji="1" lang="en-US" altLang="ja-JP" sz="3200" dirty="0" smtClean="0">
              <a:latin typeface="メイリオ" panose="020B0604030504040204" pitchFamily="50" charset="-128"/>
              <a:ea typeface="メイリオ" panose="020B0604030504040204" pitchFamily="50" charset="-128"/>
            </a:endParaRPr>
          </a:p>
          <a:p>
            <a:pPr>
              <a:buFont typeface="Wingdings" panose="05000000000000000000" pitchFamily="2" charset="2"/>
              <a:buChar char="u"/>
            </a:pPr>
            <a:r>
              <a:rPr lang="ja-JP" altLang="en-US" sz="3200" dirty="0" smtClean="0">
                <a:latin typeface="メイリオ" panose="020B0604030504040204" pitchFamily="50" charset="-128"/>
                <a:ea typeface="メイリオ" panose="020B0604030504040204" pitchFamily="50" charset="-128"/>
              </a:rPr>
              <a:t>　新たな学びの授業デザイン</a:t>
            </a:r>
            <a:r>
              <a:rPr lang="ja-JP" altLang="en-US" sz="3200" dirty="0">
                <a:latin typeface="メイリオ" panose="020B0604030504040204" pitchFamily="50" charset="-128"/>
                <a:ea typeface="メイリオ" panose="020B0604030504040204" pitchFamily="50" charset="-128"/>
              </a:rPr>
              <a:t>の創造</a:t>
            </a:r>
            <a:endParaRPr kumimoji="1" lang="en-US" altLang="ja-JP" sz="3200" dirty="0">
              <a:latin typeface="メイリオ" panose="020B0604030504040204" pitchFamily="50" charset="-128"/>
              <a:ea typeface="メイリオ" panose="020B0604030504040204" pitchFamily="50" charset="-128"/>
            </a:endParaRPr>
          </a:p>
          <a:p>
            <a:pPr marL="0" indent="0">
              <a:buNone/>
            </a:pPr>
            <a:r>
              <a:rPr lang="ja-JP" altLang="en-US" dirty="0" smtClean="0">
                <a:latin typeface="メイリオ" panose="020B0604030504040204" pitchFamily="50" charset="-128"/>
                <a:ea typeface="メイリオ" panose="020B0604030504040204" pitchFamily="50" charset="-128"/>
              </a:rPr>
              <a:t>　　　　</a:t>
            </a:r>
            <a:r>
              <a:rPr lang="ja-JP" altLang="en-US" dirty="0" smtClean="0">
                <a:solidFill>
                  <a:schemeClr val="accent1"/>
                </a:solidFill>
                <a:latin typeface="メイリオ" panose="020B0604030504040204" pitchFamily="50" charset="-128"/>
                <a:ea typeface="メイリオ" panose="020B0604030504040204" pitchFamily="50" charset="-128"/>
              </a:rPr>
              <a:t>□　知識</a:t>
            </a:r>
            <a:r>
              <a:rPr lang="ja-JP" altLang="en-US" dirty="0">
                <a:solidFill>
                  <a:schemeClr val="accent1"/>
                </a:solidFill>
                <a:latin typeface="メイリオ" panose="020B0604030504040204" pitchFamily="50" charset="-128"/>
                <a:ea typeface="メイリオ" panose="020B0604030504040204" pitchFamily="50" charset="-128"/>
              </a:rPr>
              <a:t>習得</a:t>
            </a:r>
            <a:r>
              <a:rPr lang="ja-JP" altLang="en-US" dirty="0" smtClean="0">
                <a:solidFill>
                  <a:schemeClr val="accent1"/>
                </a:solidFill>
                <a:latin typeface="メイリオ" panose="020B0604030504040204" pitchFamily="50" charset="-128"/>
                <a:ea typeface="メイリオ" panose="020B0604030504040204" pitchFamily="50" charset="-128"/>
              </a:rPr>
              <a:t>モデルから知識</a:t>
            </a:r>
            <a:r>
              <a:rPr lang="ja-JP" altLang="en-US" dirty="0">
                <a:solidFill>
                  <a:schemeClr val="accent1"/>
                </a:solidFill>
                <a:latin typeface="メイリオ" panose="020B0604030504040204" pitchFamily="50" charset="-128"/>
                <a:ea typeface="メイリオ" panose="020B0604030504040204" pitchFamily="50" charset="-128"/>
              </a:rPr>
              <a:t>創造</a:t>
            </a:r>
            <a:r>
              <a:rPr lang="ja-JP" altLang="en-US" dirty="0" smtClean="0">
                <a:solidFill>
                  <a:schemeClr val="accent1"/>
                </a:solidFill>
                <a:latin typeface="メイリオ" panose="020B0604030504040204" pitchFamily="50" charset="-128"/>
                <a:ea typeface="メイリオ" panose="020B0604030504040204" pitchFamily="50" charset="-128"/>
              </a:rPr>
              <a:t>モデルへ</a:t>
            </a:r>
            <a:endParaRPr lang="en-US" altLang="ja-JP" dirty="0" smtClean="0">
              <a:solidFill>
                <a:schemeClr val="accent1"/>
              </a:solidFill>
              <a:latin typeface="メイリオ" panose="020B0604030504040204" pitchFamily="50" charset="-128"/>
              <a:ea typeface="メイリオ" panose="020B0604030504040204" pitchFamily="50" charset="-128"/>
            </a:endParaRPr>
          </a:p>
          <a:p>
            <a:pPr marL="0" indent="0">
              <a:buNone/>
            </a:pPr>
            <a:r>
              <a:rPr kumimoji="1" lang="ja-JP" altLang="en-US" dirty="0">
                <a:solidFill>
                  <a:schemeClr val="accent1"/>
                </a:solidFill>
                <a:latin typeface="メイリオ" panose="020B0604030504040204" pitchFamily="50" charset="-128"/>
                <a:ea typeface="メイリオ" panose="020B0604030504040204" pitchFamily="50" charset="-128"/>
              </a:rPr>
              <a:t>　</a:t>
            </a:r>
            <a:r>
              <a:rPr kumimoji="1" lang="ja-JP" altLang="en-US" dirty="0" smtClean="0">
                <a:solidFill>
                  <a:schemeClr val="accent1"/>
                </a:solidFill>
                <a:latin typeface="メイリオ" panose="020B0604030504040204" pitchFamily="50" charset="-128"/>
                <a:ea typeface="メイリオ" panose="020B0604030504040204" pitchFamily="50" charset="-128"/>
              </a:rPr>
              <a:t>　　　□　インストラクショナルデザインの導入</a:t>
            </a:r>
            <a:endParaRPr lang="en-US" altLang="ja-JP" dirty="0">
              <a:latin typeface="メイリオ" panose="020B0604030504040204" pitchFamily="50" charset="-128"/>
              <a:ea typeface="メイリオ" panose="020B0604030504040204" pitchFamily="50" charset="-128"/>
            </a:endParaRPr>
          </a:p>
          <a:p>
            <a:pPr>
              <a:buFont typeface="Wingdings" panose="05000000000000000000" pitchFamily="2" charset="2"/>
              <a:buChar char="u"/>
            </a:pPr>
            <a:endParaRPr kumimoji="1" lang="ja-JP" altLang="en-US" sz="3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37255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01732" y="1285316"/>
            <a:ext cx="8086725" cy="3352800"/>
          </a:xfrm>
          <a:solidFill>
            <a:schemeClr val="accent3">
              <a:lumMod val="20000"/>
              <a:lumOff val="80000"/>
            </a:schemeClr>
          </a:solidFill>
        </p:spPr>
        <p:txBody>
          <a:bodyPr anchor="ctr" anchorCtr="1">
            <a:normAutofit/>
          </a:bodyPr>
          <a:lstStyle/>
          <a:p>
            <a:pPr algn="ctr"/>
            <a:r>
              <a:rPr lang="ja-JP" altLang="en-US" sz="4800" b="1" dirty="0">
                <a:solidFill>
                  <a:schemeClr val="accent6">
                    <a:lumMod val="75000"/>
                  </a:schemeClr>
                </a:solidFill>
                <a:latin typeface="メイリオ" panose="020B0604030504040204" pitchFamily="50" charset="-128"/>
                <a:ea typeface="メイリオ" panose="020B0604030504040204" pitchFamily="50" charset="-128"/>
              </a:rPr>
              <a:t>知識習得モデル</a:t>
            </a:r>
            <a:r>
              <a:rPr lang="ja-JP" altLang="en-US" sz="4800" b="1" dirty="0" smtClean="0">
                <a:solidFill>
                  <a:schemeClr val="accent6">
                    <a:lumMod val="75000"/>
                  </a:schemeClr>
                </a:solidFill>
                <a:latin typeface="メイリオ" panose="020B0604030504040204" pitchFamily="50" charset="-128"/>
                <a:ea typeface="メイリオ" panose="020B0604030504040204" pitchFamily="50" charset="-128"/>
              </a:rPr>
              <a:t>から</a:t>
            </a:r>
            <a:r>
              <a:rPr lang="en-US" altLang="ja-JP" sz="4800" b="1" dirty="0" smtClean="0">
                <a:solidFill>
                  <a:schemeClr val="accent6">
                    <a:lumMod val="75000"/>
                  </a:schemeClr>
                </a:solidFill>
                <a:latin typeface="メイリオ" panose="020B0604030504040204" pitchFamily="50" charset="-128"/>
                <a:ea typeface="メイリオ" panose="020B0604030504040204" pitchFamily="50" charset="-128"/>
              </a:rPr>
              <a:t/>
            </a:r>
            <a:br>
              <a:rPr lang="en-US" altLang="ja-JP" sz="4800" b="1" dirty="0" smtClean="0">
                <a:solidFill>
                  <a:schemeClr val="accent6">
                    <a:lumMod val="75000"/>
                  </a:schemeClr>
                </a:solidFill>
                <a:latin typeface="メイリオ" panose="020B0604030504040204" pitchFamily="50" charset="-128"/>
                <a:ea typeface="メイリオ" panose="020B0604030504040204" pitchFamily="50" charset="-128"/>
              </a:rPr>
            </a:br>
            <a:r>
              <a:rPr lang="en-US" altLang="ja-JP" sz="4800" b="1" dirty="0" smtClean="0">
                <a:solidFill>
                  <a:schemeClr val="accent6">
                    <a:lumMod val="75000"/>
                  </a:schemeClr>
                </a:solidFill>
                <a:latin typeface="メイリオ" panose="020B0604030504040204" pitchFamily="50" charset="-128"/>
                <a:ea typeface="メイリオ" panose="020B0604030504040204" pitchFamily="50" charset="-128"/>
              </a:rPr>
              <a:t/>
            </a:r>
            <a:br>
              <a:rPr lang="en-US" altLang="ja-JP" sz="4800" b="1" dirty="0" smtClean="0">
                <a:solidFill>
                  <a:schemeClr val="accent6">
                    <a:lumMod val="75000"/>
                  </a:schemeClr>
                </a:solidFill>
                <a:latin typeface="メイリオ" panose="020B0604030504040204" pitchFamily="50" charset="-128"/>
                <a:ea typeface="メイリオ" panose="020B0604030504040204" pitchFamily="50" charset="-128"/>
              </a:rPr>
            </a:br>
            <a:r>
              <a:rPr lang="ja-JP" altLang="en-US" sz="4800" b="1" dirty="0" smtClean="0">
                <a:solidFill>
                  <a:schemeClr val="accent6">
                    <a:lumMod val="75000"/>
                  </a:schemeClr>
                </a:solidFill>
                <a:latin typeface="メイリオ" panose="020B0604030504040204" pitchFamily="50" charset="-128"/>
                <a:ea typeface="メイリオ" panose="020B0604030504040204" pitchFamily="50" charset="-128"/>
              </a:rPr>
              <a:t>知識</a:t>
            </a:r>
            <a:r>
              <a:rPr lang="ja-JP" altLang="en-US" sz="4800" b="1" dirty="0">
                <a:solidFill>
                  <a:schemeClr val="accent6">
                    <a:lumMod val="75000"/>
                  </a:schemeClr>
                </a:solidFill>
                <a:latin typeface="メイリオ" panose="020B0604030504040204" pitchFamily="50" charset="-128"/>
                <a:ea typeface="メイリオ" panose="020B0604030504040204" pitchFamily="50" charset="-128"/>
              </a:rPr>
              <a:t>創造モデルへ</a:t>
            </a:r>
          </a:p>
        </p:txBody>
      </p:sp>
      <p:sp>
        <p:nvSpPr>
          <p:cNvPr id="6" name="テキスト ボックス 5"/>
          <p:cNvSpPr txBox="1"/>
          <p:nvPr/>
        </p:nvSpPr>
        <p:spPr>
          <a:xfrm>
            <a:off x="1044695" y="4638116"/>
            <a:ext cx="7200800" cy="830997"/>
          </a:xfrm>
          <a:prstGeom prst="rect">
            <a:avLst/>
          </a:prstGeom>
          <a:noFill/>
        </p:spPr>
        <p:txBody>
          <a:bodyPr wrap="square" rtlCol="0">
            <a:spAutoFit/>
          </a:bodyPr>
          <a:lstStyle/>
          <a:p>
            <a:r>
              <a:rPr kumimoji="1" lang="ja-JP" altLang="en-US" sz="2400" dirty="0" smtClean="0">
                <a:solidFill>
                  <a:schemeClr val="accent1"/>
                </a:solidFill>
              </a:rPr>
              <a:t>（１）ブルームの教育目標の分類体系を考えよう</a:t>
            </a:r>
            <a:endParaRPr kumimoji="1" lang="en-US" altLang="ja-JP" sz="2400" dirty="0" smtClean="0">
              <a:solidFill>
                <a:schemeClr val="accent1"/>
              </a:solidFill>
            </a:endParaRPr>
          </a:p>
          <a:p>
            <a:r>
              <a:rPr lang="ja-JP" altLang="en-US" sz="2400" dirty="0" smtClean="0">
                <a:solidFill>
                  <a:schemeClr val="accent1"/>
                </a:solidFill>
              </a:rPr>
              <a:t>（２）深い学びのための発問について考えよう　</a:t>
            </a:r>
            <a:endParaRPr lang="en-US" altLang="ja-JP" sz="2400" dirty="0">
              <a:solidFill>
                <a:schemeClr val="accent1"/>
              </a:solidFill>
            </a:endParaRPr>
          </a:p>
        </p:txBody>
      </p:sp>
    </p:spTree>
    <p:extLst>
      <p:ext uri="{BB962C8B-B14F-4D97-AF65-F5344CB8AC3E}">
        <p14:creationId xmlns:p14="http://schemas.microsoft.com/office/powerpoint/2010/main" val="1207847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11"/>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4</a:t>
            </a:fld>
            <a:endParaRPr kumimoji="0" lang="en-US" altLang="ja-JP"/>
          </a:p>
        </p:txBody>
      </p:sp>
      <p:sp>
        <p:nvSpPr>
          <p:cNvPr id="5" name="Rectangle 3"/>
          <p:cNvSpPr txBox="1">
            <a:spLocks noChangeArrowheads="1"/>
          </p:cNvSpPr>
          <p:nvPr/>
        </p:nvSpPr>
        <p:spPr>
          <a:xfrm>
            <a:off x="395536" y="1196752"/>
            <a:ext cx="8507412" cy="3240360"/>
          </a:xfrm>
          <a:prstGeom prst="rect">
            <a:avLst/>
          </a:prstGeom>
        </p:spPr>
        <p:txBody>
          <a:bodyPr>
            <a:normAutofit fontScale="77500" lnSpcReduction="20000"/>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a:lnSpc>
                <a:spcPct val="90000"/>
              </a:lnSpc>
              <a:defRPr/>
            </a:pPr>
            <a:r>
              <a:rPr lang="ja-JP" altLang="en-US" sz="3200" b="1" dirty="0" smtClean="0">
                <a:latin typeface="メイリオ" panose="020B0604030504040204" pitchFamily="50" charset="-128"/>
                <a:ea typeface="メイリオ" panose="020B0604030504040204" pitchFamily="50" charset="-128"/>
                <a:cs typeface="メイリオ" panose="020B0604030504040204" pitchFamily="50" charset="-128"/>
              </a:rPr>
              <a:t>学習活動を設計する上での２つのモデル</a:t>
            </a:r>
            <a:endParaRPr lang="en-US" altLang="ja-JP" sz="3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90000"/>
              </a:lnSpc>
              <a:defRPr/>
            </a:pP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知識創造モデル</a:t>
            </a:r>
            <a:endParaRPr lang="en-US" altLang="ja-JP" sz="3000" dirty="0">
              <a:latin typeface="メイリオ" panose="020B0604030504040204" pitchFamily="50" charset="-128"/>
              <a:ea typeface="メイリオ" panose="020B0604030504040204" pitchFamily="50" charset="-128"/>
              <a:cs typeface="メイリオ" panose="020B0604030504040204" pitchFamily="50" charset="-128"/>
            </a:endParaRPr>
          </a:p>
          <a:p>
            <a:pPr lvl="2">
              <a:lnSpc>
                <a:spcPct val="90000"/>
              </a:lnSpc>
              <a:defRPr/>
            </a:pPr>
            <a:r>
              <a:rPr lang="ja-JP" altLang="en-US" sz="2700" dirty="0" smtClean="0">
                <a:latin typeface="メイリオ" panose="020B0604030504040204" pitchFamily="50" charset="-128"/>
                <a:ea typeface="メイリオ" panose="020B0604030504040204" pitchFamily="50" charset="-128"/>
                <a:cs typeface="メイリオ" panose="020B0604030504040204" pitchFamily="50" charset="-128"/>
              </a:rPr>
              <a:t>新たな知識を生み出す、前向きアプローチ</a:t>
            </a:r>
            <a:endParaRPr lang="en-US" altLang="ja-JP" sz="27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2">
              <a:lnSpc>
                <a:spcPct val="90000"/>
              </a:lnSpc>
              <a:defRPr/>
            </a:pPr>
            <a:endParaRPr lang="en-US" altLang="ja-JP" sz="27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90000"/>
              </a:lnSpc>
              <a:defRPr/>
            </a:pP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知識習得モデル</a:t>
            </a:r>
            <a:endParaRPr lang="en-US" altLang="ja-JP" sz="3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2">
              <a:lnSpc>
                <a:spcPct val="90000"/>
              </a:lnSpc>
              <a:defRPr/>
            </a:pPr>
            <a:r>
              <a:rPr lang="ja-JP" altLang="en-US" sz="2700" dirty="0" smtClean="0">
                <a:latin typeface="メイリオ" panose="020B0604030504040204" pitchFamily="50" charset="-128"/>
                <a:ea typeface="メイリオ" panose="020B0604030504040204" pitchFamily="50" charset="-128"/>
                <a:cs typeface="メイリオ" panose="020B0604030504040204" pitchFamily="50" charset="-128"/>
              </a:rPr>
              <a:t>枠組み内の知識を覚えて使うのみ、後戻りアプローチ</a:t>
            </a:r>
            <a:endParaRPr lang="en-US" altLang="ja-JP" sz="27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2">
              <a:lnSpc>
                <a:spcPct val="90000"/>
              </a:lnSpc>
              <a:defRPr/>
            </a:pPr>
            <a:endParaRPr lang="en-US" altLang="ja-JP" sz="2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defRPr/>
            </a:pPr>
            <a:r>
              <a:rPr lang="ja-JP" altLang="en-US" sz="3200" b="1" dirty="0" smtClean="0">
                <a:latin typeface="メイリオ" panose="020B0604030504040204" pitchFamily="50" charset="-128"/>
                <a:ea typeface="メイリオ" panose="020B0604030504040204" pitchFamily="50" charset="-128"/>
                <a:cs typeface="メイリオ" panose="020B0604030504040204" pitchFamily="50" charset="-128"/>
              </a:rPr>
              <a:t>４つの知識観</a:t>
            </a:r>
            <a:r>
              <a:rPr lang="en-US" altLang="ja-JP" sz="3200" b="1" dirty="0" smtClean="0">
                <a:latin typeface="メイリオ" panose="020B0604030504040204" pitchFamily="50" charset="-128"/>
                <a:ea typeface="メイリオ" panose="020B0604030504040204" pitchFamily="50" charset="-128"/>
                <a:cs typeface="メイリオ" panose="020B0604030504040204" pitchFamily="50" charset="-128"/>
              </a:rPr>
              <a:t>(A〜D)</a:t>
            </a:r>
          </a:p>
          <a:p>
            <a:pPr lvl="1">
              <a:lnSpc>
                <a:spcPct val="90000"/>
              </a:lnSpc>
              <a:defRPr/>
            </a:pP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知識創造モデル：</a:t>
            </a:r>
            <a:r>
              <a:rPr lang="en-US" altLang="ja-JP" sz="3000" dirty="0" smtClean="0">
                <a:latin typeface="メイリオ" panose="020B0604030504040204" pitchFamily="50" charset="-128"/>
                <a:ea typeface="メイリオ" panose="020B0604030504040204" pitchFamily="50" charset="-128"/>
                <a:cs typeface="メイリオ" panose="020B0604030504040204" pitchFamily="50" charset="-128"/>
              </a:rPr>
              <a:t>D</a:t>
            </a: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で一体的に</a:t>
            </a:r>
            <a:endParaRPr lang="en-US" altLang="ja-JP" sz="3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90000"/>
              </a:lnSpc>
              <a:defRPr/>
            </a:pP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知識習得モデル：</a:t>
            </a:r>
            <a:r>
              <a:rPr lang="en-US" altLang="ja-JP" sz="3000" dirty="0" smtClean="0">
                <a:latin typeface="メイリオ" panose="020B0604030504040204" pitchFamily="50" charset="-128"/>
                <a:ea typeface="メイリオ" panose="020B0604030504040204" pitchFamily="50" charset="-128"/>
                <a:cs typeface="メイリオ" panose="020B0604030504040204" pitchFamily="50" charset="-128"/>
              </a:rPr>
              <a:t>A〜C</a:t>
            </a:r>
            <a:r>
              <a:rPr lang="ja-JP" altLang="en-US" sz="3000" dirty="0" smtClean="0">
                <a:latin typeface="メイリオ" panose="020B0604030504040204" pitchFamily="50" charset="-128"/>
                <a:ea typeface="メイリオ" panose="020B0604030504040204" pitchFamily="50" charset="-128"/>
                <a:cs typeface="メイリオ" panose="020B0604030504040204" pitchFamily="50" charset="-128"/>
              </a:rPr>
              <a:t>を組み合わせ、順番に</a:t>
            </a:r>
            <a:endParaRPr lang="en-US" altLang="ja-JP" sz="3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None/>
              <a:defRPr/>
            </a:pPr>
            <a:endParaRPr lang="en-US" altLang="ja-JP" sz="40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 name="図 2"/>
          <p:cNvPicPr>
            <a:picLocks noChangeAspect="1"/>
          </p:cNvPicPr>
          <p:nvPr/>
        </p:nvPicPr>
        <p:blipFill rotWithShape="1">
          <a:blip r:embed="rId2" cstate="screen">
            <a:extLst>
              <a:ext uri="{28A0092B-C50C-407E-A947-70E740481C1C}">
                <a14:useLocalDpi xmlns:a14="http://schemas.microsoft.com/office/drawing/2010/main"/>
              </a:ext>
            </a:extLst>
          </a:blip>
          <a:srcRect r="36199" b="22104"/>
          <a:stretch/>
        </p:blipFill>
        <p:spPr>
          <a:xfrm>
            <a:off x="1600567" y="4437111"/>
            <a:ext cx="6097349" cy="2148985"/>
          </a:xfrm>
          <a:prstGeom prst="rect">
            <a:avLst/>
          </a:prstGeom>
        </p:spPr>
      </p:pic>
      <p:sp>
        <p:nvSpPr>
          <p:cNvPr id="7" name="タイトル 1"/>
          <p:cNvSpPr txBox="1">
            <a:spLocks/>
          </p:cNvSpPr>
          <p:nvPr/>
        </p:nvSpPr>
        <p:spPr>
          <a:xfrm>
            <a:off x="0" y="0"/>
            <a:ext cx="9144000" cy="1004047"/>
          </a:xfrm>
          <a:prstGeom prst="rect">
            <a:avLst/>
          </a:prstGeom>
          <a:solidFill>
            <a:schemeClr val="accent1"/>
          </a:solidFill>
        </p:spPr>
        <p:txBody>
          <a:bodyPr vert="horz" lIns="91440" tIns="45720" rIns="91440" bIns="45720" rtlCol="0" anchor="ctr" anchorCtr="1">
            <a:normAutofit/>
          </a:bodyPr>
          <a:lstStyle>
            <a:lvl1pPr algn="l" defTabSz="914400" rtl="0" eaLnBrk="1" latinLnBrk="0" hangingPunct="1">
              <a:lnSpc>
                <a:spcPct val="90000"/>
              </a:lnSpc>
              <a:spcBef>
                <a:spcPct val="0"/>
              </a:spcBef>
              <a:buNone/>
              <a:defRPr kumimoji="1" sz="4800" kern="1200" spc="-120" baseline="0">
                <a:solidFill>
                  <a:schemeClr val="accent1"/>
                </a:solidFill>
                <a:latin typeface="+mj-lt"/>
                <a:ea typeface="+mj-ea"/>
                <a:cs typeface="+mj-cs"/>
              </a:defRPr>
            </a:lvl1pPr>
          </a:lstStyle>
          <a:p>
            <a:pPr algn="ctr"/>
            <a:r>
              <a:rPr lang="ja-JP" altLang="en-US" sz="3600" dirty="0" smtClean="0">
                <a:solidFill>
                  <a:schemeClr val="bg1"/>
                </a:solidFill>
                <a:latin typeface="メイリオ" panose="020B0604030504040204" pitchFamily="50" charset="-128"/>
                <a:ea typeface="メイリオ" panose="020B0604030504040204" pitchFamily="50" charset="-128"/>
              </a:rPr>
              <a:t>知識習得モデルから知識創造モデルへ</a:t>
            </a:r>
            <a:endParaRPr lang="ja-JP" altLang="en-US" sz="36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7034922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3">
              <a:lumMod val="20000"/>
              <a:lumOff val="80000"/>
            </a:schemeClr>
          </a:solidFill>
        </p:spPr>
        <p:txBody>
          <a:bodyPr anchor="ctr" anchorCtr="1">
            <a:normAutofit/>
          </a:bodyPr>
          <a:lstStyle/>
          <a:p>
            <a:pPr algn="ctr"/>
            <a:r>
              <a:rPr lang="ja-JP" altLang="en-US" sz="4800" b="1" dirty="0" smtClean="0">
                <a:solidFill>
                  <a:schemeClr val="accent6">
                    <a:lumMod val="75000"/>
                  </a:schemeClr>
                </a:solidFill>
                <a:latin typeface="メイリオ" panose="020B0604030504040204" pitchFamily="50" charset="-128"/>
                <a:ea typeface="メイリオ" panose="020B0604030504040204" pitchFamily="50" charset="-128"/>
              </a:rPr>
              <a:t>インストラクショナル</a:t>
            </a:r>
            <a:r>
              <a:rPr lang="en-US" altLang="ja-JP" sz="4800" b="1" dirty="0" smtClean="0">
                <a:solidFill>
                  <a:schemeClr val="accent6">
                    <a:lumMod val="75000"/>
                  </a:schemeClr>
                </a:solidFill>
                <a:latin typeface="メイリオ" panose="020B0604030504040204" pitchFamily="50" charset="-128"/>
                <a:ea typeface="メイリオ" panose="020B0604030504040204" pitchFamily="50" charset="-128"/>
              </a:rPr>
              <a:t/>
            </a:r>
            <a:br>
              <a:rPr lang="en-US" altLang="ja-JP" sz="4800" b="1" dirty="0" smtClean="0">
                <a:solidFill>
                  <a:schemeClr val="accent6">
                    <a:lumMod val="75000"/>
                  </a:schemeClr>
                </a:solidFill>
                <a:latin typeface="メイリオ" panose="020B0604030504040204" pitchFamily="50" charset="-128"/>
                <a:ea typeface="メイリオ" panose="020B0604030504040204" pitchFamily="50" charset="-128"/>
              </a:rPr>
            </a:br>
            <a:r>
              <a:rPr lang="ja-JP" altLang="en-US" sz="4800" b="1" dirty="0" smtClean="0">
                <a:solidFill>
                  <a:schemeClr val="accent6">
                    <a:lumMod val="75000"/>
                  </a:schemeClr>
                </a:solidFill>
                <a:latin typeface="メイリオ" panose="020B0604030504040204" pitchFamily="50" charset="-128"/>
                <a:ea typeface="メイリオ" panose="020B0604030504040204" pitchFamily="50" charset="-128"/>
              </a:rPr>
              <a:t>デザイン</a:t>
            </a:r>
            <a:endParaRPr lang="ja-JP" altLang="en-US" sz="4800" b="1"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85BE2DF0-0EC0-4976-B0F1-3B4E341FFB26}" type="slidenum">
              <a:rPr kumimoji="1" lang="ja-JP" altLang="en-US" smtClean="0"/>
              <a:t>5</a:t>
            </a:fld>
            <a:endParaRPr kumimoji="1" lang="ja-JP" altLang="en-US" dirty="0"/>
          </a:p>
        </p:txBody>
      </p:sp>
    </p:spTree>
    <p:extLst>
      <p:ext uri="{BB962C8B-B14F-4D97-AF65-F5344CB8AC3E}">
        <p14:creationId xmlns:p14="http://schemas.microsoft.com/office/powerpoint/2010/main" val="8122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25413" y="1616075"/>
            <a:ext cx="4681537" cy="1598613"/>
          </a:xfrm>
          <a:prstGeom prst="roundRect">
            <a:avLst/>
          </a:prstGeom>
          <a:ln>
            <a:no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sz="3600" dirty="0">
                <a:latin typeface="+mj-ea"/>
                <a:ea typeface="+mj-ea"/>
              </a:rPr>
              <a:t>インストラクション</a:t>
            </a:r>
            <a:endParaRPr lang="en-US" altLang="ja-JP" sz="3600" dirty="0">
              <a:latin typeface="+mj-ea"/>
              <a:ea typeface="+mj-ea"/>
            </a:endParaRPr>
          </a:p>
          <a:p>
            <a:pPr algn="ctr">
              <a:defRPr/>
            </a:pPr>
            <a:r>
              <a:rPr lang="en-US" altLang="ja-JP" sz="3600" dirty="0">
                <a:latin typeface="+mj-ea"/>
                <a:ea typeface="+mj-ea"/>
                <a:cs typeface="メイリオ" panose="020B0604030504040204" pitchFamily="50" charset="-128"/>
              </a:rPr>
              <a:t>Instruction</a:t>
            </a:r>
          </a:p>
        </p:txBody>
      </p:sp>
      <p:sp>
        <p:nvSpPr>
          <p:cNvPr id="9" name="角丸四角形 8"/>
          <p:cNvSpPr/>
          <p:nvPr/>
        </p:nvSpPr>
        <p:spPr>
          <a:xfrm>
            <a:off x="4859338" y="1624013"/>
            <a:ext cx="4140200" cy="1584325"/>
          </a:xfrm>
          <a:prstGeom prst="roundRect">
            <a:avLst/>
          </a:prstGeom>
          <a:ln>
            <a:noFill/>
          </a:ln>
        </p:spPr>
        <p:style>
          <a:lnRef idx="2">
            <a:schemeClr val="accent6"/>
          </a:lnRef>
          <a:fillRef idx="1">
            <a:schemeClr val="lt1"/>
          </a:fillRef>
          <a:effectRef idx="0">
            <a:schemeClr val="accent6"/>
          </a:effectRef>
          <a:fontRef idx="minor">
            <a:schemeClr val="dk1"/>
          </a:fontRef>
        </p:style>
        <p:txBody>
          <a:bodyPr anchor="ct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Arial" pitchFamily="34" charset="0"/>
                <a:ea typeface="ＭＳ Ｐゴシック" pitchFamily="50" charset="-128"/>
              </a:defRPr>
            </a:lvl9pPr>
          </a:lstStyle>
          <a:p>
            <a:pPr algn="ctr">
              <a:defRPr/>
            </a:pPr>
            <a:r>
              <a:rPr lang="ja-JP" altLang="en-US" sz="3600" dirty="0" smtClean="0">
                <a:solidFill>
                  <a:srgbClr val="000000"/>
                </a:solidFill>
                <a:latin typeface="メイリオ" pitchFamily="50" charset="-128"/>
                <a:ea typeface="メイリオ" pitchFamily="50" charset="-128"/>
              </a:rPr>
              <a:t>デザイン</a:t>
            </a:r>
            <a:endParaRPr lang="en-US" altLang="ja-JP" sz="3600" dirty="0" smtClean="0">
              <a:solidFill>
                <a:srgbClr val="000000"/>
              </a:solidFill>
              <a:latin typeface="メイリオ" pitchFamily="50" charset="-128"/>
              <a:ea typeface="メイリオ" pitchFamily="50" charset="-128"/>
            </a:endParaRPr>
          </a:p>
          <a:p>
            <a:pPr algn="ctr">
              <a:defRPr/>
            </a:pPr>
            <a:r>
              <a:rPr lang="en-US" altLang="ja-JP" sz="3600" dirty="0" smtClean="0">
                <a:solidFill>
                  <a:srgbClr val="000000"/>
                </a:solidFill>
                <a:latin typeface="メイリオ" pitchFamily="50" charset="-128"/>
                <a:ea typeface="メイリオ" pitchFamily="50" charset="-128"/>
              </a:rPr>
              <a:t>Design</a:t>
            </a:r>
            <a:endParaRPr lang="ja-JP" altLang="en-US" sz="3600" dirty="0" smtClean="0">
              <a:solidFill>
                <a:srgbClr val="000000"/>
              </a:solidFill>
              <a:latin typeface="メイリオ" pitchFamily="50" charset="-128"/>
              <a:ea typeface="メイリオ" pitchFamily="50" charset="-128"/>
            </a:endParaRPr>
          </a:p>
        </p:txBody>
      </p:sp>
      <p:sp>
        <p:nvSpPr>
          <p:cNvPr id="11" name="角丸四角形 10"/>
          <p:cNvSpPr/>
          <p:nvPr/>
        </p:nvSpPr>
        <p:spPr>
          <a:xfrm>
            <a:off x="125413" y="3646488"/>
            <a:ext cx="4681537" cy="1925637"/>
          </a:xfrm>
          <a:prstGeom prst="roundRect">
            <a:avLst/>
          </a:prstGeom>
          <a:solidFill>
            <a:schemeClr val="accent6">
              <a:lumMod val="75000"/>
            </a:schemeClr>
          </a:solidFill>
          <a:ln>
            <a:noFill/>
          </a:ln>
        </p:spPr>
        <p:style>
          <a:lnRef idx="2">
            <a:schemeClr val="accent5"/>
          </a:lnRef>
          <a:fillRef idx="1">
            <a:schemeClr val="lt1"/>
          </a:fillRef>
          <a:effectRef idx="0">
            <a:schemeClr val="accent5"/>
          </a:effectRef>
          <a:fontRef idx="minor">
            <a:schemeClr val="dk1"/>
          </a:fontRef>
        </p:style>
        <p:txBody>
          <a:bodyPr anchor="ctr"/>
          <a:lstStyle/>
          <a:p>
            <a:pPr algn="ctr">
              <a:defRPr/>
            </a:pPr>
            <a:r>
              <a:rPr lang="ja-JP" altLang="en-US" sz="3600" dirty="0">
                <a:solidFill>
                  <a:schemeClr val="bg1"/>
                </a:solidFill>
                <a:latin typeface="+mj-ea"/>
                <a:ea typeface="+mj-ea"/>
              </a:rPr>
              <a:t>教授、授業、指示</a:t>
            </a:r>
            <a:endParaRPr lang="en-US" altLang="ja-JP" sz="3600" dirty="0">
              <a:solidFill>
                <a:schemeClr val="bg1"/>
              </a:solidFill>
              <a:latin typeface="+mj-ea"/>
              <a:ea typeface="+mj-ea"/>
            </a:endParaRPr>
          </a:p>
          <a:p>
            <a:pPr algn="ctr">
              <a:defRPr/>
            </a:pPr>
            <a:r>
              <a:rPr lang="ja-JP" altLang="en-US" sz="3600" dirty="0">
                <a:solidFill>
                  <a:schemeClr val="bg1"/>
                </a:solidFill>
                <a:latin typeface="+mj-ea"/>
                <a:ea typeface="+mj-ea"/>
              </a:rPr>
              <a:t>行動を引き出すための仕掛け</a:t>
            </a:r>
            <a:endParaRPr lang="en-US" altLang="ja-JP" sz="3600" dirty="0">
              <a:solidFill>
                <a:schemeClr val="bg1"/>
              </a:solidFill>
              <a:latin typeface="+mj-ea"/>
              <a:ea typeface="+mj-ea"/>
            </a:endParaRPr>
          </a:p>
        </p:txBody>
      </p:sp>
      <p:sp>
        <p:nvSpPr>
          <p:cNvPr id="12" name="角丸四角形 11"/>
          <p:cNvSpPr/>
          <p:nvPr/>
        </p:nvSpPr>
        <p:spPr>
          <a:xfrm>
            <a:off x="5022850" y="3646488"/>
            <a:ext cx="4140200" cy="1925637"/>
          </a:xfrm>
          <a:prstGeom prst="roundRect">
            <a:avLst/>
          </a:prstGeom>
          <a:solidFill>
            <a:schemeClr val="accent4">
              <a:lumMod val="75000"/>
            </a:schemeClr>
          </a:solidFill>
          <a:ln>
            <a:noFill/>
          </a:ln>
        </p:spPr>
        <p:style>
          <a:lnRef idx="2">
            <a:schemeClr val="accent5"/>
          </a:lnRef>
          <a:fillRef idx="1">
            <a:schemeClr val="lt1"/>
          </a:fillRef>
          <a:effectRef idx="0">
            <a:schemeClr val="accent5"/>
          </a:effectRef>
          <a:fontRef idx="minor">
            <a:schemeClr val="dk1"/>
          </a:fontRef>
        </p:style>
        <p:txBody>
          <a:bodyPr anchor="ctr"/>
          <a:lstStyle/>
          <a:p>
            <a:pPr algn="ctr">
              <a:defRPr/>
            </a:pPr>
            <a:r>
              <a:rPr lang="ja-JP" altLang="en-US" sz="3600" dirty="0">
                <a:solidFill>
                  <a:schemeClr val="bg1"/>
                </a:solidFill>
                <a:latin typeface="+mn-ea"/>
              </a:rPr>
              <a:t>設　計</a:t>
            </a:r>
          </a:p>
        </p:txBody>
      </p:sp>
      <p:sp>
        <p:nvSpPr>
          <p:cNvPr id="3" name="二等辺三角形 2"/>
          <p:cNvSpPr/>
          <p:nvPr/>
        </p:nvSpPr>
        <p:spPr>
          <a:xfrm>
            <a:off x="2032000" y="3214688"/>
            <a:ext cx="1008063" cy="360362"/>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二等辺三角形 12"/>
          <p:cNvSpPr/>
          <p:nvPr/>
        </p:nvSpPr>
        <p:spPr>
          <a:xfrm>
            <a:off x="6516688" y="3182938"/>
            <a:ext cx="1008062" cy="360362"/>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Rectangle 2"/>
          <p:cNvSpPr txBox="1">
            <a:spLocks noChangeArrowheads="1"/>
          </p:cNvSpPr>
          <p:nvPr/>
        </p:nvSpPr>
        <p:spPr>
          <a:xfrm>
            <a:off x="0" y="0"/>
            <a:ext cx="9144000" cy="1412875"/>
          </a:xfrm>
          <a:prstGeom prst="rect">
            <a:avLst/>
          </a:prstGeom>
          <a:solidFill>
            <a:srgbClr val="4BACC6"/>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800" kern="1200" spc="-120" baseline="0">
                <a:solidFill>
                  <a:schemeClr val="accent1"/>
                </a:solidFill>
                <a:latin typeface="+mj-lt"/>
                <a:ea typeface="+mj-ea"/>
                <a:cs typeface="+mj-cs"/>
              </a:defRPr>
            </a:lvl1pPr>
          </a:lstStyle>
          <a:p>
            <a:pPr algn="ct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インストラクショナルデザイン</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
            </a:r>
            <a:b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b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ID</a:t>
            </a: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Instructional Design</a:t>
            </a: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endPar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endParaRPr>
          </a:p>
        </p:txBody>
      </p:sp>
    </p:spTree>
    <p:custDataLst>
      <p:tags r:id="rId1"/>
    </p:custDataLst>
    <p:extLst>
      <p:ext uri="{BB962C8B-B14F-4D97-AF65-F5344CB8AC3E}">
        <p14:creationId xmlns:p14="http://schemas.microsoft.com/office/powerpoint/2010/main" val="746242196"/>
      </p:ext>
    </p:extLst>
  </p:cSld>
  <p:clrMapOvr>
    <a:masterClrMapping/>
  </p:clrMapOvr>
  <p:transition advTm="42751"/>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9144000" cy="1412875"/>
          </a:xfrm>
          <a:solidFill>
            <a:srgbClr val="4BACC6"/>
          </a:solidFill>
        </p:spPr>
        <p:txBody>
          <a:bodyPr/>
          <a:lstStyle/>
          <a:p>
            <a:pPr algn="ctr">
              <a:lnSpc>
                <a:spcPct val="90000"/>
              </a:lnSpc>
            </a:pP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インストラクショナルデザイン</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
            </a:r>
            <a:b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b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ID</a:t>
            </a: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Instructional Design</a:t>
            </a: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endPar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endParaRPr>
          </a:p>
        </p:txBody>
      </p:sp>
      <p:sp>
        <p:nvSpPr>
          <p:cNvPr id="57347" name="Rectangle 3"/>
          <p:cNvSpPr>
            <a:spLocks noGrp="1" noChangeArrowheads="1"/>
          </p:cNvSpPr>
          <p:nvPr>
            <p:ph type="body" idx="1"/>
          </p:nvPr>
        </p:nvSpPr>
        <p:spPr>
          <a:xfrm>
            <a:off x="611188" y="2205038"/>
            <a:ext cx="8112125" cy="3097212"/>
          </a:xfrm>
        </p:spPr>
        <p:txBody>
          <a:bodyPr>
            <a:normAutofit/>
          </a:bodyPr>
          <a:lstStyle/>
          <a:p>
            <a:pPr marL="0" indent="0">
              <a:lnSpc>
                <a:spcPct val="110000"/>
              </a:lnSpc>
              <a:buFont typeface="Arial" panose="020B0604020202020204" pitchFamily="34" charset="0"/>
              <a:buNone/>
            </a:pPr>
            <a:r>
              <a:rPr lang="ja-JP" altLang="en-US" sz="3200" dirty="0" smtClean="0">
                <a:latin typeface="メイリオ" panose="020B0604030504040204" pitchFamily="50" charset="-128"/>
                <a:cs typeface="ＭＳ Ｐゴシック" panose="020B0600070205080204" pitchFamily="50" charset="-128"/>
              </a:rPr>
              <a:t>教育活動の</a:t>
            </a:r>
            <a:r>
              <a:rPr lang="ja-JP" altLang="en-US" sz="3200" b="1" u="sng" dirty="0" smtClean="0">
                <a:latin typeface="メイリオ" panose="020B0604030504040204" pitchFamily="50" charset="-128"/>
                <a:cs typeface="ＭＳ Ｐゴシック" panose="020B0600070205080204" pitchFamily="50" charset="-128"/>
              </a:rPr>
              <a:t>効果的・効率的・魅力的な学習環境をデザイン</a:t>
            </a:r>
            <a:r>
              <a:rPr lang="ja-JP" altLang="en-US" sz="3200" dirty="0" smtClean="0">
                <a:latin typeface="メイリオ" panose="020B0604030504040204" pitchFamily="50" charset="-128"/>
                <a:cs typeface="ＭＳ Ｐゴシック" panose="020B0600070205080204" pitchFamily="50" charset="-128"/>
              </a:rPr>
              <a:t>していくための手法を集大成したモデルや研究分野、またはそれらを応用して学習支援環境を実現するプロセスのこと</a:t>
            </a:r>
            <a:endParaRPr lang="en-US" altLang="ja-JP" sz="3600" dirty="0" smtClean="0">
              <a:latin typeface="メイリオ" panose="020B0604030504040204" pitchFamily="50" charset="-128"/>
              <a:cs typeface="ＭＳ Ｐゴシック" panose="020B0600070205080204" pitchFamily="50" charset="-128"/>
            </a:endParaRPr>
          </a:p>
        </p:txBody>
      </p:sp>
      <p:sp>
        <p:nvSpPr>
          <p:cNvPr id="2" name="テキスト ボックス 1"/>
          <p:cNvSpPr txBox="1">
            <a:spLocks noChangeArrowheads="1"/>
          </p:cNvSpPr>
          <p:nvPr/>
        </p:nvSpPr>
        <p:spPr bwMode="auto">
          <a:xfrm>
            <a:off x="762000" y="6021388"/>
            <a:ext cx="84185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Segoe UI" panose="020B0502040204020203" pitchFamily="34" charset="0"/>
                <a:ea typeface="メイリオ" panose="020B0604030504040204" pitchFamily="50" charset="-128"/>
                <a:cs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Segoe UI" panose="020B0502040204020203" pitchFamily="34" charset="0"/>
                <a:ea typeface="ＭＳ Ｐゴシック" panose="020B0600070205080204" pitchFamily="50" charset="-128"/>
                <a:cs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Segoe UI" panose="020B0502040204020203"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Segoe UI" panose="020B0502040204020203"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Segoe UI" panose="020B0502040204020203" pitchFamily="34" charset="0"/>
                <a:ea typeface="ＭＳ Ｐゴシック" panose="020B0600070205080204" pitchFamily="50" charset="-128"/>
              </a:defRPr>
            </a:lvl9pPr>
          </a:lstStyle>
          <a:p>
            <a:pPr>
              <a:spcBef>
                <a:spcPct val="0"/>
              </a:spcBef>
              <a:buFontTx/>
              <a:buNone/>
            </a:pPr>
            <a:r>
              <a:rPr lang="ja-JP" altLang="en-US" sz="1400">
                <a:latin typeface="Arial" panose="020B0604020202020204" pitchFamily="34" charset="0"/>
                <a:ea typeface="ＭＳ Ｐゴシック" panose="020B0600070205080204" pitchFamily="50" charset="-128"/>
              </a:rPr>
              <a:t>鈴木克明（</a:t>
            </a:r>
            <a:r>
              <a:rPr lang="en-US" altLang="ja-JP" sz="1400">
                <a:latin typeface="Arial" panose="020B0604020202020204" pitchFamily="34" charset="0"/>
                <a:ea typeface="ＭＳ Ｐゴシック" panose="020B0600070205080204" pitchFamily="50" charset="-128"/>
              </a:rPr>
              <a:t>2005</a:t>
            </a:r>
            <a:r>
              <a:rPr lang="ja-JP" altLang="en-US" sz="1400">
                <a:latin typeface="Arial" panose="020B0604020202020204" pitchFamily="34" charset="0"/>
                <a:ea typeface="ＭＳ Ｐゴシック" panose="020B0600070205080204" pitchFamily="50" charset="-128"/>
              </a:rPr>
              <a:t>）「</a:t>
            </a:r>
            <a:r>
              <a:rPr lang="en-US" altLang="ja-JP" sz="1400">
                <a:latin typeface="Arial" panose="020B0604020202020204" pitchFamily="34" charset="0"/>
                <a:ea typeface="ＭＳ Ｐゴシック" panose="020B0600070205080204" pitchFamily="50" charset="-128"/>
              </a:rPr>
              <a:t>E-Learning</a:t>
            </a:r>
            <a:r>
              <a:rPr lang="ja-JP" altLang="en-US" sz="1400">
                <a:latin typeface="Arial" panose="020B0604020202020204" pitchFamily="34" charset="0"/>
                <a:ea typeface="ＭＳ Ｐゴシック" panose="020B0600070205080204" pitchFamily="50" charset="-128"/>
              </a:rPr>
              <a:t>実践のためのインストラクショナル・デザイン」</a:t>
            </a:r>
            <a:r>
              <a:rPr lang="en-US" altLang="ja-JP" sz="1400">
                <a:latin typeface="Arial" panose="020B0604020202020204" pitchFamily="34" charset="0"/>
                <a:ea typeface="ＭＳ Ｐゴシック" panose="020B0600070205080204" pitchFamily="50" charset="-128"/>
              </a:rPr>
              <a:t>『</a:t>
            </a:r>
            <a:r>
              <a:rPr lang="ja-JP" altLang="en-US" sz="1400">
                <a:latin typeface="Arial" panose="020B0604020202020204" pitchFamily="34" charset="0"/>
                <a:ea typeface="ＭＳ Ｐゴシック" panose="020B0600070205080204" pitchFamily="50" charset="-128"/>
              </a:rPr>
              <a:t>日本教育工学会誌</a:t>
            </a:r>
            <a:r>
              <a:rPr lang="en-US" altLang="ja-JP" sz="1400">
                <a:latin typeface="Arial" panose="020B0604020202020204" pitchFamily="34" charset="0"/>
                <a:ea typeface="ＭＳ Ｐゴシック" panose="020B0600070205080204" pitchFamily="50" charset="-128"/>
              </a:rPr>
              <a:t>』</a:t>
            </a:r>
            <a:endParaRPr lang="ja-JP" altLang="en-US" sz="1400">
              <a:latin typeface="Arial" panose="020B0604020202020204" pitchFamily="34" charset="0"/>
              <a:ea typeface="ＭＳ Ｐゴシック" panose="020B0600070205080204" pitchFamily="50" charset="-128"/>
            </a:endParaRPr>
          </a:p>
        </p:txBody>
      </p:sp>
    </p:spTree>
    <p:custDataLst>
      <p:tags r:id="rId1"/>
    </p:custDataLst>
    <p:extLst>
      <p:ext uri="{BB962C8B-B14F-4D97-AF65-F5344CB8AC3E}">
        <p14:creationId xmlns:p14="http://schemas.microsoft.com/office/powerpoint/2010/main" val="1512845105"/>
      </p:ext>
    </p:extLst>
  </p:cSld>
  <p:clrMapOvr>
    <a:masterClrMapping/>
  </p:clrMapOvr>
  <p:transition advTm="66248"/>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Effect transition="in" filter="fade">
                                      <p:cBhvr>
                                        <p:cTn id="7" dur="500"/>
                                        <p:tgtEl>
                                          <p:spTgt spid="5734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txBox="1">
            <a:spLocks noChangeArrowheads="1"/>
          </p:cNvSpPr>
          <p:nvPr/>
        </p:nvSpPr>
        <p:spPr bwMode="auto">
          <a:xfrm>
            <a:off x="857194" y="1967143"/>
            <a:ext cx="9036050" cy="309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itchFamily="34" charset="0"/>
              <a:buChar char="•"/>
              <a:defRPr kumimoji="1" sz="3200">
                <a:solidFill>
                  <a:schemeClr val="tx1"/>
                </a:solidFill>
                <a:latin typeface="News Gothic MT" pitchFamily="2" charset="0"/>
                <a:ea typeface="ＭＳ Ｐゴシック" pitchFamily="50" charset="-128"/>
              </a:defRPr>
            </a:lvl1pPr>
            <a:lvl2pPr marL="742950" indent="-285750">
              <a:spcBef>
                <a:spcPct val="20000"/>
              </a:spcBef>
              <a:buFont typeface="Arial" pitchFamily="34" charset="0"/>
              <a:buChar char="–"/>
              <a:defRPr kumimoji="1" sz="2800">
                <a:solidFill>
                  <a:schemeClr val="tx1"/>
                </a:solidFill>
                <a:latin typeface="News Gothic MT" pitchFamily="2" charset="0"/>
                <a:ea typeface="ＭＳ Ｐゴシック" pitchFamily="50" charset="-128"/>
              </a:defRPr>
            </a:lvl2pPr>
            <a:lvl3pPr marL="1143000" indent="-228600">
              <a:spcBef>
                <a:spcPct val="20000"/>
              </a:spcBef>
              <a:buFont typeface="Arial" pitchFamily="34" charset="0"/>
              <a:buChar char="•"/>
              <a:defRPr kumimoji="1" sz="2400">
                <a:solidFill>
                  <a:schemeClr val="tx1"/>
                </a:solidFill>
                <a:latin typeface="News Gothic MT" pitchFamily="2" charset="0"/>
                <a:ea typeface="ＭＳ Ｐゴシック" pitchFamily="50" charset="-128"/>
              </a:defRPr>
            </a:lvl3pPr>
            <a:lvl4pPr marL="1600200" indent="-228600">
              <a:spcBef>
                <a:spcPct val="20000"/>
              </a:spcBef>
              <a:buFont typeface="Arial" pitchFamily="34" charset="0"/>
              <a:buChar char="–"/>
              <a:defRPr kumimoji="1" sz="2000">
                <a:solidFill>
                  <a:schemeClr val="tx1"/>
                </a:solidFill>
                <a:latin typeface="News Gothic MT" pitchFamily="2" charset="0"/>
                <a:ea typeface="ＭＳ Ｐゴシック" pitchFamily="50" charset="-128"/>
              </a:defRPr>
            </a:lvl4pPr>
            <a:lvl5pPr marL="2057400" indent="-228600">
              <a:spcBef>
                <a:spcPct val="20000"/>
              </a:spcBef>
              <a:buFont typeface="Arial" pitchFamily="34" charset="0"/>
              <a:buChar char="»"/>
              <a:defRPr kumimoji="1" sz="2000">
                <a:solidFill>
                  <a:schemeClr val="tx1"/>
                </a:solidFill>
                <a:latin typeface="News Gothic MT" pitchFamily="2"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News Gothic MT" pitchFamily="2"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News Gothic MT" pitchFamily="2"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News Gothic MT" pitchFamily="2"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News Gothic MT" pitchFamily="2" charset="0"/>
                <a:ea typeface="ＭＳ Ｐゴシック" pitchFamily="50" charset="-128"/>
              </a:defRPr>
            </a:lvl9pPr>
          </a:lstStyle>
          <a:p>
            <a:pPr>
              <a:lnSpc>
                <a:spcPct val="200000"/>
              </a:lnSpc>
              <a:defRPr/>
            </a:pPr>
            <a:r>
              <a:rPr lang="ja-JP" altLang="en-US" b="1" dirty="0" smtClean="0">
                <a:latin typeface="+mj-ea"/>
                <a:ea typeface="+mj-ea"/>
              </a:rPr>
              <a:t>効果的</a:t>
            </a:r>
            <a:r>
              <a:rPr lang="ja-JP" altLang="en-US" dirty="0" smtClean="0">
                <a:latin typeface="+mj-ea"/>
                <a:ea typeface="+mj-ea"/>
              </a:rPr>
              <a:t>：学習者が目標に到達する</a:t>
            </a:r>
            <a:endParaRPr lang="en-US" altLang="ja-JP" dirty="0" smtClean="0">
              <a:latin typeface="+mj-ea"/>
              <a:ea typeface="+mj-ea"/>
            </a:endParaRPr>
          </a:p>
          <a:p>
            <a:pPr>
              <a:lnSpc>
                <a:spcPct val="200000"/>
              </a:lnSpc>
              <a:defRPr/>
            </a:pPr>
            <a:r>
              <a:rPr lang="ja-JP" altLang="en-US" b="1" dirty="0" smtClean="0">
                <a:latin typeface="+mj-ea"/>
                <a:ea typeface="+mj-ea"/>
              </a:rPr>
              <a:t>効率的</a:t>
            </a:r>
            <a:r>
              <a:rPr lang="ja-JP" altLang="en-US" dirty="0" smtClean="0">
                <a:latin typeface="+mj-ea"/>
                <a:ea typeface="+mj-ea"/>
              </a:rPr>
              <a:t>：短時間で学習目標に到達する</a:t>
            </a:r>
            <a:endParaRPr lang="en-US" altLang="ja-JP" dirty="0" smtClean="0">
              <a:latin typeface="+mj-ea"/>
              <a:ea typeface="+mj-ea"/>
            </a:endParaRPr>
          </a:p>
          <a:p>
            <a:pPr>
              <a:lnSpc>
                <a:spcPct val="200000"/>
              </a:lnSpc>
              <a:defRPr/>
            </a:pPr>
            <a:r>
              <a:rPr lang="ja-JP" altLang="en-US" b="1" dirty="0" smtClean="0">
                <a:latin typeface="+mj-ea"/>
                <a:ea typeface="+mj-ea"/>
              </a:rPr>
              <a:t>魅力的</a:t>
            </a:r>
            <a:r>
              <a:rPr lang="ja-JP" altLang="en-US" dirty="0" smtClean="0">
                <a:latin typeface="+mj-ea"/>
                <a:ea typeface="+mj-ea"/>
              </a:rPr>
              <a:t>：もっと学びたいという気持ちに</a:t>
            </a:r>
            <a:endParaRPr lang="en-US" altLang="ja-JP" dirty="0" smtClean="0">
              <a:latin typeface="+mj-ea"/>
              <a:ea typeface="+mj-ea"/>
            </a:endParaRPr>
          </a:p>
        </p:txBody>
      </p:sp>
      <p:sp>
        <p:nvSpPr>
          <p:cNvPr id="5" name="Rectangle 2"/>
          <p:cNvSpPr>
            <a:spLocks noGrp="1" noChangeArrowheads="1"/>
          </p:cNvSpPr>
          <p:nvPr>
            <p:ph type="title"/>
          </p:nvPr>
        </p:nvSpPr>
        <p:spPr>
          <a:xfrm>
            <a:off x="0" y="0"/>
            <a:ext cx="9144000" cy="1412875"/>
          </a:xfrm>
          <a:solidFill>
            <a:srgbClr val="4BACC6"/>
          </a:solidFill>
        </p:spPr>
        <p:txBody>
          <a:bodyPr/>
          <a:lstStyle/>
          <a:p>
            <a:pPr algn="ctr">
              <a:lnSpc>
                <a:spcPct val="90000"/>
              </a:lnSpc>
            </a:pP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インストラクショナルデザイン</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
            </a:r>
            <a:b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b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ID</a:t>
            </a: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r>
              <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Instructional Design</a:t>
            </a:r>
            <a:r>
              <a:rPr lang="ja-JP" altLang="en-US"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rPr>
              <a:t>）</a:t>
            </a:r>
            <a:endParaRPr lang="en-US" altLang="ja-JP" sz="3600" dirty="0" smtClean="0">
              <a:solidFill>
                <a:srgbClr val="FFFFFF"/>
              </a:solidFill>
              <a:latin typeface="メイリオ" panose="020B0604030504040204" pitchFamily="50" charset="-128"/>
              <a:ea typeface="メイリオ"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2572781761"/>
      </p:ext>
    </p:extLst>
  </p:cSld>
  <p:clrMapOvr>
    <a:masterClrMapping/>
  </p:clrMapOvr>
  <p:transition spd="slow" advTm="103125"/>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74043"/>
            <a:ext cx="8804188" cy="692497"/>
          </a:xfrm>
          <a:prstGeom prst="rect">
            <a:avLst/>
          </a:prstGeom>
          <a:noFill/>
        </p:spPr>
        <p:txBody>
          <a:bodyPr wrap="square" rtlCol="0">
            <a:spAutoFit/>
          </a:bodyPr>
          <a:lstStyle/>
          <a:p>
            <a:r>
              <a:rPr lang="ja-JP" altLang="en-US" sz="2800" dirty="0">
                <a:latin typeface="メイリオ" panose="020B0604030504040204" pitchFamily="50" charset="-128"/>
                <a:ea typeface="メイリオ" panose="020B0604030504040204" pitchFamily="50" charset="-128"/>
              </a:rPr>
              <a:t>学習目標の分析とデザイン</a:t>
            </a:r>
            <a:r>
              <a:rPr lang="en-US" altLang="ja-JP" sz="2800" dirty="0">
                <a:latin typeface="メイリオ" panose="020B0604030504040204" pitchFamily="50" charset="-128"/>
                <a:ea typeface="メイリオ" panose="020B0604030504040204" pitchFamily="50" charset="-128"/>
              </a:rPr>
              <a:t>(</a:t>
            </a:r>
            <a:r>
              <a:rPr lang="ja-JP" altLang="en-US" sz="2800" dirty="0">
                <a:latin typeface="メイリオ" panose="020B0604030504040204" pitchFamily="50" charset="-128"/>
                <a:ea typeface="メイリオ" panose="020B0604030504040204" pitchFamily="50" charset="-128"/>
              </a:rPr>
              <a:t>例）</a:t>
            </a:r>
            <a:endParaRPr lang="en-US" altLang="ja-JP" sz="2800" dirty="0">
              <a:latin typeface="メイリオ" panose="020B0604030504040204" pitchFamily="50" charset="-128"/>
              <a:ea typeface="メイリオ" panose="020B0604030504040204" pitchFamily="50" charset="-128"/>
            </a:endParaRPr>
          </a:p>
          <a:p>
            <a:r>
              <a:rPr lang="ja-JP" altLang="en-US" sz="110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タキソノミーテーブル（教育目標の分類体系：タキソノミ</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endParaRPr kumimoji="1" lang="ja-JP" altLang="en-US" sz="1200"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179512" y="720596"/>
            <a:ext cx="8391351" cy="0"/>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8" name="表 7"/>
          <p:cNvGraphicFramePr>
            <a:graphicFrameLocks noGrp="1"/>
          </p:cNvGraphicFramePr>
          <p:nvPr/>
        </p:nvGraphicFramePr>
        <p:xfrm>
          <a:off x="272515" y="1000011"/>
          <a:ext cx="8444240" cy="5440416"/>
        </p:xfrm>
        <a:graphic>
          <a:graphicData uri="http://schemas.openxmlformats.org/drawingml/2006/table">
            <a:tbl>
              <a:tblPr firstRow="1" bandRow="1">
                <a:tableStyleId>{5940675A-B579-460E-94D1-54222C63F5DA}</a:tableStyleId>
              </a:tblPr>
              <a:tblGrid>
                <a:gridCol w="1199409">
                  <a:extLst>
                    <a:ext uri="{9D8B030D-6E8A-4147-A177-3AD203B41FA5}">
                      <a16:colId xmlns:a16="http://schemas.microsoft.com/office/drawing/2014/main" val="3374882550"/>
                    </a:ext>
                  </a:extLst>
                </a:gridCol>
                <a:gridCol w="1008112">
                  <a:extLst>
                    <a:ext uri="{9D8B030D-6E8A-4147-A177-3AD203B41FA5}">
                      <a16:colId xmlns:a16="http://schemas.microsoft.com/office/drawing/2014/main" val="2599041416"/>
                    </a:ext>
                  </a:extLst>
                </a:gridCol>
                <a:gridCol w="1224136">
                  <a:extLst>
                    <a:ext uri="{9D8B030D-6E8A-4147-A177-3AD203B41FA5}">
                      <a16:colId xmlns:a16="http://schemas.microsoft.com/office/drawing/2014/main" val="1881016804"/>
                    </a:ext>
                  </a:extLst>
                </a:gridCol>
                <a:gridCol w="1152128">
                  <a:extLst>
                    <a:ext uri="{9D8B030D-6E8A-4147-A177-3AD203B41FA5}">
                      <a16:colId xmlns:a16="http://schemas.microsoft.com/office/drawing/2014/main" val="2172807435"/>
                    </a:ext>
                  </a:extLst>
                </a:gridCol>
                <a:gridCol w="1296144">
                  <a:extLst>
                    <a:ext uri="{9D8B030D-6E8A-4147-A177-3AD203B41FA5}">
                      <a16:colId xmlns:a16="http://schemas.microsoft.com/office/drawing/2014/main" val="2344890838"/>
                    </a:ext>
                  </a:extLst>
                </a:gridCol>
                <a:gridCol w="1196160">
                  <a:extLst>
                    <a:ext uri="{9D8B030D-6E8A-4147-A177-3AD203B41FA5}">
                      <a16:colId xmlns:a16="http://schemas.microsoft.com/office/drawing/2014/main" val="2605290540"/>
                    </a:ext>
                  </a:extLst>
                </a:gridCol>
                <a:gridCol w="1368151">
                  <a:extLst>
                    <a:ext uri="{9D8B030D-6E8A-4147-A177-3AD203B41FA5}">
                      <a16:colId xmlns:a16="http://schemas.microsoft.com/office/drawing/2014/main" val="3330330848"/>
                    </a:ext>
                  </a:extLst>
                </a:gridCol>
              </a:tblGrid>
              <a:tr h="370840">
                <a:tc rowSpan="3">
                  <a:txBody>
                    <a:bodyPr/>
                    <a:lstStyle/>
                    <a:p>
                      <a:pPr algn="ctr"/>
                      <a:endParaRPr kumimoji="1" lang="ja-JP" altLang="en-US" sz="700" dirty="0">
                        <a:solidFill>
                          <a:schemeClr val="bg1"/>
                        </a:solidFill>
                        <a:latin typeface="+mn-ea"/>
                        <a:ea typeface="+mn-ea"/>
                      </a:endParaRPr>
                    </a:p>
                  </a:txBody>
                  <a:tcPr anchor="ctr">
                    <a:solidFill>
                      <a:schemeClr val="accent1">
                        <a:lumMod val="75000"/>
                      </a:schemeClr>
                    </a:solidFill>
                  </a:tcPr>
                </a:tc>
                <a:tc>
                  <a:txBody>
                    <a:bodyPr/>
                    <a:lstStyle/>
                    <a:p>
                      <a:pPr algn="ctr"/>
                      <a:r>
                        <a:rPr kumimoji="1" lang="ja-JP" altLang="en-US" sz="700" dirty="0">
                          <a:solidFill>
                            <a:schemeClr val="bg1"/>
                          </a:solidFill>
                          <a:latin typeface="+mn-ea"/>
                          <a:ea typeface="+mn-ea"/>
                        </a:rPr>
                        <a:t>①記憶する</a:t>
                      </a:r>
                    </a:p>
                  </a:txBody>
                  <a:tcPr anchor="ctr">
                    <a:solidFill>
                      <a:schemeClr val="accent1">
                        <a:lumMod val="75000"/>
                      </a:schemeClr>
                    </a:solidFill>
                  </a:tcPr>
                </a:tc>
                <a:tc>
                  <a:txBody>
                    <a:bodyPr/>
                    <a:lstStyle/>
                    <a:p>
                      <a:pPr algn="ctr"/>
                      <a:r>
                        <a:rPr kumimoji="1" lang="ja-JP" altLang="en-US" sz="700" dirty="0">
                          <a:solidFill>
                            <a:schemeClr val="bg1"/>
                          </a:solidFill>
                          <a:latin typeface="+mn-ea"/>
                          <a:ea typeface="+mn-ea"/>
                        </a:rPr>
                        <a:t>②理解する</a:t>
                      </a:r>
                    </a:p>
                  </a:txBody>
                  <a:tcPr anchor="ctr">
                    <a:solidFill>
                      <a:schemeClr val="accent1">
                        <a:lumMod val="75000"/>
                      </a:schemeClr>
                    </a:solidFill>
                  </a:tcPr>
                </a:tc>
                <a:tc>
                  <a:txBody>
                    <a:bodyPr/>
                    <a:lstStyle/>
                    <a:p>
                      <a:pPr algn="ctr"/>
                      <a:r>
                        <a:rPr kumimoji="1" lang="ja-JP" altLang="en-US" sz="700" dirty="0">
                          <a:solidFill>
                            <a:schemeClr val="bg1"/>
                          </a:solidFill>
                          <a:latin typeface="+mn-ea"/>
                          <a:ea typeface="+mn-ea"/>
                        </a:rPr>
                        <a:t>③応用する</a:t>
                      </a:r>
                    </a:p>
                  </a:txBody>
                  <a:tcPr anchor="ctr">
                    <a:solidFill>
                      <a:schemeClr val="accent1">
                        <a:lumMod val="75000"/>
                      </a:schemeClr>
                    </a:solidFill>
                  </a:tcPr>
                </a:tc>
                <a:tc>
                  <a:txBody>
                    <a:bodyPr/>
                    <a:lstStyle/>
                    <a:p>
                      <a:pPr algn="ctr"/>
                      <a:r>
                        <a:rPr kumimoji="1" lang="ja-JP" altLang="en-US" sz="700" dirty="0">
                          <a:solidFill>
                            <a:schemeClr val="bg1"/>
                          </a:solidFill>
                          <a:latin typeface="+mn-ea"/>
                          <a:ea typeface="+mn-ea"/>
                        </a:rPr>
                        <a:t>④分析する</a:t>
                      </a:r>
                    </a:p>
                  </a:txBody>
                  <a:tcPr anchor="ctr">
                    <a:solidFill>
                      <a:schemeClr val="accent1">
                        <a:lumMod val="75000"/>
                      </a:schemeClr>
                    </a:solidFill>
                  </a:tcPr>
                </a:tc>
                <a:tc>
                  <a:txBody>
                    <a:bodyPr/>
                    <a:lstStyle/>
                    <a:p>
                      <a:pPr algn="ctr"/>
                      <a:r>
                        <a:rPr kumimoji="1" lang="ja-JP" altLang="en-US" sz="700" dirty="0">
                          <a:solidFill>
                            <a:schemeClr val="bg1"/>
                          </a:solidFill>
                          <a:latin typeface="+mn-ea"/>
                          <a:ea typeface="+mn-ea"/>
                        </a:rPr>
                        <a:t>⑤評価する</a:t>
                      </a:r>
                    </a:p>
                  </a:txBody>
                  <a:tcPr anchor="ctr">
                    <a:solidFill>
                      <a:schemeClr val="accent1">
                        <a:lumMod val="75000"/>
                      </a:schemeClr>
                    </a:solidFill>
                  </a:tcPr>
                </a:tc>
                <a:tc>
                  <a:txBody>
                    <a:bodyPr/>
                    <a:lstStyle/>
                    <a:p>
                      <a:pPr algn="ctr"/>
                      <a:r>
                        <a:rPr kumimoji="1" lang="ja-JP" altLang="en-US" sz="700" dirty="0">
                          <a:solidFill>
                            <a:schemeClr val="bg1"/>
                          </a:solidFill>
                          <a:latin typeface="+mn-ea"/>
                          <a:ea typeface="+mn-ea"/>
                        </a:rPr>
                        <a:t>⑥創造する</a:t>
                      </a:r>
                    </a:p>
                  </a:txBody>
                  <a:tcPr anchor="ctr">
                    <a:solidFill>
                      <a:schemeClr val="accent1">
                        <a:lumMod val="75000"/>
                      </a:schemeClr>
                    </a:solidFill>
                  </a:tcPr>
                </a:tc>
                <a:extLst>
                  <a:ext uri="{0D108BD9-81ED-4DB2-BD59-A6C34878D82A}">
                    <a16:rowId xmlns:a16="http://schemas.microsoft.com/office/drawing/2014/main" val="301902340"/>
                  </a:ext>
                </a:extLst>
              </a:tr>
              <a:tr h="370840">
                <a:tc vMerge="1">
                  <a:txBody>
                    <a:bodyPr/>
                    <a:lstStyle/>
                    <a:p>
                      <a:endParaRPr kumimoji="1" lang="ja-JP" altLang="en-US" sz="700" dirty="0">
                        <a:solidFill>
                          <a:schemeClr val="bg1"/>
                        </a:solidFill>
                        <a:latin typeface="+mn-ea"/>
                        <a:ea typeface="+mn-ea"/>
                      </a:endParaRPr>
                    </a:p>
                  </a:txBody>
                  <a:tcPr anchor="ctr">
                    <a:solidFill>
                      <a:schemeClr val="accent1">
                        <a:lumMod val="50000"/>
                      </a:schemeClr>
                    </a:solidFill>
                  </a:tcPr>
                </a:tc>
                <a:tc>
                  <a:txBody>
                    <a:bodyPr/>
                    <a:lstStyle/>
                    <a:p>
                      <a:pPr algn="ctr"/>
                      <a:r>
                        <a:rPr kumimoji="1" lang="zh-TW" altLang="en-US" sz="700" dirty="0">
                          <a:solidFill>
                            <a:schemeClr val="bg1"/>
                          </a:solidFill>
                          <a:latin typeface="+mn-ea"/>
                          <a:ea typeface="+mn-ea"/>
                        </a:rPr>
                        <a:t>再認、再生</a:t>
                      </a:r>
                    </a:p>
                  </a:txBody>
                  <a:tcPr anchor="ctr">
                    <a:solidFill>
                      <a:schemeClr val="accent2">
                        <a:lumMod val="75000"/>
                      </a:schemeClr>
                    </a:solidFill>
                  </a:tcPr>
                </a:tc>
                <a:tc>
                  <a:txBody>
                    <a:bodyPr/>
                    <a:lstStyle/>
                    <a:p>
                      <a:pPr algn="ctr"/>
                      <a:r>
                        <a:rPr kumimoji="1" lang="zh-TW" altLang="en-US" sz="700" dirty="0">
                          <a:solidFill>
                            <a:schemeClr val="bg1"/>
                          </a:solidFill>
                          <a:latin typeface="+mn-ea"/>
                          <a:ea typeface="+mn-ea"/>
                        </a:rPr>
                        <a:t>解釈、例示、分類</a:t>
                      </a:r>
                    </a:p>
                    <a:p>
                      <a:pPr algn="ctr"/>
                      <a:r>
                        <a:rPr kumimoji="1" lang="zh-TW" altLang="en-US" sz="700" dirty="0">
                          <a:solidFill>
                            <a:schemeClr val="bg1"/>
                          </a:solidFill>
                          <a:latin typeface="+mn-ea"/>
                          <a:ea typeface="+mn-ea"/>
                        </a:rPr>
                        <a:t>推論、比較、説明</a:t>
                      </a:r>
                      <a:endParaRPr kumimoji="1" lang="ja-JP" altLang="en-US" sz="700" dirty="0">
                        <a:solidFill>
                          <a:schemeClr val="bg1"/>
                        </a:solidFill>
                        <a:latin typeface="+mn-ea"/>
                        <a:ea typeface="+mn-ea"/>
                      </a:endParaRPr>
                    </a:p>
                  </a:txBody>
                  <a:tcPr anchor="ctr">
                    <a:solidFill>
                      <a:schemeClr val="accent2">
                        <a:lumMod val="75000"/>
                      </a:schemeClr>
                    </a:solidFill>
                  </a:tcPr>
                </a:tc>
                <a:tc>
                  <a:txBody>
                    <a:bodyPr/>
                    <a:lstStyle/>
                    <a:p>
                      <a:pPr algn="ctr"/>
                      <a:r>
                        <a:rPr kumimoji="1" lang="ja-JP" altLang="en-US" sz="700" dirty="0">
                          <a:solidFill>
                            <a:schemeClr val="bg1"/>
                          </a:solidFill>
                          <a:latin typeface="+mn-ea"/>
                          <a:ea typeface="+mn-ea"/>
                        </a:rPr>
                        <a:t>実行、遂行</a:t>
                      </a:r>
                    </a:p>
                  </a:txBody>
                  <a:tcPr anchor="ctr">
                    <a:solidFill>
                      <a:schemeClr val="accent3">
                        <a:lumMod val="75000"/>
                      </a:schemeClr>
                    </a:solidFill>
                  </a:tcPr>
                </a:tc>
                <a:tc>
                  <a:txBody>
                    <a:bodyPr/>
                    <a:lstStyle/>
                    <a:p>
                      <a:pPr algn="ctr"/>
                      <a:r>
                        <a:rPr kumimoji="1" lang="ja-JP" altLang="en-US" sz="700" dirty="0">
                          <a:solidFill>
                            <a:schemeClr val="bg1"/>
                          </a:solidFill>
                          <a:latin typeface="+mn-ea"/>
                          <a:ea typeface="+mn-ea"/>
                        </a:rPr>
                        <a:t>比較、組織、結果と原因</a:t>
                      </a:r>
                    </a:p>
                  </a:txBody>
                  <a:tcPr anchor="ctr">
                    <a:solidFill>
                      <a:schemeClr val="accent3">
                        <a:lumMod val="75000"/>
                      </a:schemeClr>
                    </a:solidFill>
                  </a:tcPr>
                </a:tc>
                <a:tc>
                  <a:txBody>
                    <a:bodyPr/>
                    <a:lstStyle/>
                    <a:p>
                      <a:pPr algn="ctr"/>
                      <a:r>
                        <a:rPr kumimoji="1" lang="ja-JP" altLang="en-US" sz="700" dirty="0">
                          <a:solidFill>
                            <a:schemeClr val="bg1"/>
                          </a:solidFill>
                          <a:latin typeface="+mn-ea"/>
                          <a:ea typeface="+mn-ea"/>
                        </a:rPr>
                        <a:t>チェック、判断</a:t>
                      </a:r>
                    </a:p>
                  </a:txBody>
                  <a:tcPr anchor="ctr">
                    <a:solidFill>
                      <a:schemeClr val="accent3">
                        <a:lumMod val="75000"/>
                      </a:schemeClr>
                    </a:solidFill>
                  </a:tcPr>
                </a:tc>
                <a:tc>
                  <a:txBody>
                    <a:bodyPr/>
                    <a:lstStyle/>
                    <a:p>
                      <a:pPr algn="ctr"/>
                      <a:r>
                        <a:rPr kumimoji="1" lang="ja-JP" altLang="en-US" sz="700" dirty="0">
                          <a:solidFill>
                            <a:schemeClr val="bg1"/>
                          </a:solidFill>
                          <a:latin typeface="+mn-ea"/>
                          <a:ea typeface="+mn-ea"/>
                        </a:rPr>
                        <a:t>生み出す、計画できる、汎化</a:t>
                      </a:r>
                    </a:p>
                  </a:txBody>
                  <a:tcPr anchor="ctr">
                    <a:solidFill>
                      <a:schemeClr val="accent3">
                        <a:lumMod val="75000"/>
                      </a:schemeClr>
                    </a:solidFill>
                  </a:tcPr>
                </a:tc>
                <a:extLst>
                  <a:ext uri="{0D108BD9-81ED-4DB2-BD59-A6C34878D82A}">
                    <a16:rowId xmlns:a16="http://schemas.microsoft.com/office/drawing/2014/main" val="4051336827"/>
                  </a:ext>
                </a:extLst>
              </a:tr>
              <a:tr h="370840">
                <a:tc vMerge="1">
                  <a:txBody>
                    <a:bodyPr/>
                    <a:lstStyle/>
                    <a:p>
                      <a:pPr algn="ctr"/>
                      <a:endParaRPr kumimoji="1" lang="ja-JP" altLang="en-US" sz="700" dirty="0">
                        <a:solidFill>
                          <a:schemeClr val="bg1"/>
                        </a:solidFill>
                        <a:latin typeface="+mn-ea"/>
                        <a:ea typeface="+mn-ea"/>
                      </a:endParaRPr>
                    </a:p>
                  </a:txBody>
                  <a:tcPr anchor="ctr">
                    <a:solidFill>
                      <a:schemeClr val="accent1">
                        <a:lumMod val="75000"/>
                      </a:schemeClr>
                    </a:solidFill>
                  </a:tcPr>
                </a:tc>
                <a:tc>
                  <a:txBody>
                    <a:bodyPr/>
                    <a:lstStyle/>
                    <a:p>
                      <a:pPr algn="ctr"/>
                      <a:r>
                        <a:rPr kumimoji="1" lang="ja-JP" altLang="en-US" sz="700" dirty="0">
                          <a:solidFill>
                            <a:schemeClr val="bg1"/>
                          </a:solidFill>
                          <a:latin typeface="+mn-ea"/>
                          <a:ea typeface="+mn-ea"/>
                        </a:rPr>
                        <a:t>書く、暗唱する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組み合わせる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辞書・ネットで調べる</a:t>
                      </a:r>
                      <a:endParaRPr kumimoji="1" lang="zh-TW" altLang="en-US" sz="700" dirty="0">
                        <a:solidFill>
                          <a:schemeClr val="bg1"/>
                        </a:solidFill>
                        <a:latin typeface="+mn-ea"/>
                        <a:ea typeface="+mn-ea"/>
                      </a:endParaRPr>
                    </a:p>
                  </a:txBody>
                  <a:tcPr anchor="ctr">
                    <a:solidFill>
                      <a:schemeClr val="accent2">
                        <a:lumMod val="75000"/>
                      </a:schemeClr>
                    </a:solidFill>
                  </a:tcPr>
                </a:tc>
                <a:tc>
                  <a:txBody>
                    <a:bodyPr/>
                    <a:lstStyle/>
                    <a:p>
                      <a:pPr algn="ctr"/>
                      <a:r>
                        <a:rPr kumimoji="1" lang="ja-JP" altLang="en-US" sz="700" dirty="0">
                          <a:solidFill>
                            <a:schemeClr val="bg1"/>
                          </a:solidFill>
                          <a:latin typeface="+mn-ea"/>
                          <a:ea typeface="+mn-ea"/>
                        </a:rPr>
                        <a:t>説明する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他に例える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要約する</a:t>
                      </a:r>
                    </a:p>
                  </a:txBody>
                  <a:tcPr anchor="ctr">
                    <a:solidFill>
                      <a:schemeClr val="accent2">
                        <a:lumMod val="75000"/>
                      </a:schemeClr>
                    </a:solidFill>
                  </a:tcPr>
                </a:tc>
                <a:tc>
                  <a:txBody>
                    <a:bodyPr/>
                    <a:lstStyle/>
                    <a:p>
                      <a:pPr algn="ctr"/>
                      <a:r>
                        <a:rPr kumimoji="1" lang="ja-JP" altLang="en-US" sz="700" dirty="0">
                          <a:solidFill>
                            <a:schemeClr val="bg1"/>
                          </a:solidFill>
                          <a:latin typeface="+mn-ea"/>
                          <a:ea typeface="+mn-ea"/>
                        </a:rPr>
                        <a:t>道具や方法を選ぶ</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実験や実演で試す</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プレゼンする</a:t>
                      </a:r>
                      <a:endParaRPr kumimoji="1" lang="en-US" altLang="ja-JP" sz="700" dirty="0">
                        <a:solidFill>
                          <a:schemeClr val="bg1"/>
                        </a:solidFill>
                        <a:latin typeface="+mn-ea"/>
                        <a:ea typeface="+mn-ea"/>
                      </a:endParaRPr>
                    </a:p>
                  </a:txBody>
                  <a:tcPr anchor="ctr">
                    <a:solidFill>
                      <a:schemeClr val="accent3">
                        <a:lumMod val="75000"/>
                      </a:schemeClr>
                    </a:solidFill>
                  </a:tcPr>
                </a:tc>
                <a:tc>
                  <a:txBody>
                    <a:bodyPr/>
                    <a:lstStyle/>
                    <a:p>
                      <a:pPr algn="ctr"/>
                      <a:r>
                        <a:rPr kumimoji="1" lang="ja-JP" altLang="en-US" sz="700" dirty="0">
                          <a:solidFill>
                            <a:schemeClr val="bg1"/>
                          </a:solidFill>
                          <a:latin typeface="+mn-ea"/>
                          <a:ea typeface="+mn-ea"/>
                        </a:rPr>
                        <a:t>他の結果と比較する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基準に照らして考察する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図やグラフを組み合わせる</a:t>
                      </a:r>
                    </a:p>
                  </a:txBody>
                  <a:tcPr anchor="ctr">
                    <a:solidFill>
                      <a:schemeClr val="accent3">
                        <a:lumMod val="75000"/>
                      </a:schemeClr>
                    </a:solidFill>
                  </a:tcPr>
                </a:tc>
                <a:tc>
                  <a:txBody>
                    <a:bodyPr/>
                    <a:lstStyle/>
                    <a:p>
                      <a:pPr algn="ctr"/>
                      <a:r>
                        <a:rPr kumimoji="1" lang="ja-JP" altLang="en-US" sz="700" dirty="0">
                          <a:solidFill>
                            <a:schemeClr val="bg1"/>
                          </a:solidFill>
                          <a:latin typeface="+mn-ea"/>
                          <a:ea typeface="+mn-ea"/>
                        </a:rPr>
                        <a:t>良否を判断する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優先順位をつける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採点・審査する</a:t>
                      </a:r>
                    </a:p>
                  </a:txBody>
                  <a:tcPr anchor="ctr">
                    <a:solidFill>
                      <a:schemeClr val="accent3">
                        <a:lumMod val="75000"/>
                      </a:schemeClr>
                    </a:solidFill>
                  </a:tcPr>
                </a:tc>
                <a:tc>
                  <a:txBody>
                    <a:bodyPr/>
                    <a:lstStyle/>
                    <a:p>
                      <a:pPr algn="ctr"/>
                      <a:r>
                        <a:rPr kumimoji="1" lang="ja-JP" altLang="en-US" sz="700" dirty="0">
                          <a:solidFill>
                            <a:schemeClr val="bg1"/>
                          </a:solidFill>
                          <a:latin typeface="+mn-ea"/>
                          <a:ea typeface="+mn-ea"/>
                        </a:rPr>
                        <a:t>解決案を考案する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解決策の実行を管理する</a:t>
                      </a:r>
                      <a:endParaRPr kumimoji="1" lang="en-US" altLang="ja-JP" sz="700" dirty="0">
                        <a:solidFill>
                          <a:schemeClr val="bg1"/>
                        </a:solidFill>
                        <a:latin typeface="+mn-ea"/>
                        <a:ea typeface="+mn-ea"/>
                      </a:endParaRPr>
                    </a:p>
                    <a:p>
                      <a:pPr algn="ctr"/>
                      <a:r>
                        <a:rPr kumimoji="1" lang="ja-JP" altLang="en-US" sz="700" dirty="0">
                          <a:solidFill>
                            <a:schemeClr val="bg1"/>
                          </a:solidFill>
                          <a:latin typeface="+mn-ea"/>
                          <a:ea typeface="+mn-ea"/>
                        </a:rPr>
                        <a:t>解決システムを設計する</a:t>
                      </a:r>
                    </a:p>
                  </a:txBody>
                  <a:tcPr anchor="ctr">
                    <a:solidFill>
                      <a:schemeClr val="accent3">
                        <a:lumMod val="75000"/>
                      </a:schemeClr>
                    </a:solidFill>
                  </a:tcPr>
                </a:tc>
                <a:extLst>
                  <a:ext uri="{0D108BD9-81ED-4DB2-BD59-A6C34878D82A}">
                    <a16:rowId xmlns:a16="http://schemas.microsoft.com/office/drawing/2014/main" val="2357838684"/>
                  </a:ext>
                </a:extLst>
              </a:tr>
              <a:tr h="266432">
                <a:tc>
                  <a:txBody>
                    <a:bodyPr/>
                    <a:lstStyle/>
                    <a:p>
                      <a:r>
                        <a:rPr kumimoji="1" lang="en-US" altLang="ja-JP" sz="500" dirty="0">
                          <a:solidFill>
                            <a:schemeClr val="bg1"/>
                          </a:solidFill>
                          <a:latin typeface="+mn-ea"/>
                          <a:ea typeface="+mn-ea"/>
                        </a:rPr>
                        <a:t>1.</a:t>
                      </a:r>
                      <a:r>
                        <a:rPr kumimoji="1" lang="ja-JP" altLang="en-US" sz="500" dirty="0">
                          <a:solidFill>
                            <a:schemeClr val="bg1"/>
                          </a:solidFill>
                          <a:latin typeface="+mn-ea"/>
                          <a:ea typeface="+mn-ea"/>
                        </a:rPr>
                        <a:t>インストラクショナルデザイン</a:t>
                      </a:r>
                    </a:p>
                  </a:txBody>
                  <a:tcPr anchor="ctr">
                    <a:solidFill>
                      <a:schemeClr val="accent1">
                        <a:lumMod val="75000"/>
                      </a:schemeClr>
                    </a:solidFill>
                  </a:tcPr>
                </a:tc>
                <a:tc>
                  <a:txBody>
                    <a:bodyPr/>
                    <a:lstStyle/>
                    <a:p>
                      <a:r>
                        <a:rPr kumimoji="1" lang="ja-JP" altLang="en-US" sz="500" dirty="0">
                          <a:latin typeface="+mn-ea"/>
                          <a:ea typeface="+mn-ea"/>
                        </a:rPr>
                        <a:t>インストラクショナルデザインとは何か説明できる。</a:t>
                      </a:r>
                    </a:p>
                  </a:txBody>
                  <a:tcPr anchor="ctr" anchorCtr="1"/>
                </a:tc>
                <a:tc>
                  <a:txBody>
                    <a:bodyPr/>
                    <a:lstStyle/>
                    <a:p>
                      <a:r>
                        <a:rPr kumimoji="1" lang="ja-JP" altLang="en-US" sz="500" dirty="0">
                          <a:latin typeface="+mn-ea"/>
                          <a:ea typeface="+mn-ea"/>
                        </a:rPr>
                        <a:t>ＡＤＤＩＥモデルについて事例をあげて説明できる。</a:t>
                      </a:r>
                    </a:p>
                  </a:txBody>
                  <a:tcPr anchor="ctr" anchorCtr="1"/>
                </a:tc>
                <a:tc>
                  <a:txBody>
                    <a:bodyPr/>
                    <a:lstStyle/>
                    <a:p>
                      <a:endParaRPr kumimoji="1" lang="ja-JP" altLang="en-US" sz="500" dirty="0">
                        <a:latin typeface="+mn-ea"/>
                        <a:ea typeface="+mn-ea"/>
                      </a:endParaRPr>
                    </a:p>
                  </a:txBody>
                  <a:tcPr anchor="ctr" anchorCtr="1"/>
                </a:tc>
                <a:tc>
                  <a:txBody>
                    <a:bodyPr/>
                    <a:lstStyle/>
                    <a:p>
                      <a:endParaRPr kumimoji="1" lang="ja-JP" altLang="en-US" sz="500" dirty="0">
                        <a:latin typeface="+mn-ea"/>
                        <a:ea typeface="+mn-ea"/>
                      </a:endParaRPr>
                    </a:p>
                  </a:txBody>
                  <a:tcPr anchor="ctr" anchorCtr="1"/>
                </a:tc>
                <a:tc>
                  <a:txBody>
                    <a:bodyPr/>
                    <a:lstStyle/>
                    <a:p>
                      <a:endParaRPr kumimoji="1" lang="ja-JP" altLang="en-US" sz="500" dirty="0">
                        <a:latin typeface="+mn-ea"/>
                        <a:ea typeface="+mn-ea"/>
                      </a:endParaRPr>
                    </a:p>
                  </a:txBody>
                  <a:tcPr anchor="ctr" anchorCtr="1"/>
                </a:tc>
                <a:tc>
                  <a:txBody>
                    <a:bodyPr/>
                    <a:lstStyle/>
                    <a:p>
                      <a:r>
                        <a:rPr kumimoji="1" lang="ja-JP" altLang="en-US" sz="500" dirty="0">
                          <a:latin typeface="+mn-ea"/>
                          <a:ea typeface="+mn-ea"/>
                        </a:rPr>
                        <a:t>ＡＤＤＩＥのプロセスを検討し、折</a:t>
                      </a:r>
                    </a:p>
                    <a:p>
                      <a:r>
                        <a:rPr kumimoji="1" lang="ja-JP" altLang="en-US" sz="500" dirty="0">
                          <a:latin typeface="+mn-ea"/>
                          <a:ea typeface="+mn-ea"/>
                        </a:rPr>
                        <a:t>り紙を折れるようになる教材を作成できる 。</a:t>
                      </a:r>
                    </a:p>
                    <a:p>
                      <a:endParaRPr kumimoji="1" lang="ja-JP" altLang="en-US" sz="500" dirty="0">
                        <a:latin typeface="+mn-ea"/>
                        <a:ea typeface="+mn-ea"/>
                      </a:endParaRPr>
                    </a:p>
                  </a:txBody>
                  <a:tcPr anchor="ctr" anchorCtr="1"/>
                </a:tc>
                <a:extLst>
                  <a:ext uri="{0D108BD9-81ED-4DB2-BD59-A6C34878D82A}">
                    <a16:rowId xmlns:a16="http://schemas.microsoft.com/office/drawing/2014/main" val="1744591619"/>
                  </a:ext>
                </a:extLst>
              </a:tr>
              <a:tr h="540360">
                <a:tc>
                  <a:txBody>
                    <a:bodyPr/>
                    <a:lstStyle/>
                    <a:p>
                      <a:r>
                        <a:rPr kumimoji="1" lang="ja-JP" altLang="en-US" sz="500" dirty="0">
                          <a:solidFill>
                            <a:schemeClr val="bg1"/>
                          </a:solidFill>
                          <a:latin typeface="+mn-ea"/>
                          <a:ea typeface="+mn-ea"/>
                        </a:rPr>
                        <a:t>２．システム的なアプローチによる講座の設計</a:t>
                      </a:r>
                    </a:p>
                    <a:p>
                      <a:endParaRPr kumimoji="1" lang="ja-JP" altLang="en-US" sz="500" dirty="0">
                        <a:solidFill>
                          <a:schemeClr val="bg1"/>
                        </a:solidFill>
                        <a:latin typeface="+mn-ea"/>
                        <a:ea typeface="+mn-ea"/>
                      </a:endParaRPr>
                    </a:p>
                  </a:txBody>
                  <a:tcPr anchor="ctr">
                    <a:solidFill>
                      <a:schemeClr val="accent1">
                        <a:lumMod val="75000"/>
                      </a:schemeClr>
                    </a:solidFill>
                  </a:tcPr>
                </a:tc>
                <a:tc>
                  <a:txBody>
                    <a:bodyPr/>
                    <a:lstStyle/>
                    <a:p>
                      <a:endParaRPr kumimoji="1" lang="ja-JP" altLang="en-US" sz="500" dirty="0">
                        <a:latin typeface="+mn-ea"/>
                        <a:ea typeface="+mn-ea"/>
                      </a:endParaRPr>
                    </a:p>
                  </a:txBody>
                  <a:tcPr anchor="ctr" anchorCtr="1"/>
                </a:tc>
                <a:tc>
                  <a:txBody>
                    <a:bodyPr/>
                    <a:lstStyle/>
                    <a:p>
                      <a:r>
                        <a:rPr kumimoji="1" lang="ja-JP" altLang="en-US" sz="500" dirty="0">
                          <a:latin typeface="+mn-ea"/>
                          <a:ea typeface="+mn-ea"/>
                        </a:rPr>
                        <a:t>サイモンのデザインの考えをもとに、授業デザインを状態記述と過程記述から事例をあげて説明できる。</a:t>
                      </a:r>
                    </a:p>
                  </a:txBody>
                  <a:tcPr anchor="ctr" anchorCtr="1"/>
                </a:tc>
                <a:tc>
                  <a:txBody>
                    <a:bodyPr/>
                    <a:lstStyle/>
                    <a:p>
                      <a:endParaRPr kumimoji="1" lang="ja-JP" altLang="en-US" sz="500" dirty="0">
                        <a:latin typeface="+mn-ea"/>
                        <a:ea typeface="+mn-ea"/>
                      </a:endParaRPr>
                    </a:p>
                  </a:txBody>
                  <a:tcPr anchor="ctr" anchorCtr="1"/>
                </a:tc>
                <a:tc>
                  <a:txBody>
                    <a:bodyPr/>
                    <a:lstStyle/>
                    <a:p>
                      <a:endParaRPr kumimoji="1" lang="ja-JP" altLang="en-US" sz="500" dirty="0">
                        <a:latin typeface="+mn-ea"/>
                        <a:ea typeface="+mn-ea"/>
                      </a:endParaRPr>
                    </a:p>
                  </a:txBody>
                  <a:tcPr anchor="ctr" anchorCtr="1"/>
                </a:tc>
                <a:tc>
                  <a:txBody>
                    <a:bodyPr/>
                    <a:lstStyle/>
                    <a:p>
                      <a:endParaRPr kumimoji="1" lang="ja-JP" altLang="en-US" sz="500" dirty="0">
                        <a:latin typeface="+mn-ea"/>
                        <a:ea typeface="+mn-ea"/>
                      </a:endParaRPr>
                    </a:p>
                  </a:txBody>
                  <a:tcPr anchor="ctr" anchorCtr="1"/>
                </a:tc>
                <a:tc>
                  <a:txBody>
                    <a:bodyPr/>
                    <a:lstStyle/>
                    <a:p>
                      <a:r>
                        <a:rPr kumimoji="1" lang="ja-JP" altLang="en-US" sz="500" dirty="0">
                          <a:latin typeface="+mn-ea"/>
                          <a:ea typeface="+mn-ea"/>
                        </a:rPr>
                        <a:t>各自の授業を取り上げ、状態記述と過程記述で授業デザインを図示できる。</a:t>
                      </a:r>
                    </a:p>
                  </a:txBody>
                  <a:tcPr anchor="ctr" anchorCtr="1"/>
                </a:tc>
                <a:extLst>
                  <a:ext uri="{0D108BD9-81ED-4DB2-BD59-A6C34878D82A}">
                    <a16:rowId xmlns:a16="http://schemas.microsoft.com/office/drawing/2014/main" val="2350661808"/>
                  </a:ext>
                </a:extLst>
              </a:tr>
              <a:tr h="172824">
                <a:tc>
                  <a:txBody>
                    <a:bodyPr/>
                    <a:lstStyle/>
                    <a:p>
                      <a:r>
                        <a:rPr kumimoji="1" lang="ja-JP" altLang="en-US" sz="500" dirty="0">
                          <a:solidFill>
                            <a:schemeClr val="bg1"/>
                          </a:solidFill>
                          <a:latin typeface="+mn-ea"/>
                          <a:ea typeface="+mn-ea"/>
                        </a:rPr>
                        <a:t>３．２１世紀に求められる学力と学習環境</a:t>
                      </a:r>
                    </a:p>
                  </a:txBody>
                  <a:tcPr anchor="ctr">
                    <a:solidFill>
                      <a:schemeClr val="accent1">
                        <a:lumMod val="75000"/>
                      </a:schemeClr>
                    </a:solidFill>
                  </a:tcPr>
                </a:tc>
                <a:tc>
                  <a:txBody>
                    <a:bodyPr/>
                    <a:lstStyle/>
                    <a:p>
                      <a:pPr algn="ctr"/>
                      <a:r>
                        <a:rPr kumimoji="1" lang="zh-TW" altLang="en-US" sz="700" dirty="0">
                          <a:solidFill>
                            <a:schemeClr val="bg1"/>
                          </a:solidFill>
                          <a:latin typeface="+mn-ea"/>
                          <a:ea typeface="+mn-ea"/>
                        </a:rPr>
                        <a:t>再認、再生</a:t>
                      </a:r>
                    </a:p>
                  </a:txBody>
                  <a:tcPr anchor="ctr"/>
                </a:tc>
                <a:tc>
                  <a:txBody>
                    <a:bodyPr/>
                    <a:lstStyle/>
                    <a:p>
                      <a:pPr algn="ctr"/>
                      <a:r>
                        <a:rPr kumimoji="1" lang="zh-TW" altLang="en-US" sz="700" dirty="0">
                          <a:solidFill>
                            <a:schemeClr val="bg1"/>
                          </a:solidFill>
                          <a:latin typeface="+mn-ea"/>
                          <a:ea typeface="+mn-ea"/>
                        </a:rPr>
                        <a:t>解釈、例示、分類</a:t>
                      </a:r>
                    </a:p>
                    <a:p>
                      <a:pPr algn="ctr"/>
                      <a:r>
                        <a:rPr kumimoji="1" lang="zh-TW" altLang="en-US" sz="700" dirty="0">
                          <a:solidFill>
                            <a:schemeClr val="bg1"/>
                          </a:solidFill>
                          <a:latin typeface="+mn-ea"/>
                          <a:ea typeface="+mn-ea"/>
                        </a:rPr>
                        <a:t>推論、比較、説明</a:t>
                      </a:r>
                      <a:endParaRPr kumimoji="1" lang="ja-JP" altLang="en-US" sz="700" dirty="0">
                        <a:solidFill>
                          <a:schemeClr val="bg1"/>
                        </a:solidFill>
                        <a:latin typeface="+mn-ea"/>
                        <a:ea typeface="+mn-ea"/>
                      </a:endParaRPr>
                    </a:p>
                  </a:txBody>
                  <a:tcPr anchor="ctr"/>
                </a:tc>
                <a:tc>
                  <a:txBody>
                    <a:bodyPr/>
                    <a:lstStyle/>
                    <a:p>
                      <a:pPr algn="ctr"/>
                      <a:r>
                        <a:rPr kumimoji="1" lang="ja-JP" altLang="en-US" sz="700" dirty="0">
                          <a:solidFill>
                            <a:schemeClr val="bg1"/>
                          </a:solidFill>
                          <a:latin typeface="+mn-ea"/>
                          <a:ea typeface="+mn-ea"/>
                        </a:rPr>
                        <a:t>実行、遂行</a:t>
                      </a:r>
                    </a:p>
                  </a:txBody>
                  <a:tcPr anchor="ctr"/>
                </a:tc>
                <a:tc>
                  <a:txBody>
                    <a:bodyPr/>
                    <a:lstStyle/>
                    <a:p>
                      <a:pPr algn="ctr"/>
                      <a:r>
                        <a:rPr kumimoji="1" lang="ja-JP" altLang="en-US" sz="700" dirty="0">
                          <a:solidFill>
                            <a:schemeClr val="bg1"/>
                          </a:solidFill>
                          <a:latin typeface="+mn-ea"/>
                          <a:ea typeface="+mn-ea"/>
                        </a:rPr>
                        <a:t>比較、組織、結果と原因</a:t>
                      </a:r>
                    </a:p>
                  </a:txBody>
                  <a:tcPr anchor="ctr"/>
                </a:tc>
                <a:tc>
                  <a:txBody>
                    <a:bodyPr/>
                    <a:lstStyle/>
                    <a:p>
                      <a:pPr algn="ctr"/>
                      <a:r>
                        <a:rPr kumimoji="1" lang="ja-JP" altLang="en-US" sz="700" dirty="0">
                          <a:solidFill>
                            <a:schemeClr val="bg1"/>
                          </a:solidFill>
                          <a:latin typeface="+mn-ea"/>
                          <a:ea typeface="+mn-ea"/>
                        </a:rPr>
                        <a:t>チェック、判断</a:t>
                      </a:r>
                    </a:p>
                  </a:txBody>
                  <a:tcPr anchor="ctr"/>
                </a:tc>
                <a:tc>
                  <a:txBody>
                    <a:bodyPr/>
                    <a:lstStyle/>
                    <a:p>
                      <a:pPr algn="ctr"/>
                      <a:r>
                        <a:rPr kumimoji="1" lang="ja-JP" altLang="en-US" sz="700" dirty="0">
                          <a:solidFill>
                            <a:schemeClr val="bg1"/>
                          </a:solidFill>
                          <a:latin typeface="+mn-ea"/>
                          <a:ea typeface="+mn-ea"/>
                        </a:rPr>
                        <a:t>生み出す、計画できる、汎化</a:t>
                      </a:r>
                    </a:p>
                  </a:txBody>
                  <a:tcPr anchor="ctr"/>
                </a:tc>
                <a:extLst>
                  <a:ext uri="{0D108BD9-81ED-4DB2-BD59-A6C34878D82A}">
                    <a16:rowId xmlns:a16="http://schemas.microsoft.com/office/drawing/2014/main" val="3142972939"/>
                  </a:ext>
                </a:extLst>
              </a:tr>
              <a:tr h="234032">
                <a:tc>
                  <a:txBody>
                    <a:bodyPr/>
                    <a:lstStyle/>
                    <a:p>
                      <a:r>
                        <a:rPr kumimoji="1" lang="ja-JP" altLang="en-US" sz="500" dirty="0">
                          <a:solidFill>
                            <a:schemeClr val="bg1"/>
                          </a:solidFill>
                          <a:latin typeface="+mn-ea"/>
                          <a:ea typeface="+mn-ea"/>
                        </a:rPr>
                        <a:t>４．研修の分析と設計</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tc>
                <a:tc>
                  <a:txBody>
                    <a:bodyPr/>
                    <a:lstStyle/>
                    <a:p>
                      <a:endParaRPr kumimoji="1" lang="ja-JP" altLang="en-US" sz="700" dirty="0">
                        <a:latin typeface="+mn-ea"/>
                        <a:ea typeface="+mn-ea"/>
                      </a:endParaRPr>
                    </a:p>
                  </a:txBody>
                  <a:tcPr anchor="ctr"/>
                </a:tc>
                <a:tc>
                  <a:txBody>
                    <a:bodyPr/>
                    <a:lstStyle/>
                    <a:p>
                      <a:endParaRPr kumimoji="1" lang="ja-JP" altLang="en-US" sz="700" dirty="0">
                        <a:latin typeface="+mn-ea"/>
                        <a:ea typeface="+mn-ea"/>
                      </a:endParaRPr>
                    </a:p>
                  </a:txBody>
                  <a:tcPr anchor="ctr"/>
                </a:tc>
                <a:tc>
                  <a:txBody>
                    <a:bodyPr/>
                    <a:lstStyle/>
                    <a:p>
                      <a:endParaRPr kumimoji="1" lang="ja-JP" altLang="en-US" sz="700" dirty="0">
                        <a:latin typeface="+mn-ea"/>
                        <a:ea typeface="+mn-ea"/>
                      </a:endParaRPr>
                    </a:p>
                  </a:txBody>
                  <a:tcPr anchor="ctr"/>
                </a:tc>
                <a:tc>
                  <a:txBody>
                    <a:bodyPr/>
                    <a:lstStyle/>
                    <a:p>
                      <a:endParaRPr kumimoji="1" lang="ja-JP" altLang="en-US" sz="700" dirty="0">
                        <a:latin typeface="+mn-ea"/>
                        <a:ea typeface="+mn-ea"/>
                      </a:endParaRPr>
                    </a:p>
                  </a:txBody>
                  <a:tcPr anchor="ctr"/>
                </a:tc>
                <a:tc>
                  <a:txBody>
                    <a:bodyPr/>
                    <a:lstStyle/>
                    <a:p>
                      <a:endParaRPr kumimoji="1" lang="ja-JP" altLang="en-US" sz="700" dirty="0">
                        <a:latin typeface="+mn-ea"/>
                        <a:ea typeface="+mn-ea"/>
                      </a:endParaRPr>
                    </a:p>
                  </a:txBody>
                  <a:tcPr anchor="ctr"/>
                </a:tc>
                <a:extLst>
                  <a:ext uri="{0D108BD9-81ED-4DB2-BD59-A6C34878D82A}">
                    <a16:rowId xmlns:a16="http://schemas.microsoft.com/office/drawing/2014/main" val="148549932"/>
                  </a:ext>
                </a:extLst>
              </a:tr>
              <a:tr h="151224">
                <a:tc>
                  <a:txBody>
                    <a:bodyPr/>
                    <a:lstStyle/>
                    <a:p>
                      <a:r>
                        <a:rPr kumimoji="1" lang="ja-JP" altLang="en-US" sz="500" dirty="0">
                          <a:solidFill>
                            <a:schemeClr val="bg1"/>
                          </a:solidFill>
                          <a:latin typeface="+mn-ea"/>
                          <a:ea typeface="+mn-ea"/>
                        </a:rPr>
                        <a:t>５．学習目標のデザイン</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3444357990"/>
                  </a:ext>
                </a:extLst>
              </a:tr>
              <a:tr h="212432">
                <a:tc>
                  <a:txBody>
                    <a:bodyPr/>
                    <a:lstStyle/>
                    <a:p>
                      <a:r>
                        <a:rPr kumimoji="1" lang="ja-JP" altLang="en-US" sz="500" dirty="0">
                          <a:solidFill>
                            <a:schemeClr val="bg1"/>
                          </a:solidFill>
                          <a:latin typeface="+mn-ea"/>
                          <a:ea typeface="+mn-ea"/>
                        </a:rPr>
                        <a:t>６．</a:t>
                      </a:r>
                      <a:r>
                        <a:rPr kumimoji="1" lang="en-US" altLang="ja-JP" sz="500" dirty="0">
                          <a:solidFill>
                            <a:schemeClr val="bg1"/>
                          </a:solidFill>
                          <a:latin typeface="+mn-ea"/>
                          <a:ea typeface="+mn-ea"/>
                        </a:rPr>
                        <a:t>e-Learning</a:t>
                      </a:r>
                      <a:r>
                        <a:rPr kumimoji="1" lang="ja-JP" altLang="en-US" sz="500" dirty="0">
                          <a:solidFill>
                            <a:schemeClr val="bg1"/>
                          </a:solidFill>
                          <a:latin typeface="+mn-ea"/>
                          <a:ea typeface="+mn-ea"/>
                        </a:rPr>
                        <a:t>の方法と技術</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1599519355"/>
                  </a:ext>
                </a:extLst>
              </a:tr>
              <a:tr h="201632">
                <a:tc>
                  <a:txBody>
                    <a:bodyPr/>
                    <a:lstStyle/>
                    <a:p>
                      <a:r>
                        <a:rPr kumimoji="1" lang="ja-JP" altLang="en-US" sz="500" dirty="0">
                          <a:solidFill>
                            <a:schemeClr val="bg1"/>
                          </a:solidFill>
                          <a:latin typeface="+mn-ea"/>
                          <a:ea typeface="+mn-ea"/>
                        </a:rPr>
                        <a:t>７．ハイブリッド型授業の方法と技術</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3344318511"/>
                  </a:ext>
                </a:extLst>
              </a:tr>
              <a:tr h="190832">
                <a:tc>
                  <a:txBody>
                    <a:bodyPr/>
                    <a:lstStyle/>
                    <a:p>
                      <a:r>
                        <a:rPr kumimoji="1" lang="ja-JP" altLang="en-US" sz="500" dirty="0">
                          <a:solidFill>
                            <a:schemeClr val="bg1"/>
                          </a:solidFill>
                          <a:latin typeface="+mn-ea"/>
                          <a:ea typeface="+mn-ea"/>
                        </a:rPr>
                        <a:t>８．魅力ある授業をつくる</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1974017683"/>
                  </a:ext>
                </a:extLst>
              </a:tr>
              <a:tr h="370840">
                <a:tc>
                  <a:txBody>
                    <a:bodyPr/>
                    <a:lstStyle/>
                    <a:p>
                      <a:r>
                        <a:rPr kumimoji="1" lang="ja-JP" altLang="en-US" sz="500" dirty="0">
                          <a:solidFill>
                            <a:schemeClr val="bg1"/>
                          </a:solidFill>
                          <a:latin typeface="+mn-ea"/>
                          <a:ea typeface="+mn-ea"/>
                        </a:rPr>
                        <a:t>９．学習意欲を高める</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2460040428"/>
                  </a:ext>
                </a:extLst>
              </a:tr>
              <a:tr h="370840">
                <a:tc>
                  <a:txBody>
                    <a:bodyPr/>
                    <a:lstStyle/>
                    <a:p>
                      <a:r>
                        <a:rPr kumimoji="1" lang="ja-JP" altLang="en-US" sz="500" dirty="0">
                          <a:solidFill>
                            <a:schemeClr val="bg1"/>
                          </a:solidFill>
                          <a:latin typeface="+mn-ea"/>
                          <a:ea typeface="+mn-ea"/>
                        </a:rPr>
                        <a:t>１０．協働的な学びをデザインする</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1699979361"/>
                  </a:ext>
                </a:extLst>
              </a:tr>
              <a:tr h="370840">
                <a:tc>
                  <a:txBody>
                    <a:bodyPr/>
                    <a:lstStyle/>
                    <a:p>
                      <a:r>
                        <a:rPr kumimoji="1" lang="ja-JP" altLang="en-US" sz="500" dirty="0">
                          <a:solidFill>
                            <a:schemeClr val="bg1"/>
                          </a:solidFill>
                          <a:latin typeface="+mn-ea"/>
                          <a:ea typeface="+mn-ea"/>
                        </a:rPr>
                        <a:t>１１．ＩＣＴの活用とその効果</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3693590052"/>
                  </a:ext>
                </a:extLst>
              </a:tr>
              <a:tr h="176312">
                <a:tc>
                  <a:txBody>
                    <a:bodyPr/>
                    <a:lstStyle/>
                    <a:p>
                      <a:r>
                        <a:rPr kumimoji="1" lang="ja-JP" altLang="en-US" sz="500" dirty="0">
                          <a:solidFill>
                            <a:schemeClr val="bg1"/>
                          </a:solidFill>
                          <a:latin typeface="+mn-ea"/>
                          <a:ea typeface="+mn-ea"/>
                        </a:rPr>
                        <a:t>１２．行動変容のモニタリング技法</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1564259709"/>
                  </a:ext>
                </a:extLst>
              </a:tr>
              <a:tr h="159544">
                <a:tc>
                  <a:txBody>
                    <a:bodyPr/>
                    <a:lstStyle/>
                    <a:p>
                      <a:r>
                        <a:rPr kumimoji="1" lang="ja-JP" altLang="en-US" sz="500" dirty="0">
                          <a:solidFill>
                            <a:schemeClr val="bg1"/>
                          </a:solidFill>
                          <a:latin typeface="+mn-ea"/>
                          <a:ea typeface="+mn-ea"/>
                        </a:rPr>
                        <a:t>１３．教授・学習の理論と教育実践</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429690702"/>
                  </a:ext>
                </a:extLst>
              </a:tr>
              <a:tr h="180112">
                <a:tc>
                  <a:txBody>
                    <a:bodyPr/>
                    <a:lstStyle/>
                    <a:p>
                      <a:r>
                        <a:rPr kumimoji="1" lang="ja-JP" altLang="en-US" sz="500" dirty="0">
                          <a:solidFill>
                            <a:schemeClr val="bg1"/>
                          </a:solidFill>
                          <a:latin typeface="+mn-ea"/>
                          <a:ea typeface="+mn-ea"/>
                        </a:rPr>
                        <a:t>１４．「教えないで学べる」研修企画</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424328138"/>
                  </a:ext>
                </a:extLst>
              </a:tr>
              <a:tr h="370840">
                <a:tc>
                  <a:txBody>
                    <a:bodyPr/>
                    <a:lstStyle/>
                    <a:p>
                      <a:r>
                        <a:rPr kumimoji="1" lang="ja-JP" altLang="en-US" sz="500" dirty="0">
                          <a:solidFill>
                            <a:schemeClr val="bg1"/>
                          </a:solidFill>
                          <a:latin typeface="+mn-ea"/>
                          <a:ea typeface="+mn-ea"/>
                        </a:rPr>
                        <a:t>１５．ワークショップデザイン技法</a:t>
                      </a:r>
                    </a:p>
                  </a:txBody>
                  <a:tcPr anchor="ctr">
                    <a:solidFill>
                      <a:schemeClr val="accent1">
                        <a:lumMod val="75000"/>
                      </a:schemeClr>
                    </a:solid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tc>
                  <a:txBody>
                    <a:bodyPr/>
                    <a:lstStyle/>
                    <a:p>
                      <a:endParaRPr kumimoji="1" lang="ja-JP" altLang="en-US" sz="700" dirty="0">
                        <a:latin typeface="+mn-ea"/>
                        <a:ea typeface="+mn-ea"/>
                      </a:endParaRPr>
                    </a:p>
                  </a:txBody>
                  <a:tcPr anchor="ctr">
                    <a:noFill/>
                  </a:tcPr>
                </a:tc>
                <a:extLst>
                  <a:ext uri="{0D108BD9-81ED-4DB2-BD59-A6C34878D82A}">
                    <a16:rowId xmlns:a16="http://schemas.microsoft.com/office/drawing/2014/main" val="2604239311"/>
                  </a:ext>
                </a:extLst>
              </a:tr>
            </a:tbl>
          </a:graphicData>
        </a:graphic>
      </p:graphicFrame>
      <p:cxnSp>
        <p:nvCxnSpPr>
          <p:cNvPr id="7" name="直線コネクタ 6"/>
          <p:cNvCxnSpPr/>
          <p:nvPr/>
        </p:nvCxnSpPr>
        <p:spPr>
          <a:xfrm>
            <a:off x="272515" y="1000011"/>
            <a:ext cx="1203141" cy="11328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611560" y="1128399"/>
            <a:ext cx="1080120" cy="200055"/>
          </a:xfrm>
          <a:prstGeom prst="rect">
            <a:avLst/>
          </a:prstGeom>
          <a:noFill/>
        </p:spPr>
        <p:txBody>
          <a:bodyPr wrap="square" rtlCol="0">
            <a:spAutoFit/>
          </a:bodyPr>
          <a:lstStyle/>
          <a:p>
            <a:r>
              <a:rPr lang="en-US" altLang="ja-JP" sz="700" dirty="0">
                <a:solidFill>
                  <a:schemeClr val="bg1"/>
                </a:solidFill>
              </a:rPr>
              <a:t>(○○</a:t>
            </a:r>
            <a:r>
              <a:rPr lang="ja-JP" altLang="en-US" sz="700" dirty="0">
                <a:solidFill>
                  <a:schemeClr val="bg1"/>
                </a:solidFill>
              </a:rPr>
              <a:t>する力がある</a:t>
            </a:r>
            <a:r>
              <a:rPr lang="en-US" altLang="ja-JP" sz="700" dirty="0">
                <a:solidFill>
                  <a:schemeClr val="bg1"/>
                </a:solidFill>
              </a:rPr>
              <a:t>)</a:t>
            </a:r>
            <a:endParaRPr kumimoji="1" lang="ja-JP" altLang="en-US" sz="700" dirty="0">
              <a:solidFill>
                <a:schemeClr val="bg1"/>
              </a:solidFill>
            </a:endParaRPr>
          </a:p>
        </p:txBody>
      </p:sp>
      <p:sp>
        <p:nvSpPr>
          <p:cNvPr id="10" name="テキスト ボックス 9"/>
          <p:cNvSpPr txBox="1"/>
          <p:nvPr/>
        </p:nvSpPr>
        <p:spPr>
          <a:xfrm>
            <a:off x="287531" y="1743135"/>
            <a:ext cx="862737" cy="307777"/>
          </a:xfrm>
          <a:prstGeom prst="rect">
            <a:avLst/>
          </a:prstGeom>
          <a:noFill/>
        </p:spPr>
        <p:txBody>
          <a:bodyPr wrap="none" rtlCol="0">
            <a:spAutoFit/>
          </a:bodyPr>
          <a:lstStyle/>
          <a:p>
            <a:r>
              <a:rPr lang="ja-JP" altLang="en-US" sz="700" dirty="0">
                <a:solidFill>
                  <a:schemeClr val="bg1"/>
                </a:solidFill>
              </a:rPr>
              <a:t>内容 事実、概念、</a:t>
            </a:r>
          </a:p>
          <a:p>
            <a:r>
              <a:rPr lang="ja-JP" altLang="en-US" sz="700" dirty="0">
                <a:solidFill>
                  <a:schemeClr val="bg1"/>
                </a:solidFill>
              </a:rPr>
              <a:t>手続き、メタ認知</a:t>
            </a:r>
            <a:endParaRPr kumimoji="1" lang="ja-JP" altLang="en-US" sz="700" dirty="0">
              <a:solidFill>
                <a:schemeClr val="bg1"/>
              </a:solidFill>
            </a:endParaRPr>
          </a:p>
        </p:txBody>
      </p:sp>
      <p:sp>
        <p:nvSpPr>
          <p:cNvPr id="5" name="スライド番号プレースホルダー 4"/>
          <p:cNvSpPr>
            <a:spLocks noGrp="1"/>
          </p:cNvSpPr>
          <p:nvPr>
            <p:ph type="sldNum" sz="quarter" idx="12"/>
          </p:nvPr>
        </p:nvSpPr>
        <p:spPr/>
        <p:txBody>
          <a:bodyPr/>
          <a:lstStyle/>
          <a:p>
            <a:fld id="{CE9FE975-8D2D-47B0-BE21-F4B74D093569}" type="slidenum">
              <a:rPr kumimoji="1" lang="ja-JP" altLang="en-US" smtClean="0"/>
              <a:t>9</a:t>
            </a:fld>
            <a:endParaRPr kumimoji="1" lang="ja-JP" altLang="en-US" dirty="0"/>
          </a:p>
        </p:txBody>
      </p:sp>
    </p:spTree>
    <p:extLst>
      <p:ext uri="{BB962C8B-B14F-4D97-AF65-F5344CB8AC3E}">
        <p14:creationId xmlns:p14="http://schemas.microsoft.com/office/powerpoint/2010/main" val="1332986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5.9|1.1|5.4|13.2"/>
</p:tagLst>
</file>

<file path=ppt/tags/tag2.xml><?xml version="1.0" encoding="utf-8"?>
<p:tagLst xmlns:a="http://schemas.openxmlformats.org/drawingml/2006/main" xmlns:r="http://schemas.openxmlformats.org/officeDocument/2006/relationships" xmlns:p="http://schemas.openxmlformats.org/presentationml/2006/main">
  <p:tag name="TIMING" val="|34"/>
</p:tagLst>
</file>

<file path=ppt/theme/theme1.xml><?xml version="1.0" encoding="utf-8"?>
<a:theme xmlns:a="http://schemas.openxmlformats.org/drawingml/2006/main" name="メトロポリタン">
  <a:themeElements>
    <a:clrScheme name="メトロポリタン">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メトロポリタン">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メトロポリタン">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メトロポリタン</Template>
  <TotalTime>130</TotalTime>
  <Words>1082</Words>
  <Application>Microsoft Office PowerPoint</Application>
  <PresentationFormat>画面に合わせる (4:3)</PresentationFormat>
  <Paragraphs>143</Paragraphs>
  <Slides>11</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11</vt:i4>
      </vt:variant>
    </vt:vector>
  </HeadingPairs>
  <TitlesOfParts>
    <vt:vector size="22" baseType="lpstr">
      <vt:lpstr>ＭＳ Ｐゴシック</vt:lpstr>
      <vt:lpstr>新細明體</vt:lpstr>
      <vt:lpstr>メイリオ</vt:lpstr>
      <vt:lpstr>游ゴシック</vt:lpstr>
      <vt:lpstr>Arial</vt:lpstr>
      <vt:lpstr>Calibri</vt:lpstr>
      <vt:lpstr>Calibri Light</vt:lpstr>
      <vt:lpstr>Verdana</vt:lpstr>
      <vt:lpstr>Wingdings</vt:lpstr>
      <vt:lpstr>Wingdings 2</vt:lpstr>
      <vt:lpstr>メトロポリタン</vt:lpstr>
      <vt:lpstr>令和5年度　あいちラーニング推進事業  第2回　連絡協議会</vt:lpstr>
      <vt:lpstr>知識習得モデルから知識創造モデルへ</vt:lpstr>
      <vt:lpstr>知識習得モデルから  知識創造モデルへ</vt:lpstr>
      <vt:lpstr>PowerPoint プレゼンテーション</vt:lpstr>
      <vt:lpstr>インストラクショナル デザイン</vt:lpstr>
      <vt:lpstr>PowerPoint プレゼンテーション</vt:lpstr>
      <vt:lpstr>インストラクショナルデザイン （ID：Instructional Design）</vt:lpstr>
      <vt:lpstr>インストラクショナルデザイン （ID：Instructional Design）</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あいちラーニング推進事業</dc:title>
  <dc:creator>久世 均</dc:creator>
  <cp:lastModifiedBy>久世 均</cp:lastModifiedBy>
  <cp:revision>19</cp:revision>
  <cp:lastPrinted>2023-11-10T01:30:58Z</cp:lastPrinted>
  <dcterms:created xsi:type="dcterms:W3CDTF">2023-10-23T07:43:07Z</dcterms:created>
  <dcterms:modified xsi:type="dcterms:W3CDTF">2024-01-25T00:52:04Z</dcterms:modified>
</cp:coreProperties>
</file>