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58" r:id="rId5"/>
    <p:sldId id="263" r:id="rId6"/>
    <p:sldId id="264" r:id="rId7"/>
    <p:sldId id="268" r:id="rId8"/>
    <p:sldId id="260" r:id="rId9"/>
    <p:sldId id="261" r:id="rId10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3" autoAdjust="0"/>
    <p:restoredTop sz="94683" autoAdjust="0"/>
  </p:normalViewPr>
  <p:slideViewPr>
    <p:cSldViewPr snapToGrid="0">
      <p:cViewPr varScale="1">
        <p:scale>
          <a:sx n="158" d="100"/>
          <a:sy n="158" d="100"/>
        </p:scale>
        <p:origin x="18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6" d="100"/>
          <a:sy n="126" d="100"/>
        </p:scale>
        <p:origin x="3816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F3E4DA-EAAC-47FA-A8BA-527651A99ACF}" type="doc">
      <dgm:prSet loTypeId="urn:microsoft.com/office/officeart/2005/8/layout/venn1" loCatId="relationship" qsTypeId="urn:microsoft.com/office/officeart/2005/8/quickstyle/simple5" qsCatId="simple" csTypeId="urn:microsoft.com/office/officeart/2005/8/colors/accent2_1" csCatId="accent2" phldr="1"/>
      <dgm:spPr/>
    </dgm:pt>
    <dgm:pt modelId="{5B4A4977-318E-4B71-B045-2B924774A6E2}">
      <dgm:prSet phldrT="[テキスト]" custT="1"/>
      <dgm:spPr/>
      <dgm:t>
        <a:bodyPr/>
        <a:lstStyle/>
        <a:p>
          <a:r>
            <a:rPr kumimoji="1" lang="ja-JP" altLang="en-US" sz="16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個々の課題に応じた学び</a:t>
          </a:r>
          <a:endParaRPr kumimoji="1" lang="en-US" altLang="ja-JP" sz="1600" b="1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r>
            <a: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Adaptive Learning</a:t>
          </a:r>
          <a:endParaRPr kumimoji="1" lang="ja-JP" altLang="en-US" sz="1400" b="1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80A05EDD-2F8A-4D06-AC29-EF476FFAB8F5}" type="parTrans" cxnId="{56B10AF4-2946-409B-8A4A-C4D61F65746E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AD070B4-8B1C-4111-B280-947B3E5A8ABB}" type="sibTrans" cxnId="{56B10AF4-2946-409B-8A4A-C4D61F65746E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5142CA89-45FA-4549-9506-3A47495E7A13}">
      <dgm:prSet phldrT="[テキスト]" custT="1"/>
      <dgm:spPr/>
      <dgm:t>
        <a:bodyPr/>
        <a:lstStyle/>
        <a:p>
          <a:r>
            <a:rPr kumimoji="1" lang="ja-JP" altLang="en-US" sz="16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主体的・協働的な学び</a:t>
          </a:r>
          <a:endParaRPr kumimoji="1" lang="en-US" altLang="ja-JP" sz="1600" b="1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r>
            <a: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Active</a:t>
          </a:r>
          <a:r>
            <a:rPr kumimoji="1" lang="ja-JP" altLang="en-US" sz="14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　</a:t>
          </a:r>
          <a:r>
            <a: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Learning</a:t>
          </a:r>
          <a:endParaRPr kumimoji="1" lang="ja-JP" altLang="en-US" sz="1400" b="1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7A970E5E-EC12-4D82-BFAF-9DE9D91E5AD1}" type="parTrans" cxnId="{2BCFAEA2-8A5C-4B94-B8EB-35A7BC335E08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70C389E9-074C-4038-94EF-3BFEE76C6AE5}" type="sibTrans" cxnId="{2BCFAEA2-8A5C-4B94-B8EB-35A7BC335E08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D646E5B1-973D-4F63-9461-63A99C998361}">
      <dgm:prSet phldrT="[テキスト]" custT="1"/>
      <dgm:spPr/>
      <dgm:t>
        <a:bodyPr/>
        <a:lstStyle/>
        <a:p>
          <a:r>
            <a:rPr kumimoji="1" lang="ja-JP" altLang="en-US" sz="16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探求思考の学び</a:t>
          </a:r>
          <a:endParaRPr kumimoji="1" lang="en-US" altLang="ja-JP" sz="1600" b="1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r>
            <a: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Deep Learning</a:t>
          </a:r>
          <a:endParaRPr kumimoji="1" lang="ja-JP" altLang="en-US" sz="1400" b="1" dirty="0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EE450201-3629-403D-AE92-81AFC0258430}" type="parTrans" cxnId="{808CD247-CA14-4AE6-9A12-A967B3ACFA4B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9E1C0F2E-8570-4BD9-8C37-9A12677A95E0}" type="sibTrans" cxnId="{808CD247-CA14-4AE6-9A12-A967B3ACFA4B}">
      <dgm:prSet/>
      <dgm:spPr/>
      <dgm:t>
        <a:bodyPr/>
        <a:lstStyle/>
        <a:p>
          <a:endParaRPr kumimoji="1" lang="ja-JP" altLang="en-US" sz="1050" b="1">
            <a:latin typeface="メイリオ" panose="020B0604030504040204" pitchFamily="50" charset="-128"/>
            <a:ea typeface="メイリオ" panose="020B0604030504040204" pitchFamily="50" charset="-128"/>
          </a:endParaRPr>
        </a:p>
      </dgm:t>
    </dgm:pt>
    <dgm:pt modelId="{277694D8-20D0-4782-A8E8-1D9F61821AB4}" type="pres">
      <dgm:prSet presAssocID="{07F3E4DA-EAAC-47FA-A8BA-527651A99ACF}" presName="compositeShape" presStyleCnt="0">
        <dgm:presLayoutVars>
          <dgm:chMax val="7"/>
          <dgm:dir/>
          <dgm:resizeHandles val="exact"/>
        </dgm:presLayoutVars>
      </dgm:prSet>
      <dgm:spPr/>
    </dgm:pt>
    <dgm:pt modelId="{394F3FCF-B2D0-4CE7-A290-3C6C8B596883}" type="pres">
      <dgm:prSet presAssocID="{5B4A4977-318E-4B71-B045-2B924774A6E2}" presName="circ1" presStyleLbl="vennNode1" presStyleIdx="0" presStyleCnt="3"/>
      <dgm:spPr/>
      <dgm:t>
        <a:bodyPr/>
        <a:lstStyle/>
        <a:p>
          <a:endParaRPr kumimoji="1" lang="ja-JP" altLang="en-US"/>
        </a:p>
      </dgm:t>
    </dgm:pt>
    <dgm:pt modelId="{32963246-F0DE-40F9-B35E-B9F48119E97C}" type="pres">
      <dgm:prSet presAssocID="{5B4A4977-318E-4B71-B045-2B924774A6E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E9FDDC1-7A28-4EF4-942C-9A22388F225C}" type="pres">
      <dgm:prSet presAssocID="{5142CA89-45FA-4549-9506-3A47495E7A13}" presName="circ2" presStyleLbl="vennNode1" presStyleIdx="1" presStyleCnt="3" custScaleX="105377"/>
      <dgm:spPr/>
      <dgm:t>
        <a:bodyPr/>
        <a:lstStyle/>
        <a:p>
          <a:endParaRPr kumimoji="1" lang="ja-JP" altLang="en-US"/>
        </a:p>
      </dgm:t>
    </dgm:pt>
    <dgm:pt modelId="{B6575143-5358-45D3-B4EA-F46BB87E82EA}" type="pres">
      <dgm:prSet presAssocID="{5142CA89-45FA-4549-9506-3A47495E7A1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95A9BE-6547-41D1-A2F2-4166648CA97D}" type="pres">
      <dgm:prSet presAssocID="{D646E5B1-973D-4F63-9461-63A99C998361}" presName="circ3" presStyleLbl="vennNode1" presStyleIdx="2" presStyleCnt="3" custScaleX="101222"/>
      <dgm:spPr/>
      <dgm:t>
        <a:bodyPr/>
        <a:lstStyle/>
        <a:p>
          <a:endParaRPr kumimoji="1" lang="ja-JP" altLang="en-US"/>
        </a:p>
      </dgm:t>
    </dgm:pt>
    <dgm:pt modelId="{1999BDD3-9D1C-4383-AB73-454A5A41B613}" type="pres">
      <dgm:prSet presAssocID="{D646E5B1-973D-4F63-9461-63A99C99836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08CD247-CA14-4AE6-9A12-A967B3ACFA4B}" srcId="{07F3E4DA-EAAC-47FA-A8BA-527651A99ACF}" destId="{D646E5B1-973D-4F63-9461-63A99C998361}" srcOrd="2" destOrd="0" parTransId="{EE450201-3629-403D-AE92-81AFC0258430}" sibTransId="{9E1C0F2E-8570-4BD9-8C37-9A12677A95E0}"/>
    <dgm:cxn modelId="{D53A617A-26AB-4135-A7E8-26C25BBCE51B}" type="presOf" srcId="{5142CA89-45FA-4549-9506-3A47495E7A13}" destId="{BE9FDDC1-7A28-4EF4-942C-9A22388F225C}" srcOrd="0" destOrd="0" presId="urn:microsoft.com/office/officeart/2005/8/layout/venn1"/>
    <dgm:cxn modelId="{5BB2837F-92F3-412E-951F-7D719B10308B}" type="presOf" srcId="{D646E5B1-973D-4F63-9461-63A99C998361}" destId="{0095A9BE-6547-41D1-A2F2-4166648CA97D}" srcOrd="0" destOrd="0" presId="urn:microsoft.com/office/officeart/2005/8/layout/venn1"/>
    <dgm:cxn modelId="{0523A72A-F547-4024-8201-438EA5092B28}" type="presOf" srcId="{07F3E4DA-EAAC-47FA-A8BA-527651A99ACF}" destId="{277694D8-20D0-4782-A8E8-1D9F61821AB4}" srcOrd="0" destOrd="0" presId="urn:microsoft.com/office/officeart/2005/8/layout/venn1"/>
    <dgm:cxn modelId="{AE56CA8F-4A49-49F1-9DE2-15EE45EB5A7F}" type="presOf" srcId="{5142CA89-45FA-4549-9506-3A47495E7A13}" destId="{B6575143-5358-45D3-B4EA-F46BB87E82EA}" srcOrd="1" destOrd="0" presId="urn:microsoft.com/office/officeart/2005/8/layout/venn1"/>
    <dgm:cxn modelId="{56B10AF4-2946-409B-8A4A-C4D61F65746E}" srcId="{07F3E4DA-EAAC-47FA-A8BA-527651A99ACF}" destId="{5B4A4977-318E-4B71-B045-2B924774A6E2}" srcOrd="0" destOrd="0" parTransId="{80A05EDD-2F8A-4D06-AC29-EF476FFAB8F5}" sibTransId="{9AD070B4-8B1C-4111-B280-947B3E5A8ABB}"/>
    <dgm:cxn modelId="{F70E382B-0347-4A2D-8B96-D665ED8DAACD}" type="presOf" srcId="{D646E5B1-973D-4F63-9461-63A99C998361}" destId="{1999BDD3-9D1C-4383-AB73-454A5A41B613}" srcOrd="1" destOrd="0" presId="urn:microsoft.com/office/officeart/2005/8/layout/venn1"/>
    <dgm:cxn modelId="{13CF562D-EC82-482C-A26F-DA53458A82FD}" type="presOf" srcId="{5B4A4977-318E-4B71-B045-2B924774A6E2}" destId="{32963246-F0DE-40F9-B35E-B9F48119E97C}" srcOrd="1" destOrd="0" presId="urn:microsoft.com/office/officeart/2005/8/layout/venn1"/>
    <dgm:cxn modelId="{3CB110B5-DF51-47C4-9F1F-BEBDC9950018}" type="presOf" srcId="{5B4A4977-318E-4B71-B045-2B924774A6E2}" destId="{394F3FCF-B2D0-4CE7-A290-3C6C8B596883}" srcOrd="0" destOrd="0" presId="urn:microsoft.com/office/officeart/2005/8/layout/venn1"/>
    <dgm:cxn modelId="{2BCFAEA2-8A5C-4B94-B8EB-35A7BC335E08}" srcId="{07F3E4DA-EAAC-47FA-A8BA-527651A99ACF}" destId="{5142CA89-45FA-4549-9506-3A47495E7A13}" srcOrd="1" destOrd="0" parTransId="{7A970E5E-EC12-4D82-BFAF-9DE9D91E5AD1}" sibTransId="{70C389E9-074C-4038-94EF-3BFEE76C6AE5}"/>
    <dgm:cxn modelId="{DAD05F52-64D8-4D47-8CAA-0D63511973B9}" type="presParOf" srcId="{277694D8-20D0-4782-A8E8-1D9F61821AB4}" destId="{394F3FCF-B2D0-4CE7-A290-3C6C8B596883}" srcOrd="0" destOrd="0" presId="urn:microsoft.com/office/officeart/2005/8/layout/venn1"/>
    <dgm:cxn modelId="{A7284D8F-43C7-42C8-9928-3EF12EE90ADC}" type="presParOf" srcId="{277694D8-20D0-4782-A8E8-1D9F61821AB4}" destId="{32963246-F0DE-40F9-B35E-B9F48119E97C}" srcOrd="1" destOrd="0" presId="urn:microsoft.com/office/officeart/2005/8/layout/venn1"/>
    <dgm:cxn modelId="{92DD5221-F09C-4418-86AE-9DA6F1272D09}" type="presParOf" srcId="{277694D8-20D0-4782-A8E8-1D9F61821AB4}" destId="{BE9FDDC1-7A28-4EF4-942C-9A22388F225C}" srcOrd="2" destOrd="0" presId="urn:microsoft.com/office/officeart/2005/8/layout/venn1"/>
    <dgm:cxn modelId="{FFD890F0-67F1-4AB7-A315-34DBB1B7C0B5}" type="presParOf" srcId="{277694D8-20D0-4782-A8E8-1D9F61821AB4}" destId="{B6575143-5358-45D3-B4EA-F46BB87E82EA}" srcOrd="3" destOrd="0" presId="urn:microsoft.com/office/officeart/2005/8/layout/venn1"/>
    <dgm:cxn modelId="{FE0DBC09-702F-45E9-8969-275047B27217}" type="presParOf" srcId="{277694D8-20D0-4782-A8E8-1D9F61821AB4}" destId="{0095A9BE-6547-41D1-A2F2-4166648CA97D}" srcOrd="4" destOrd="0" presId="urn:microsoft.com/office/officeart/2005/8/layout/venn1"/>
    <dgm:cxn modelId="{9F6DF287-121F-412F-9473-6CDEED4F17F0}" type="presParOf" srcId="{277694D8-20D0-4782-A8E8-1D9F61821AB4}" destId="{1999BDD3-9D1C-4383-AB73-454A5A41B61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FCF-B2D0-4CE7-A290-3C6C8B596883}">
      <dsp:nvSpPr>
        <dsp:cNvPr id="0" name=""/>
        <dsp:cNvSpPr/>
      </dsp:nvSpPr>
      <dsp:spPr>
        <a:xfrm>
          <a:off x="2003518" y="68604"/>
          <a:ext cx="3293030" cy="3293030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個々の課題に応じた学び</a:t>
          </a:r>
          <a:endParaRPr kumimoji="1" lang="en-US" altLang="ja-JP" sz="1600" b="1" kern="1200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Adaptive Learning</a:t>
          </a:r>
          <a:endParaRPr kumimoji="1" lang="ja-JP" altLang="en-US" sz="1400" b="1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2442589" y="644885"/>
        <a:ext cx="2414888" cy="1481863"/>
      </dsp:txXfrm>
    </dsp:sp>
    <dsp:sp modelId="{BE9FDDC1-7A28-4EF4-942C-9A22388F225C}">
      <dsp:nvSpPr>
        <dsp:cNvPr id="0" name=""/>
        <dsp:cNvSpPr/>
      </dsp:nvSpPr>
      <dsp:spPr>
        <a:xfrm>
          <a:off x="3103220" y="2126748"/>
          <a:ext cx="3470096" cy="3293030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主体的・協働的な学び</a:t>
          </a:r>
          <a:endParaRPr kumimoji="1" lang="en-US" altLang="ja-JP" sz="1600" b="1" kern="1200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Active</a:t>
          </a:r>
          <a:r>
            <a:rPr kumimoji="1" lang="ja-JP" altLang="en-US" sz="14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　</a:t>
          </a:r>
          <a:r>
            <a:rPr kumimoji="1" lang="en-US" altLang="ja-JP" sz="14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Learning</a:t>
          </a:r>
          <a:endParaRPr kumimoji="1" lang="ja-JP" altLang="en-US" sz="1400" b="1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4164491" y="2977448"/>
        <a:ext cx="2082057" cy="1811166"/>
      </dsp:txXfrm>
    </dsp:sp>
    <dsp:sp modelId="{0095A9BE-6547-41D1-A2F2-4166648CA97D}">
      <dsp:nvSpPr>
        <dsp:cNvPr id="0" name=""/>
        <dsp:cNvSpPr/>
      </dsp:nvSpPr>
      <dsp:spPr>
        <a:xfrm>
          <a:off x="795162" y="2126748"/>
          <a:ext cx="3333271" cy="3293030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探求思考の学び</a:t>
          </a:r>
          <a:endParaRPr kumimoji="1" lang="en-US" altLang="ja-JP" sz="1600" b="1" kern="1200" dirty="0" smtClean="0">
            <a:latin typeface="メイリオ" panose="020B0604030504040204" pitchFamily="50" charset="-128"/>
            <a:ea typeface="メイリオ" panose="020B0604030504040204" pitchFamily="50" charset="-128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b="1" kern="1200" dirty="0" smtClean="0">
              <a:latin typeface="メイリオ" panose="020B0604030504040204" pitchFamily="50" charset="-128"/>
              <a:ea typeface="メイリオ" panose="020B0604030504040204" pitchFamily="50" charset="-128"/>
            </a:rPr>
            <a:t>Deep Learning</a:t>
          </a:r>
          <a:endParaRPr kumimoji="1" lang="ja-JP" altLang="en-US" sz="1400" b="1" kern="1200" dirty="0">
            <a:latin typeface="メイリオ" panose="020B0604030504040204" pitchFamily="50" charset="-128"/>
            <a:ea typeface="メイリオ" panose="020B0604030504040204" pitchFamily="50" charset="-128"/>
          </a:endParaRPr>
        </a:p>
      </dsp:txBody>
      <dsp:txXfrm>
        <a:off x="1109045" y="2977448"/>
        <a:ext cx="1999962" cy="1811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7F770-CEF3-4A92-BCB4-0D9AEBC3EE6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010D-E72A-472B-9325-278731442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051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9ACB8-B51C-483E-9AFF-A26D3C46F969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ADA61-3B91-4EE0-95AC-8867470CC8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3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BF58E-0819-4052-B4F6-28313E2FF7B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874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70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14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0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563" y="99631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42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019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65563" y="1723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33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7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047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6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3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27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CEBF82-CC86-4CE0-853D-7F09BF1F0575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6881C5-8900-4CB3-8C19-86760275D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4171" y="4478336"/>
            <a:ext cx="7543800" cy="742394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年度あいち</a:t>
            </a:r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ラーニング推進事業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5696465"/>
            <a:ext cx="6858000" cy="506626"/>
          </a:xfrm>
        </p:spPr>
        <p:txBody>
          <a:bodyPr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久世均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岐阜女子大学）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487" y="705493"/>
            <a:ext cx="3193064" cy="319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4047"/>
          </a:xfrm>
          <a:solidFill>
            <a:schemeClr val="accent1"/>
          </a:solidFill>
        </p:spPr>
        <p:txBody>
          <a:bodyPr anchor="ctr" anchorCtr="1">
            <a:norm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を活用した「主体的・対話的で深い学び」の</a:t>
            </a:r>
            <a:r>
              <a:rPr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実現</a:t>
            </a:r>
            <a:endParaRPr kumimoji="1"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260848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sz="3200" dirty="0" smtClean="0"/>
              <a:t>　</a:t>
            </a:r>
            <a:r>
              <a:rPr kumimoji="1" lang="ja-JP" altLang="en-US" sz="3200" dirty="0" smtClean="0"/>
              <a:t>学習目標を見直そう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　　　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　□　学習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評価は授業目標に</a:t>
            </a:r>
            <a:r>
              <a:rPr kumimoji="1" lang="ja-JP" altLang="en-US" sz="2800" dirty="0" smtClean="0">
                <a:solidFill>
                  <a:schemeClr val="accent1"/>
                </a:solidFill>
              </a:rPr>
              <a:t>合わせて</a:t>
            </a:r>
            <a:endParaRPr kumimoji="1" lang="en-US" altLang="ja-JP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accent1"/>
                </a:solidFill>
              </a:rPr>
              <a:t>　</a:t>
            </a:r>
            <a:r>
              <a:rPr lang="ja-JP" altLang="en-US" sz="2800" dirty="0" smtClean="0">
                <a:solidFill>
                  <a:schemeClr val="accent1"/>
                </a:solidFill>
              </a:rPr>
              <a:t>　　　 □　深い学びと</a:t>
            </a:r>
            <a:r>
              <a:rPr lang="ja-JP" altLang="en-US" sz="2800" dirty="0">
                <a:solidFill>
                  <a:schemeClr val="accent1"/>
                </a:solidFill>
              </a:rPr>
              <a:t>学習</a:t>
            </a:r>
            <a:r>
              <a:rPr lang="ja-JP" altLang="en-US" sz="2800" dirty="0" smtClean="0">
                <a:solidFill>
                  <a:schemeClr val="accent1"/>
                </a:solidFill>
              </a:rPr>
              <a:t>目標</a:t>
            </a:r>
            <a:endParaRPr lang="en-US" altLang="ja-JP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kumimoji="1" lang="en-US" altLang="ja-JP" sz="32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sz="3200" dirty="0" smtClean="0"/>
              <a:t>　新たな学びの</a:t>
            </a:r>
            <a:r>
              <a:rPr lang="ja-JP" altLang="en-US" sz="3200" dirty="0" smtClean="0"/>
              <a:t>デザインを考えよう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　　　</a:t>
            </a:r>
            <a:r>
              <a:rPr lang="ja-JP" altLang="en-US" sz="3200" dirty="0" smtClean="0">
                <a:solidFill>
                  <a:schemeClr val="accent1"/>
                </a:solidFill>
              </a:rPr>
              <a:t>□　</a:t>
            </a:r>
            <a:r>
              <a:rPr lang="ja-JP" altLang="en-US" sz="2800" dirty="0" smtClean="0">
                <a:solidFill>
                  <a:schemeClr val="accent1"/>
                </a:solidFill>
              </a:rPr>
              <a:t>知識</a:t>
            </a:r>
            <a:r>
              <a:rPr lang="ja-JP" altLang="en-US" sz="2800" dirty="0">
                <a:solidFill>
                  <a:schemeClr val="accent1"/>
                </a:solidFill>
              </a:rPr>
              <a:t>習得</a:t>
            </a:r>
            <a:r>
              <a:rPr lang="ja-JP" altLang="en-US" sz="2800" dirty="0" smtClean="0">
                <a:solidFill>
                  <a:schemeClr val="accent1"/>
                </a:solidFill>
              </a:rPr>
              <a:t>モデルから知識</a:t>
            </a:r>
            <a:r>
              <a:rPr lang="ja-JP" altLang="en-US" sz="2800" dirty="0">
                <a:solidFill>
                  <a:schemeClr val="accent1"/>
                </a:solidFill>
              </a:rPr>
              <a:t>創造</a:t>
            </a:r>
            <a:r>
              <a:rPr lang="ja-JP" altLang="en-US" sz="2800" dirty="0" smtClean="0">
                <a:solidFill>
                  <a:schemeClr val="accent1"/>
                </a:solidFill>
              </a:rPr>
              <a:t>モデルへ</a:t>
            </a:r>
            <a:endParaRPr kumimoji="1" lang="en-US" altLang="ja-JP" sz="2800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endParaRPr lang="en-US" altLang="ja-JP" sz="3200" dirty="0"/>
          </a:p>
          <a:p>
            <a:pPr>
              <a:buFont typeface="Wingdings" panose="05000000000000000000" pitchFamily="2" charset="2"/>
              <a:buChar char="u"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6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ja-JP" altLang="en-US" sz="48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学習目標を見直そう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DF0-0EC0-4976-B0F1-3B4E341FFB26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4695" y="4638116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1"/>
                </a:solidFill>
              </a:rPr>
              <a:t>（</a:t>
            </a:r>
            <a:r>
              <a:rPr kumimoji="1" lang="ja-JP" altLang="en-US" sz="2400" dirty="0" smtClean="0">
                <a:solidFill>
                  <a:schemeClr val="accent1"/>
                </a:solidFill>
              </a:rPr>
              <a:t>１）ブルームの教育目標の分類</a:t>
            </a:r>
            <a:r>
              <a:rPr kumimoji="1" lang="ja-JP" altLang="en-US" sz="2400" dirty="0" smtClean="0">
                <a:solidFill>
                  <a:schemeClr val="accent1"/>
                </a:solidFill>
              </a:rPr>
              <a:t>体系を考えよう</a:t>
            </a:r>
            <a:endParaRPr kumimoji="1" lang="en-US" altLang="ja-JP" sz="2400" dirty="0" smtClean="0">
              <a:solidFill>
                <a:schemeClr val="accent1"/>
              </a:solidFill>
            </a:endParaRPr>
          </a:p>
          <a:p>
            <a:r>
              <a:rPr lang="ja-JP" altLang="en-US" sz="2400" dirty="0" smtClean="0">
                <a:solidFill>
                  <a:schemeClr val="accent1"/>
                </a:solidFill>
              </a:rPr>
              <a:t>（</a:t>
            </a:r>
            <a:r>
              <a:rPr lang="ja-JP" altLang="en-US" sz="2400" dirty="0" smtClean="0">
                <a:solidFill>
                  <a:schemeClr val="accent1"/>
                </a:solidFill>
              </a:rPr>
              <a:t>２）深い学びのための発問に</a:t>
            </a:r>
            <a:r>
              <a:rPr lang="ja-JP" altLang="en-US" sz="2400" dirty="0" smtClean="0">
                <a:solidFill>
                  <a:schemeClr val="accent1"/>
                </a:solidFill>
              </a:rPr>
              <a:t>ついて考えよう</a:t>
            </a:r>
            <a:r>
              <a:rPr lang="ja-JP" altLang="en-US" sz="2400" dirty="0" smtClean="0">
                <a:solidFill>
                  <a:schemeClr val="accent1"/>
                </a:solidFill>
              </a:rPr>
              <a:t>　</a:t>
            </a:r>
            <a:endParaRPr lang="en-US" altLang="ja-JP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8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8712968" cy="60578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テキスト ボックス 2"/>
          <p:cNvSpPr txBox="1"/>
          <p:nvPr/>
        </p:nvSpPr>
        <p:spPr>
          <a:xfrm>
            <a:off x="6156176" y="6520415"/>
            <a:ext cx="2664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/>
              <a:t>教育課程企画特別部会 論点整理 補足</a:t>
            </a:r>
            <a:r>
              <a:rPr lang="zh-TW" altLang="en-US" sz="800" dirty="0" smtClean="0"/>
              <a:t>資料</a:t>
            </a:r>
            <a:r>
              <a:rPr lang="ja-JP" altLang="en-US" sz="800" dirty="0" smtClean="0"/>
              <a:t>より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244439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295475"/>
            <a:ext cx="8583057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156176" y="6520415"/>
            <a:ext cx="2664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/>
              <a:t>教育課程企画特別部会 論点整理 補足</a:t>
            </a:r>
            <a:r>
              <a:rPr lang="zh-TW" altLang="en-US" sz="800" dirty="0" smtClean="0"/>
              <a:t>資料</a:t>
            </a:r>
            <a:r>
              <a:rPr lang="ja-JP" altLang="en-US" sz="800" dirty="0" smtClean="0"/>
              <a:t>より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9141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0118"/>
            <a:ext cx="8892532" cy="627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156176" y="6520415"/>
            <a:ext cx="2664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/>
              <a:t>教育課程企画特別部会 論点整理 補足</a:t>
            </a:r>
            <a:r>
              <a:rPr lang="zh-TW" altLang="en-US" sz="800" dirty="0" smtClean="0"/>
              <a:t>資料</a:t>
            </a:r>
            <a:r>
              <a:rPr lang="ja-JP" altLang="en-US" sz="800" dirty="0" smtClean="0"/>
              <a:t>より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87651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ja-JP" altLang="en-US" sz="48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新たな学びの</a:t>
            </a:r>
            <a:r>
              <a:rPr lang="ja-JP" altLang="en-US" sz="4800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デザイン</a:t>
            </a:r>
            <a:endParaRPr lang="ja-JP" altLang="en-US" sz="48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DF0-0EC0-4976-B0F1-3B4E341FFB26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0259" y="4458822"/>
            <a:ext cx="7416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accent1"/>
                </a:solidFill>
              </a:rPr>
              <a:t>（１）</a:t>
            </a:r>
            <a:r>
              <a:rPr lang="en-US" altLang="ja-JP" sz="2400" dirty="0">
                <a:solidFill>
                  <a:schemeClr val="accent1"/>
                </a:solidFill>
              </a:rPr>
              <a:t>21</a:t>
            </a:r>
            <a:r>
              <a:rPr lang="ja-JP" altLang="en-US" sz="2400" dirty="0">
                <a:solidFill>
                  <a:schemeClr val="accent1"/>
                </a:solidFill>
              </a:rPr>
              <a:t>世紀に求められる学力</a:t>
            </a:r>
          </a:p>
          <a:p>
            <a:r>
              <a:rPr lang="ja-JP" altLang="en-US" sz="2400" dirty="0" smtClean="0">
                <a:solidFill>
                  <a:schemeClr val="accent1"/>
                </a:solidFill>
              </a:rPr>
              <a:t>（</a:t>
            </a:r>
            <a:r>
              <a:rPr lang="ja-JP" altLang="en-US" sz="2400" dirty="0">
                <a:solidFill>
                  <a:schemeClr val="accent1"/>
                </a:solidFill>
              </a:rPr>
              <a:t>２）知識習得モデルと知識創造モデル</a:t>
            </a:r>
          </a:p>
          <a:p>
            <a:r>
              <a:rPr lang="ja-JP" altLang="en-US" sz="2400" dirty="0" smtClean="0">
                <a:solidFill>
                  <a:schemeClr val="accent1"/>
                </a:solidFill>
              </a:rPr>
              <a:t>（</a:t>
            </a:r>
            <a:r>
              <a:rPr lang="ja-JP" altLang="en-US" sz="2400" dirty="0">
                <a:solidFill>
                  <a:schemeClr val="accent1"/>
                </a:solidFill>
              </a:rPr>
              <a:t>３）知識習得モデルから知識創造モデルへの学習</a:t>
            </a:r>
            <a:r>
              <a:rPr lang="ja-JP" altLang="en-US" sz="2400" dirty="0" smtClean="0">
                <a:solidFill>
                  <a:schemeClr val="accent1"/>
                </a:solidFill>
              </a:rPr>
              <a:t>活動</a:t>
            </a:r>
            <a:endParaRPr lang="en-US" altLang="ja-JP" sz="2400" dirty="0" smtClean="0">
              <a:solidFill>
                <a:schemeClr val="accent1"/>
              </a:solidFill>
            </a:endParaRPr>
          </a:p>
          <a:p>
            <a:r>
              <a:rPr lang="ja-JP" altLang="en-US" sz="2400" dirty="0">
                <a:solidFill>
                  <a:schemeClr val="accent1"/>
                </a:solidFill>
              </a:rPr>
              <a:t>　</a:t>
            </a:r>
            <a:r>
              <a:rPr lang="ja-JP" altLang="en-US" sz="2400" dirty="0" smtClean="0">
                <a:solidFill>
                  <a:schemeClr val="accent1"/>
                </a:solidFill>
              </a:rPr>
              <a:t>　へ</a:t>
            </a:r>
            <a:r>
              <a:rPr lang="ja-JP" altLang="en-US" sz="2400" dirty="0">
                <a:solidFill>
                  <a:schemeClr val="accent1"/>
                </a:solidFill>
              </a:rPr>
              <a:t>の変容</a:t>
            </a:r>
          </a:p>
        </p:txBody>
      </p:sp>
    </p:spTree>
    <p:extLst>
      <p:ext uri="{BB962C8B-B14F-4D97-AF65-F5344CB8AC3E}">
        <p14:creationId xmlns:p14="http://schemas.microsoft.com/office/powerpoint/2010/main" val="8122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499391316"/>
              </p:ext>
            </p:extLst>
          </p:nvPr>
        </p:nvGraphicFramePr>
        <p:xfrm>
          <a:off x="1191450" y="523220"/>
          <a:ext cx="7368480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923928" y="2636912"/>
            <a:ext cx="19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目標の質を問う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98040" y="5478413"/>
            <a:ext cx="19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内容の質を問う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6096" y="5294420"/>
            <a:ext cx="196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方法の質を問う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“新たな学び”とは何か？</a:t>
            </a:r>
            <a:endParaRPr kumimoji="1"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90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矢印コネクタ 22"/>
          <p:cNvCxnSpPr/>
          <p:nvPr/>
        </p:nvCxnSpPr>
        <p:spPr>
          <a:xfrm flipV="1">
            <a:off x="4644007" y="1412776"/>
            <a:ext cx="2736305" cy="2016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0" y="-5872"/>
            <a:ext cx="9143999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“新たな学び”の方向性</a:t>
            </a:r>
            <a:endParaRPr kumimoji="1"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>
            <a:endCxn id="17" idx="1"/>
          </p:cNvCxnSpPr>
          <p:nvPr/>
        </p:nvCxnSpPr>
        <p:spPr>
          <a:xfrm>
            <a:off x="2195736" y="3429000"/>
            <a:ext cx="4896544" cy="5236"/>
          </a:xfrm>
          <a:prstGeom prst="line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4644008" y="1556792"/>
            <a:ext cx="0" cy="3960440"/>
          </a:xfrm>
          <a:prstGeom prst="line">
            <a:avLst/>
          </a:prstGeom>
          <a:ln w="1270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3887924" y="92808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深い学習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Deep)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5067" y="310583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受動的な学習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Passive)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92280" y="311107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能動的な学習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Active)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27884" y="5661248"/>
            <a:ext cx="2232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浅い学習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Shallow/Surface)</a:t>
            </a:r>
            <a:endParaRPr kumimoji="1"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4955273" y="1574415"/>
            <a:ext cx="3096344" cy="113450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ディープ・アクティブ・ラーニング</a:t>
            </a:r>
            <a:endParaRPr kumimoji="1" lang="ja-JP" altLang="en-US" sz="16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00092" y="2708920"/>
            <a:ext cx="2268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活動を通じて学習が深まる学習</a:t>
            </a:r>
            <a:endParaRPr kumimoji="1" lang="ja-JP" altLang="en-US" sz="11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19872" y="6496744"/>
            <a:ext cx="51845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+mj-ea"/>
                <a:ea typeface="+mj-ea"/>
              </a:rPr>
              <a:t>資質・能力を育成する教育課程の在り方に関する研究報告書１：国立教育政策研究所（</a:t>
            </a:r>
            <a:r>
              <a:rPr kumimoji="1" lang="en-US" altLang="ja-JP" sz="900" dirty="0" smtClean="0">
                <a:latin typeface="+mj-ea"/>
                <a:ea typeface="+mj-ea"/>
              </a:rPr>
              <a:t>2015.3)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2082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235</Words>
  <Application>Microsoft Office PowerPoint</Application>
  <PresentationFormat>画面に合わせる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ＭＳ Ｐゴシック</vt:lpstr>
      <vt:lpstr>新細明體</vt:lpstr>
      <vt:lpstr>メイリオ</vt:lpstr>
      <vt:lpstr>游ゴシック</vt:lpstr>
      <vt:lpstr>Calibri</vt:lpstr>
      <vt:lpstr>Calibri Light</vt:lpstr>
      <vt:lpstr>Wingdings</vt:lpstr>
      <vt:lpstr>レトロスペクト</vt:lpstr>
      <vt:lpstr>令和5年度あいちラーニング推進事業</vt:lpstr>
      <vt:lpstr>ICTを活用した「主体的・対話的で深い学び」の実現</vt:lpstr>
      <vt:lpstr>学習目標を見直そう</vt:lpstr>
      <vt:lpstr>PowerPoint プレゼンテーション</vt:lpstr>
      <vt:lpstr>PowerPoint プレゼンテーション</vt:lpstr>
      <vt:lpstr>PowerPoint プレゼンテーション</vt:lpstr>
      <vt:lpstr>新たな学びのデザイン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あいちラーニング推進事業</dc:title>
  <dc:creator>久世 均</dc:creator>
  <cp:lastModifiedBy>久世 均</cp:lastModifiedBy>
  <cp:revision>13</cp:revision>
  <cp:lastPrinted>2023-11-10T01:30:58Z</cp:lastPrinted>
  <dcterms:created xsi:type="dcterms:W3CDTF">2023-10-23T07:43:07Z</dcterms:created>
  <dcterms:modified xsi:type="dcterms:W3CDTF">2023-11-10T01:34:02Z</dcterms:modified>
</cp:coreProperties>
</file>