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91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10" r:id="rId13"/>
    <p:sldId id="293" r:id="rId14"/>
    <p:sldId id="311" r:id="rId1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4709"/>
    <a:srgbClr val="08A1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26" autoAdjust="0"/>
    <p:restoredTop sz="73623" autoAdjust="0"/>
  </p:normalViewPr>
  <p:slideViewPr>
    <p:cSldViewPr>
      <p:cViewPr varScale="1">
        <p:scale>
          <a:sx n="93" d="100"/>
          <a:sy n="93" d="100"/>
        </p:scale>
        <p:origin x="192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95" d="100"/>
          <a:sy n="95" d="100"/>
        </p:scale>
        <p:origin x="-352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95640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A5B9A7-D08A-42CB-873D-54800EBC38F0}" type="datetimeFigureOut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F742CD-6705-4FCD-9895-4A46894ED9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075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F742CD-6705-4FCD-9895-4A46894ED96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2154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899592" y="1441184"/>
            <a:ext cx="8244408" cy="707886"/>
          </a:xfrm>
        </p:spPr>
        <p:txBody>
          <a:bodyPr>
            <a:spAutoFit/>
          </a:bodyPr>
          <a:lstStyle>
            <a:lvl1pPr algn="l">
              <a:defRPr sz="4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表題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869160"/>
            <a:ext cx="6400800" cy="13681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学校名 発表者名</a:t>
            </a:r>
            <a:endParaRPr kumimoji="1"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501650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lang="ja-JP" altLang="en-US" dirty="0"/>
              <a:t>岐阜女子大学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604448" y="6492875"/>
            <a:ext cx="539552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3580432-E2CF-4D2D-9FCA-5FAF3A674D8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0401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692697"/>
            <a:ext cx="9144000" cy="6165303"/>
          </a:xfrm>
        </p:spPr>
        <p:txBody>
          <a:bodyPr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0" y="6361043"/>
            <a:ext cx="9144000" cy="496958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lang="ja-JP" altLang="en-US" dirty="0"/>
              <a:t>岐阜女子大学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629600" y="6466013"/>
            <a:ext cx="5144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23580432-E2CF-4D2D-9FCA-5FAF3A674D8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-10008" y="6309320"/>
            <a:ext cx="9144000" cy="0"/>
          </a:xfrm>
          <a:prstGeom prst="line">
            <a:avLst/>
          </a:prstGeom>
          <a:ln w="127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001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9EBEC-A4B6-4FF7-A490-367DBEC3038C}" type="datetimeFigureOut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9CB6B-AEAD-4844-9F47-0F596C4871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132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3"/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0" y="692696"/>
            <a:ext cx="9144000" cy="5688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0" y="6381328"/>
            <a:ext cx="9144000" cy="4766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lang="en-US" altLang="ja-JP"/>
              <a:t>H26</a:t>
            </a:r>
            <a:r>
              <a:rPr lang="ja-JP" altLang="en-US"/>
              <a:t>年度 文部科学省「</a:t>
            </a:r>
            <a:r>
              <a:rPr lang="en-US" altLang="ja-JP"/>
              <a:t>ICT</a:t>
            </a:r>
            <a:r>
              <a:rPr lang="ja-JP" altLang="en-US"/>
              <a:t>を活用した教育の推進に資する実証事業」</a:t>
            </a:r>
            <a:endParaRPr lang="en-US" altLang="ja-JP"/>
          </a:p>
          <a:p>
            <a:r>
              <a:rPr lang="en-US" altLang="ja-JP"/>
              <a:t>ICT</a:t>
            </a:r>
            <a:r>
              <a:rPr lang="ja-JP" altLang="en-US"/>
              <a:t>を活用した教育効果の検証方法の開発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04448" y="6480081"/>
            <a:ext cx="539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23580432-E2CF-4D2D-9FCA-5FAF3A674D8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83235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kumimoji="1" sz="4000" kern="1200">
          <a:solidFill>
            <a:schemeClr val="bg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99592" y="548681"/>
            <a:ext cx="8244408" cy="936104"/>
          </a:xfrm>
        </p:spPr>
        <p:txBody>
          <a:bodyPr>
            <a:noAutofit/>
          </a:bodyPr>
          <a:lstStyle/>
          <a:p>
            <a:r>
              <a:rPr lang="ja-JP" altLang="en-US" sz="3600" dirty="0">
                <a:latin typeface="+mj-ea"/>
                <a:ea typeface="+mj-ea"/>
              </a:rPr>
              <a:t>準デジタルアーキビスト資格取得講座</a:t>
            </a:r>
            <a:endParaRPr kumimoji="1" lang="ja-JP" altLang="en-US" sz="3600" dirty="0">
              <a:latin typeface="+mj-ea"/>
              <a:ea typeface="+mj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5373216"/>
            <a:ext cx="6400800" cy="864096"/>
          </a:xfrm>
        </p:spPr>
        <p:txBody>
          <a:bodyPr>
            <a:noAutofit/>
          </a:bodyPr>
          <a:lstStyle/>
          <a:p>
            <a:r>
              <a:rPr lang="ja-JP" altLang="en-US" sz="2000" dirty="0">
                <a:solidFill>
                  <a:schemeClr val="tx1"/>
                </a:solidFill>
                <a:latin typeface="+mj-ea"/>
                <a:ea typeface="+mj-ea"/>
              </a:rPr>
              <a:t>谷里佐</a:t>
            </a:r>
            <a:endParaRPr lang="en-US" altLang="ja-JP" sz="2000" dirty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+mj-ea"/>
                <a:ea typeface="+mj-ea"/>
              </a:rPr>
              <a:t>（岐阜女子大学）</a:t>
            </a:r>
            <a:endParaRPr kumimoji="1" lang="ja-JP" altLang="en-US" sz="20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99592" y="2276872"/>
            <a:ext cx="8244408" cy="415498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デジタルアーカイブの評価とメタデータ</a:t>
            </a:r>
          </a:p>
        </p:txBody>
      </p:sp>
    </p:spTree>
    <p:extLst>
      <p:ext uri="{BB962C8B-B14F-4D97-AF65-F5344CB8AC3E}">
        <p14:creationId xmlns:p14="http://schemas.microsoft.com/office/powerpoint/2010/main" val="30842107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pPr algn="ctr"/>
            <a:r>
              <a:rPr kumimoji="1" lang="ja-JP" altLang="en-US" sz="3200" dirty="0">
                <a:latin typeface="+mj-ea"/>
                <a:ea typeface="+mj-ea"/>
              </a:rPr>
              <a:t>記述のための国際標準、国際指針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11560" y="1412776"/>
            <a:ext cx="8018040" cy="46805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sz="2800" dirty="0">
                <a:latin typeface="+mn-ea"/>
                <a:ea typeface="+mn-ea"/>
              </a:rPr>
              <a:t>ダブリン・コア（</a:t>
            </a:r>
            <a:r>
              <a:rPr lang="en-US" altLang="ja-JP" sz="2800" dirty="0">
                <a:latin typeface="+mn-ea"/>
                <a:ea typeface="+mn-ea"/>
              </a:rPr>
              <a:t>DCMES</a:t>
            </a:r>
            <a:r>
              <a:rPr lang="ja-JP" altLang="en-US" sz="2800" dirty="0">
                <a:latin typeface="+mn-ea"/>
                <a:ea typeface="+mn-ea"/>
              </a:rPr>
              <a:t>（</a:t>
            </a:r>
            <a:r>
              <a:rPr lang="en-US" altLang="ja-JP" sz="2800" dirty="0" err="1">
                <a:latin typeface="+mn-ea"/>
                <a:ea typeface="+mn-ea"/>
              </a:rPr>
              <a:t>SimpleDC</a:t>
            </a:r>
            <a:r>
              <a:rPr lang="ja-JP" altLang="en-US" sz="2800" dirty="0">
                <a:latin typeface="+mn-ea"/>
                <a:ea typeface="+mn-ea"/>
              </a:rPr>
              <a:t>））</a:t>
            </a:r>
            <a:endParaRPr lang="en-US" altLang="ja-JP" sz="2800" dirty="0">
              <a:latin typeface="+mn-ea"/>
              <a:ea typeface="+mn-ea"/>
            </a:endParaRPr>
          </a:p>
          <a:p>
            <a:pPr marL="0" indent="0">
              <a:buNone/>
            </a:pPr>
            <a:endParaRPr lang="en-US" altLang="ja-JP" sz="2000" dirty="0">
              <a:latin typeface="+mn-ea"/>
              <a:ea typeface="+mn-ea"/>
            </a:endParaRPr>
          </a:p>
          <a:p>
            <a:pPr marL="0" indent="0">
              <a:buNone/>
            </a:pPr>
            <a:r>
              <a:rPr lang="en-US" altLang="ja-JP" sz="1800" dirty="0">
                <a:effectLst/>
                <a:latin typeface="メイリオ" panose="020B0604030504040204" pitchFamily="50" charset="-128"/>
                <a:cs typeface="Times New Roman" panose="02020603050405020304" pitchFamily="18" charset="0"/>
              </a:rPr>
              <a:t>1.</a:t>
            </a:r>
            <a:r>
              <a:rPr lang="ja-JP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Title</a:t>
            </a:r>
            <a:r>
              <a:rPr lang="ja-JP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（タイトル）</a:t>
            </a:r>
            <a:b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2.</a:t>
            </a:r>
            <a:r>
              <a:rPr lang="ja-JP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Creator</a:t>
            </a:r>
            <a:r>
              <a:rPr lang="ja-JP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（作成者）</a:t>
            </a:r>
            <a:b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3.</a:t>
            </a:r>
            <a:r>
              <a:rPr lang="ja-JP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Subject</a:t>
            </a:r>
            <a:r>
              <a:rPr lang="ja-JP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（キーワード）</a:t>
            </a:r>
            <a:b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4.</a:t>
            </a:r>
            <a:r>
              <a:rPr lang="ja-JP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Description</a:t>
            </a:r>
            <a:r>
              <a:rPr lang="ja-JP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（内容記述）</a:t>
            </a:r>
            <a:b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5.</a:t>
            </a:r>
            <a:r>
              <a:rPr lang="ja-JP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Publisher</a:t>
            </a:r>
            <a:r>
              <a:rPr lang="ja-JP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（公開者）</a:t>
            </a:r>
            <a:b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6.</a:t>
            </a:r>
            <a:r>
              <a:rPr lang="ja-JP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Contributor</a:t>
            </a:r>
            <a:r>
              <a:rPr lang="ja-JP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（寄与者）</a:t>
            </a:r>
            <a:b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7.</a:t>
            </a:r>
            <a:r>
              <a:rPr lang="ja-JP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Date</a:t>
            </a:r>
            <a:r>
              <a:rPr lang="ja-JP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（日付）</a:t>
            </a:r>
            <a:b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8.</a:t>
            </a:r>
            <a:r>
              <a:rPr lang="ja-JP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Type</a:t>
            </a:r>
            <a:r>
              <a:rPr lang="ja-JP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（資源タイプ）</a:t>
            </a:r>
            <a:b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9.</a:t>
            </a:r>
            <a:r>
              <a:rPr lang="ja-JP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Format</a:t>
            </a:r>
            <a:r>
              <a:rPr lang="ja-JP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（記録形式）</a:t>
            </a:r>
            <a:b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10. Identifier</a:t>
            </a:r>
            <a:r>
              <a:rPr lang="ja-JP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（資源識別子）</a:t>
            </a:r>
            <a:b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11. Source</a:t>
            </a:r>
            <a:r>
              <a:rPr lang="ja-JP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（出処）</a:t>
            </a:r>
            <a:b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12. Language</a:t>
            </a:r>
            <a:r>
              <a:rPr lang="ja-JP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（言語）</a:t>
            </a:r>
            <a:b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13. Relation</a:t>
            </a:r>
            <a:r>
              <a:rPr lang="ja-JP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（関係）</a:t>
            </a:r>
            <a:b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14. Coverage</a:t>
            </a:r>
            <a:r>
              <a:rPr lang="ja-JP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（空間範囲）</a:t>
            </a:r>
            <a:b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15. Rights</a:t>
            </a:r>
            <a:r>
              <a:rPr lang="ja-JP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（権利管理）</a:t>
            </a:r>
            <a:endParaRPr lang="ja-JP" altLang="en-US" sz="2000" dirty="0">
              <a:latin typeface="+mn-ea"/>
              <a:ea typeface="+mn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BD30D-1FD4-0B4E-A508-0C187D6B485B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3799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pPr algn="ctr"/>
            <a:r>
              <a:rPr kumimoji="1" lang="ja-JP" altLang="en-US" sz="3200" dirty="0">
                <a:latin typeface="+mj-ea"/>
                <a:ea typeface="+mj-ea"/>
              </a:rPr>
              <a:t>記述のための国際標準、国際指針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11560" y="1088740"/>
            <a:ext cx="8018040" cy="4680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800" dirty="0">
                <a:latin typeface="+mn-ea"/>
                <a:ea typeface="+mn-ea"/>
              </a:rPr>
              <a:t>IGMOI</a:t>
            </a:r>
            <a:r>
              <a:rPr lang="ja-JP" altLang="en-US" sz="2800" dirty="0">
                <a:latin typeface="+mn-ea"/>
                <a:ea typeface="+mn-ea"/>
              </a:rPr>
              <a:t>（</a:t>
            </a:r>
            <a:r>
              <a:rPr lang="en-US" altLang="ja-JP" sz="2800" dirty="0">
                <a:latin typeface="+mn-ea"/>
                <a:ea typeface="+mn-ea"/>
              </a:rPr>
              <a:t>CIDOC</a:t>
            </a:r>
            <a:r>
              <a:rPr lang="ja-JP" altLang="en-US" sz="2800" dirty="0">
                <a:latin typeface="+mn-ea"/>
                <a:ea typeface="+mn-ea"/>
              </a:rPr>
              <a:t>情報カテゴリー）</a:t>
            </a:r>
            <a:endParaRPr lang="en-US" altLang="ja-JP" sz="2800" dirty="0">
              <a:latin typeface="+mn-ea"/>
              <a:ea typeface="+mn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BD30D-1FD4-0B4E-A508-0C187D6B485B}" type="slidenum">
              <a:rPr kumimoji="1" lang="ja-JP" altLang="en-US" smtClean="0"/>
              <a:t>11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757B8BC7-1A0B-C462-3E57-A0AC65F5E4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004" y="1556792"/>
            <a:ext cx="3481536" cy="5132737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C8CD930E-C6B3-ECC4-4B14-83DDE247B0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7984" y="1685335"/>
            <a:ext cx="3648584" cy="4544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584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pPr algn="ctr"/>
            <a:r>
              <a:rPr kumimoji="1" lang="ja-JP" altLang="en-US" sz="3200" dirty="0">
                <a:latin typeface="+mj-ea"/>
                <a:ea typeface="+mj-ea"/>
              </a:rPr>
              <a:t>地域資料のためのメタデータ記述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3568" y="1453952"/>
            <a:ext cx="3816424" cy="4680520"/>
          </a:xfrm>
        </p:spPr>
        <p:txBody>
          <a:bodyPr>
            <a:normAutofit/>
          </a:bodyPr>
          <a:lstStyle/>
          <a:p>
            <a:pPr>
              <a:buAutoNum type="arabicPeriod"/>
            </a:pPr>
            <a: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ID</a:t>
            </a:r>
          </a:p>
          <a:p>
            <a:pPr>
              <a:buAutoNum type="arabicPeriod"/>
            </a:pPr>
            <a:r>
              <a:rPr lang="ja-JP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表題名</a:t>
            </a:r>
            <a:endParaRPr lang="en-US" altLang="ja-JP" sz="1800" dirty="0"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>
              <a:buAutoNum type="arabicPeriod"/>
            </a:pPr>
            <a:r>
              <a:rPr lang="ja-JP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資料名</a:t>
            </a:r>
            <a:endParaRPr lang="en-US" altLang="ja-JP" sz="1800" dirty="0">
              <a:effectLst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>
              <a:buAutoNum type="arabicPeriod"/>
            </a:pPr>
            <a:r>
              <a:rPr lang="ja-JP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内容分類</a:t>
            </a:r>
            <a:endParaRPr lang="en-US" altLang="ja-JP" sz="1800" dirty="0"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>
              <a:buAutoNum type="arabicPeriod"/>
            </a:pPr>
            <a:r>
              <a:rPr lang="ja-JP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索引語</a:t>
            </a:r>
            <a:endParaRPr lang="en-US" altLang="ja-JP" sz="1800" dirty="0"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>
              <a:buAutoNum type="arabicPeriod"/>
            </a:pPr>
            <a:r>
              <a:rPr lang="ja-JP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説明</a:t>
            </a:r>
            <a:endParaRPr lang="en-US" altLang="ja-JP" sz="1800" dirty="0"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>
              <a:buAutoNum type="arabicPeriod"/>
            </a:pPr>
            <a:r>
              <a:rPr lang="ja-JP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形式</a:t>
            </a:r>
            <a:r>
              <a:rPr lang="ja-JP" altLang="en-US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（データの形式）</a:t>
            </a:r>
            <a:endParaRPr lang="en-US" altLang="ja-JP" sz="1800" dirty="0"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>
              <a:buAutoNum type="arabicPeriod"/>
            </a:pPr>
            <a:r>
              <a:rPr lang="ja-JP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作成者</a:t>
            </a:r>
            <a:r>
              <a:rPr lang="ja-JP" altLang="en-US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（撮影者など）</a:t>
            </a:r>
            <a:endParaRPr lang="en-US" altLang="ja-JP" sz="1800" dirty="0"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>
              <a:buAutoNum type="arabicPeriod"/>
            </a:pPr>
            <a:r>
              <a:rPr lang="ja-JP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時代・年</a:t>
            </a:r>
            <a:endParaRPr lang="en-US" altLang="ja-JP" sz="1800" dirty="0"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>
              <a:buAutoNum type="arabicPeriod"/>
            </a:pPr>
            <a: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地域・場所</a:t>
            </a:r>
            <a:endParaRPr lang="en-US" altLang="ja-JP" sz="1800" dirty="0"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>
              <a:buAutoNum type="arabicPeriod"/>
            </a:pPr>
            <a: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利用条件</a:t>
            </a:r>
            <a:endParaRPr lang="en-US" altLang="ja-JP" sz="1800" dirty="0"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>
              <a:buAutoNum type="arabicPeriod"/>
            </a:pPr>
            <a: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関連資料</a:t>
            </a:r>
            <a:endParaRPr lang="ja-JP" altLang="en-US" sz="1800" dirty="0">
              <a:latin typeface="+mn-ea"/>
              <a:ea typeface="+mn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BD30D-1FD4-0B4E-A508-0C187D6B485B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7A5374AF-4A4C-EB42-CE32-FFD8B688EBEF}"/>
              </a:ext>
            </a:extLst>
          </p:cNvPr>
          <p:cNvSpPr txBox="1">
            <a:spLocks/>
          </p:cNvSpPr>
          <p:nvPr/>
        </p:nvSpPr>
        <p:spPr>
          <a:xfrm>
            <a:off x="4788026" y="1453952"/>
            <a:ext cx="4176462" cy="35283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13. </a:t>
            </a:r>
            <a:r>
              <a:rPr lang="ja-JP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権利者</a:t>
            </a:r>
            <a:b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14. </a:t>
            </a:r>
            <a:r>
              <a:rPr lang="ja-JP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協力者</a:t>
            </a:r>
            <a:b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15. </a:t>
            </a:r>
            <a:r>
              <a:rPr lang="ja-JP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登録日</a:t>
            </a:r>
            <a:b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16. </a:t>
            </a:r>
            <a:r>
              <a:rPr lang="ja-JP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登録者</a:t>
            </a:r>
            <a:b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17. </a:t>
            </a:r>
            <a:r>
              <a:rPr lang="ja-JP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ファクトデータ</a:t>
            </a:r>
            <a:b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18. </a:t>
            </a:r>
            <a:r>
              <a:rPr lang="ja-JP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サムネイル</a:t>
            </a:r>
            <a:b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19. </a:t>
            </a:r>
            <a:r>
              <a:rPr lang="ja-JP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公開の可否</a:t>
            </a:r>
            <a:b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20. </a:t>
            </a:r>
            <a:r>
              <a:rPr lang="ja-JP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特色</a:t>
            </a:r>
            <a:b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21. </a:t>
            </a:r>
            <a:r>
              <a:rPr lang="ja-JP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活用支援</a:t>
            </a:r>
            <a:r>
              <a:rPr lang="ja-JP" altLang="en-US" sz="1800" dirty="0">
                <a:ea typeface="メイリオ" panose="020B0604030504040204" pitchFamily="50" charset="-128"/>
                <a:cs typeface="Times New Roman" panose="02020603050405020304" pitchFamily="18" charset="0"/>
              </a:rPr>
              <a:t>（資料の利用方法など）</a:t>
            </a:r>
            <a:b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22. </a:t>
            </a:r>
            <a:r>
              <a:rPr lang="ja-JP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利用分野</a:t>
            </a:r>
            <a:b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23. </a:t>
            </a:r>
            <a:r>
              <a:rPr lang="ja-JP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改善結果</a:t>
            </a:r>
            <a:b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r>
              <a:rPr lang="en-US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24. </a:t>
            </a:r>
            <a:r>
              <a:rPr lang="ja-JP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処理プロセス</a:t>
            </a:r>
            <a:endParaRPr lang="ja-JP" altLang="en-US" sz="20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11825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92162"/>
          </a:xfrm>
        </p:spPr>
        <p:txBody>
          <a:bodyPr/>
          <a:lstStyle/>
          <a:p>
            <a:pPr algn="ctr"/>
            <a:r>
              <a:rPr lang="ja-JP" altLang="en-US" sz="3600" dirty="0">
                <a:latin typeface="メイリオ" charset="0"/>
                <a:ea typeface="メイリオ" charset="0"/>
                <a:cs typeface="メイリオ" charset="0"/>
              </a:rPr>
              <a:t>課題</a:t>
            </a:r>
          </a:p>
        </p:txBody>
      </p:sp>
      <p:sp>
        <p:nvSpPr>
          <p:cNvPr id="409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fld id="{66A1CFC6-5C2F-4249-8CB1-86A4F5C744DE}" type="slidenum">
              <a:rPr kumimoji="0" lang="en-US" altLang="ja-JP"/>
              <a:pPr eaLnBrk="1" hangingPunct="1"/>
              <a:t>13</a:t>
            </a:fld>
            <a:endParaRPr kumimoji="0" lang="en-US" altLang="ja-JP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BCB2344-90B5-D1BD-74E5-D9A6A511D6F3}"/>
              </a:ext>
            </a:extLst>
          </p:cNvPr>
          <p:cNvSpPr txBox="1"/>
          <p:nvPr/>
        </p:nvSpPr>
        <p:spPr>
          <a:xfrm>
            <a:off x="352735" y="1196752"/>
            <a:ext cx="843852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kumimoji="1" lang="ja-JP" altLang="en-US" dirty="0"/>
              <a:t>「デジタルアーカイブアセスメントツール」の評価項目の内、あなたが重要</a:t>
            </a:r>
          </a:p>
          <a:p>
            <a:r>
              <a:rPr lang="ja-JP" altLang="en-US" dirty="0"/>
              <a:t>　だと思う項目について、なぜそう思うかを含めて説明してください。</a:t>
            </a:r>
          </a:p>
          <a:p>
            <a:endParaRPr kumimoji="1" lang="ja-JP" altLang="en-US" dirty="0"/>
          </a:p>
          <a:p>
            <a:r>
              <a:rPr lang="en-US" altLang="ja-JP" dirty="0"/>
              <a:t>2.</a:t>
            </a:r>
            <a:r>
              <a:rPr lang="ja-JP" altLang="en-US" dirty="0"/>
              <a:t>　具体的に何か資料（情報資源）を一つ取り上げ、その資料のメタデータ記述</a:t>
            </a:r>
          </a:p>
          <a:p>
            <a:r>
              <a:rPr lang="ja-JP" altLang="en-US" dirty="0"/>
              <a:t>　項目</a:t>
            </a:r>
            <a:r>
              <a:rPr kumimoji="1" lang="ja-JP" altLang="en-US" dirty="0"/>
              <a:t>を設定した上で、実際の記述を行ってください。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69545442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92162"/>
          </a:xfrm>
        </p:spPr>
        <p:txBody>
          <a:bodyPr/>
          <a:lstStyle/>
          <a:p>
            <a:pPr algn="ctr"/>
            <a:r>
              <a:rPr lang="ja-JP" altLang="en-US" sz="3600" dirty="0">
                <a:latin typeface="メイリオ" charset="0"/>
                <a:ea typeface="メイリオ" charset="0"/>
                <a:cs typeface="メイリオ" charset="0"/>
              </a:rPr>
              <a:t>課題</a:t>
            </a:r>
            <a:r>
              <a:rPr lang="en-US" altLang="ja-JP" sz="3600" dirty="0">
                <a:latin typeface="メイリオ" charset="0"/>
                <a:ea typeface="メイリオ" charset="0"/>
                <a:cs typeface="メイリオ" charset="0"/>
              </a:rPr>
              <a:t>2.</a:t>
            </a:r>
            <a:r>
              <a:rPr lang="ja-JP" altLang="en-US" sz="3600" dirty="0">
                <a:latin typeface="メイリオ" charset="0"/>
                <a:ea typeface="メイリオ" charset="0"/>
                <a:cs typeface="メイリオ" charset="0"/>
              </a:rPr>
              <a:t>について</a:t>
            </a:r>
          </a:p>
        </p:txBody>
      </p:sp>
      <p:sp>
        <p:nvSpPr>
          <p:cNvPr id="409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fld id="{66A1CFC6-5C2F-4249-8CB1-86A4F5C744DE}" type="slidenum">
              <a:rPr kumimoji="0" lang="en-US" altLang="ja-JP"/>
              <a:pPr eaLnBrk="1" hangingPunct="1"/>
              <a:t>14</a:t>
            </a:fld>
            <a:endParaRPr kumimoji="0" lang="en-US" altLang="ja-JP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6980CA66-CF3F-7A95-1D0A-5BD3E7B9C3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8" y="792162"/>
            <a:ext cx="4661716" cy="604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00648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92162"/>
          </a:xfrm>
        </p:spPr>
        <p:txBody>
          <a:bodyPr/>
          <a:lstStyle/>
          <a:p>
            <a:pPr algn="ctr"/>
            <a:r>
              <a:rPr lang="ja-JP" altLang="en-US" sz="2400" dirty="0">
                <a:latin typeface="メイリオ" charset="0"/>
                <a:ea typeface="メイリオ" charset="0"/>
                <a:cs typeface="メイリオ" charset="0"/>
              </a:rPr>
              <a:t>デジタルアーカイブの評価とメタデータ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574924" y="4058815"/>
            <a:ext cx="8111876" cy="2016224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ja-JP" sz="2800" b="1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2800" b="1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学習到達目標</a:t>
            </a:r>
            <a:r>
              <a:rPr lang="en-US" altLang="ja-JP" sz="28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pPr marL="514350" indent="-514350">
              <a:lnSpc>
                <a:spcPct val="90000"/>
              </a:lnSpc>
              <a:buFont typeface="+mj-lt"/>
              <a:buAutoNum type="alphaLcPeriod"/>
              <a:defRPr/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「デジタルアーカイブアセスメントツール」の内容について説明できる。</a:t>
            </a:r>
          </a:p>
          <a:p>
            <a:pPr marL="514350" indent="-514350">
              <a:lnSpc>
                <a:spcPct val="90000"/>
              </a:lnSpc>
              <a:buFont typeface="+mj-lt"/>
              <a:buAutoNum type="alphaLcPeriod"/>
              <a:defRPr/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記述のための国際標準、国際指針などの事例について説明できる。</a:t>
            </a:r>
          </a:p>
          <a:p>
            <a:pPr marL="514350" indent="-514350">
              <a:lnSpc>
                <a:spcPct val="90000"/>
              </a:lnSpc>
              <a:buFont typeface="+mj-lt"/>
              <a:buAutoNum type="alphaLcPeriod"/>
              <a:defRPr/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資料（情報資源）のメタデータ記述ができる。</a:t>
            </a:r>
          </a:p>
        </p:txBody>
      </p:sp>
      <p:sp>
        <p:nvSpPr>
          <p:cNvPr id="409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fld id="{66A1CFC6-5C2F-4249-8CB1-86A4F5C744DE}" type="slidenum">
              <a:rPr kumimoji="0" lang="en-US" altLang="ja-JP"/>
              <a:pPr eaLnBrk="1" hangingPunct="1"/>
              <a:t>2</a:t>
            </a:fld>
            <a:endParaRPr kumimoji="0" lang="en-US" altLang="ja-JP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74924" y="1067704"/>
            <a:ext cx="7823844" cy="2715568"/>
          </a:xfrm>
          <a:prstGeom prst="rect">
            <a:avLst/>
          </a:prstGeom>
        </p:spPr>
        <p:txBody>
          <a:bodyPr>
            <a:normAutofit fontScale="47500" lnSpcReduction="2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1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ja-JP" sz="5900" b="1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5900" b="1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目　的</a:t>
            </a:r>
            <a:r>
              <a:rPr lang="en-US" altLang="ja-JP" sz="5900" b="1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pPr marL="0" indent="0">
              <a:lnSpc>
                <a:spcPct val="120000"/>
              </a:lnSpc>
              <a:buNone/>
              <a:defRPr/>
            </a:pPr>
            <a:r>
              <a:rPr lang="ja-JP" altLang="en-US" sz="3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デジタルアーカイブは、対象とする資料（情報資源）の分野も多岐にわたり、プロジェクト規模なども異なるため、それぞれにあわせた評価手法が求められます。そこで、本講では、デジタルアーカイブの自己点検ツールとして考案された</a:t>
            </a:r>
            <a:r>
              <a:rPr lang="ja-JP" altLang="en-US" sz="3800" b="1" dirty="0">
                <a:solidFill>
                  <a:srgbClr val="E9470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「デジタルアーカイブアセスメントツール」</a:t>
            </a:r>
            <a:r>
              <a:rPr lang="ja-JP" altLang="en-US" sz="3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の内容を把握し、その評価項目の中でも重視されているメタデータについて、</a:t>
            </a:r>
            <a:r>
              <a:rPr lang="ja-JP" altLang="en-US" sz="3800" b="1" dirty="0">
                <a:solidFill>
                  <a:srgbClr val="E9470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記述のための国際標準、国際指針として制定されている事例</a:t>
            </a:r>
            <a:r>
              <a:rPr lang="ja-JP" altLang="en-US" sz="3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から学びます。</a:t>
            </a:r>
          </a:p>
        </p:txBody>
      </p:sp>
    </p:spTree>
    <p:extLst>
      <p:ext uri="{BB962C8B-B14F-4D97-AF65-F5344CB8AC3E}">
        <p14:creationId xmlns:p14="http://schemas.microsoft.com/office/powerpoint/2010/main" val="170770350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sz="3200" dirty="0">
                <a:latin typeface="+mj-ea"/>
                <a:ea typeface="+mj-ea"/>
              </a:rPr>
              <a:t>デジタルアーカイブアセスメントツール</a:t>
            </a:r>
            <a:endParaRPr kumimoji="1" lang="ja-JP" altLang="en-US" sz="3200" dirty="0">
              <a:latin typeface="+mj-ea"/>
              <a:ea typeface="+mj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9552" y="1131082"/>
            <a:ext cx="7920880" cy="4896544"/>
          </a:xfrm>
        </p:spPr>
        <p:txBody>
          <a:bodyPr>
            <a:normAutofit/>
          </a:bodyPr>
          <a:lstStyle/>
          <a:p>
            <a:r>
              <a:rPr lang="ja-JP" altLang="en-US" sz="2000" b="1" dirty="0">
                <a:solidFill>
                  <a:srgbClr val="E94709"/>
                </a:solidFill>
                <a:latin typeface="+mn-ea"/>
                <a:ea typeface="+mn-ea"/>
              </a:rPr>
              <a:t>三段階のモデル　と　評価項目　</a:t>
            </a:r>
            <a:r>
              <a:rPr lang="ja-JP" altLang="en-US" sz="2000" dirty="0">
                <a:latin typeface="+mn-ea"/>
                <a:ea typeface="+mn-ea"/>
              </a:rPr>
              <a:t>により、デジタルアーカイブの取り組みを自己点検、評価できる。</a:t>
            </a:r>
          </a:p>
          <a:p>
            <a:endParaRPr lang="ja-JP" altLang="en-US" sz="2000" dirty="0">
              <a:latin typeface="+mn-ea"/>
              <a:ea typeface="+mn-ea"/>
            </a:endParaRPr>
          </a:p>
          <a:p>
            <a:r>
              <a:rPr lang="ja-JP" altLang="en-US" sz="2000" dirty="0">
                <a:latin typeface="+mn-ea"/>
                <a:ea typeface="+mn-ea"/>
              </a:rPr>
              <a:t>知的財産戦略本部デジタルアーカイブ推進委員会及び実務者検討委員会により、</a:t>
            </a:r>
            <a:r>
              <a:rPr lang="en-US" altLang="ja-JP" sz="2000" dirty="0">
                <a:latin typeface="+mn-ea"/>
                <a:ea typeface="+mn-ea"/>
              </a:rPr>
              <a:t>2018</a:t>
            </a:r>
            <a:r>
              <a:rPr lang="ja-JP" altLang="en-US" sz="2000" dirty="0">
                <a:latin typeface="+mn-ea"/>
                <a:ea typeface="+mn-ea"/>
              </a:rPr>
              <a:t>年</a:t>
            </a:r>
            <a:r>
              <a:rPr lang="en-US" altLang="ja-JP" sz="2000" dirty="0">
                <a:latin typeface="+mn-ea"/>
                <a:ea typeface="+mn-ea"/>
              </a:rPr>
              <a:t>4</a:t>
            </a:r>
            <a:r>
              <a:rPr lang="ja-JP" altLang="en-US" sz="2000" dirty="0">
                <a:latin typeface="+mn-ea"/>
                <a:ea typeface="+mn-ea"/>
              </a:rPr>
              <a:t>月に初版、</a:t>
            </a:r>
            <a:r>
              <a:rPr lang="en-US" altLang="ja-JP" sz="2000" dirty="0">
                <a:latin typeface="+mn-ea"/>
                <a:ea typeface="+mn-ea"/>
              </a:rPr>
              <a:t>2020</a:t>
            </a:r>
            <a:r>
              <a:rPr lang="ja-JP" altLang="en-US" sz="2000" dirty="0">
                <a:latin typeface="+mn-ea"/>
                <a:ea typeface="+mn-ea"/>
              </a:rPr>
              <a:t>年</a:t>
            </a:r>
            <a:r>
              <a:rPr lang="en-US" altLang="ja-JP" sz="2000" dirty="0">
                <a:latin typeface="+mn-ea"/>
                <a:ea typeface="+mn-ea"/>
              </a:rPr>
              <a:t>8</a:t>
            </a:r>
            <a:r>
              <a:rPr lang="ja-JP" altLang="en-US" sz="2000" dirty="0">
                <a:latin typeface="+mn-ea"/>
                <a:ea typeface="+mn-ea"/>
              </a:rPr>
              <a:t>月に改訂版公開</a:t>
            </a:r>
            <a:endParaRPr lang="en-US" altLang="ja-JP" sz="2000" dirty="0">
              <a:latin typeface="+mn-ea"/>
              <a:ea typeface="+mn-ea"/>
            </a:endParaRPr>
          </a:p>
          <a:p>
            <a:endParaRPr lang="en-US" altLang="ja-JP" sz="2000" dirty="0">
              <a:latin typeface="+mn-ea"/>
              <a:ea typeface="+mn-ea"/>
            </a:endParaRPr>
          </a:p>
          <a:p>
            <a:r>
              <a:rPr lang="ja-JP" altLang="en-US" sz="2000" dirty="0">
                <a:latin typeface="+mn-ea"/>
                <a:ea typeface="+mn-ea"/>
              </a:rPr>
              <a:t>各評価項目は、</a:t>
            </a:r>
            <a:r>
              <a:rPr lang="en-US" altLang="ja-JP" sz="2000" dirty="0">
                <a:latin typeface="+mn-ea"/>
                <a:ea typeface="+mn-ea"/>
              </a:rPr>
              <a:t>2017</a:t>
            </a:r>
            <a:r>
              <a:rPr lang="ja-JP" altLang="en-US" sz="2000" dirty="0">
                <a:latin typeface="+mn-ea"/>
                <a:ea typeface="+mn-ea"/>
              </a:rPr>
              <a:t>年</a:t>
            </a:r>
            <a:r>
              <a:rPr lang="en-US" altLang="ja-JP" sz="2000" dirty="0">
                <a:latin typeface="+mn-ea"/>
                <a:ea typeface="+mn-ea"/>
              </a:rPr>
              <a:t>4</a:t>
            </a:r>
            <a:r>
              <a:rPr lang="ja-JP" altLang="en-US" sz="2000" dirty="0">
                <a:latin typeface="+mn-ea"/>
                <a:ea typeface="+mn-ea"/>
              </a:rPr>
              <a:t>月公表「デジタルアーカイブの構築・共用・活用ガイドライン」が参照されている。</a:t>
            </a:r>
          </a:p>
          <a:p>
            <a:endParaRPr lang="ja-JP" altLang="en-US" sz="2000" dirty="0">
              <a:latin typeface="+mn-ea"/>
              <a:ea typeface="+mn-ea"/>
            </a:endParaRPr>
          </a:p>
          <a:p>
            <a:endParaRPr lang="ja-JP" altLang="en-US" sz="2000" dirty="0">
              <a:latin typeface="+mn-ea"/>
              <a:ea typeface="+mn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BD30D-1FD4-0B4E-A508-0C187D6B485B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0326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31082"/>
          </a:xfrm>
        </p:spPr>
        <p:txBody>
          <a:bodyPr/>
          <a:lstStyle/>
          <a:p>
            <a:pPr algn="ctr"/>
            <a:r>
              <a:rPr lang="ja-JP" altLang="en-US" sz="3200" dirty="0">
                <a:latin typeface="+mj-ea"/>
                <a:ea typeface="+mj-ea"/>
              </a:rPr>
              <a:t>デジタルアーカイブ推進に当たっての</a:t>
            </a:r>
            <a:br>
              <a:rPr lang="en-US" altLang="ja-JP" sz="3200" dirty="0">
                <a:latin typeface="+mj-ea"/>
                <a:ea typeface="+mj-ea"/>
              </a:rPr>
            </a:br>
            <a:r>
              <a:rPr lang="ja-JP" altLang="en-US" sz="3200" dirty="0">
                <a:latin typeface="+mj-ea"/>
                <a:ea typeface="+mj-ea"/>
              </a:rPr>
              <a:t>ガイドライン等</a:t>
            </a:r>
            <a:endParaRPr kumimoji="1" lang="ja-JP" altLang="en-US" sz="3200" dirty="0">
              <a:latin typeface="+mj-ea"/>
              <a:ea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BD30D-1FD4-0B4E-A508-0C187D6B485B}" type="slidenum">
              <a:rPr kumimoji="1" lang="ja-JP" altLang="en-US" smtClean="0"/>
              <a:t>4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2FAAE6B1-FC63-1337-1FDF-6137BE0E84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1131082"/>
            <a:ext cx="5664222" cy="5026529"/>
          </a:xfrm>
          <a:prstGeom prst="rect">
            <a:avLst/>
          </a:prstGeom>
        </p:spPr>
      </p:pic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15616" y="5877272"/>
            <a:ext cx="7920880" cy="451410"/>
          </a:xfrm>
        </p:spPr>
        <p:txBody>
          <a:bodyPr>
            <a:normAutofit lnSpcReduction="10000"/>
          </a:bodyPr>
          <a:lstStyle/>
          <a:p>
            <a:pPr marL="0" indent="0" algn="r">
              <a:buNone/>
            </a:pPr>
            <a:r>
              <a:rPr lang="ja-JP" altLang="en-US" sz="1200" dirty="0">
                <a:latin typeface="+mn-ea"/>
                <a:ea typeface="+mn-ea"/>
              </a:rPr>
              <a:t>デジタルアーカイブジャパン推進委員会及び実務者検討委員会</a:t>
            </a:r>
            <a:r>
              <a:rPr lang="en-US" altLang="ja-JP" sz="1200" dirty="0">
                <a:latin typeface="+mn-ea"/>
                <a:ea typeface="+mn-ea"/>
              </a:rPr>
              <a:t>https://www.kantei.go.jp/jp/singi/titeki2/digitalarchive_suisiniinkai/index.html</a:t>
            </a:r>
            <a:endParaRPr lang="ja-JP" altLang="en-US" sz="12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46256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sz="3200" dirty="0">
                <a:latin typeface="+mj-ea"/>
                <a:ea typeface="+mj-ea"/>
              </a:rPr>
              <a:t>デジタルアーカイブアセスメントツール</a:t>
            </a:r>
            <a:endParaRPr kumimoji="1" lang="ja-JP" altLang="en-US" sz="3200" dirty="0">
              <a:latin typeface="+mj-ea"/>
              <a:ea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BD30D-1FD4-0B4E-A508-0C187D6B485B}" type="slidenum">
              <a:rPr kumimoji="1" lang="ja-JP" altLang="en-US" smtClean="0"/>
              <a:t>5</a:t>
            </a:fld>
            <a:endParaRPr kumimoji="1"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12C5355E-47F9-11FA-6B9F-C4DD52CB6F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52736"/>
            <a:ext cx="9144000" cy="4235058"/>
          </a:xfrm>
          <a:prstGeom prst="rect">
            <a:avLst/>
          </a:prstGeom>
        </p:spPr>
      </p:pic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BE2F099C-913A-49E2-F03A-3A9F66424D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616" y="5641141"/>
            <a:ext cx="7920880" cy="451410"/>
          </a:xfrm>
        </p:spPr>
        <p:txBody>
          <a:bodyPr>
            <a:normAutofit lnSpcReduction="10000"/>
          </a:bodyPr>
          <a:lstStyle/>
          <a:p>
            <a:pPr marL="0" indent="0" algn="r">
              <a:buNone/>
            </a:pPr>
            <a:r>
              <a:rPr lang="ja-JP" altLang="en-US" sz="1200" dirty="0">
                <a:latin typeface="+mn-ea"/>
                <a:ea typeface="+mn-ea"/>
              </a:rPr>
              <a:t>デジタルアーカイブアセスメントツール</a:t>
            </a:r>
            <a:r>
              <a:rPr lang="en-US" altLang="ja-JP" sz="1200" dirty="0">
                <a:latin typeface="+mn-ea"/>
                <a:ea typeface="+mn-ea"/>
              </a:rPr>
              <a:t>https://www.kantei.go.jp/jp/singi/titeki2/digitalarchive_suisiniinkai/files/assessment_tool_kaitei.xlsx</a:t>
            </a:r>
            <a:endParaRPr lang="ja-JP" altLang="en-US" sz="12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00682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ja-JP" sz="3200" dirty="0">
                <a:latin typeface="+mj-ea"/>
                <a:ea typeface="+mj-ea"/>
              </a:rPr>
              <a:t>2</a:t>
            </a:r>
            <a:r>
              <a:rPr lang="ja-JP" altLang="en-US" sz="3200" dirty="0">
                <a:latin typeface="+mj-ea"/>
                <a:ea typeface="+mj-ea"/>
              </a:rPr>
              <a:t>　メタデータの整備・公開</a:t>
            </a:r>
            <a:endParaRPr kumimoji="1" lang="ja-JP" altLang="en-US" sz="3200" dirty="0">
              <a:latin typeface="+mj-ea"/>
              <a:ea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BD30D-1FD4-0B4E-A508-0C187D6B485B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BE2F099C-913A-49E2-F03A-3A9F66424D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97" y="4437112"/>
            <a:ext cx="2781234" cy="7464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1200" b="1" dirty="0">
                <a:solidFill>
                  <a:srgbClr val="08A1D9"/>
                </a:solidFill>
                <a:latin typeface="+mn-ea"/>
                <a:ea typeface="+mn-ea"/>
              </a:rPr>
              <a:t>デジタルアーカイブの構築・共有・活用ガイドラインｐ</a:t>
            </a:r>
            <a:r>
              <a:rPr lang="en-US" altLang="ja-JP" sz="1200" b="1" dirty="0">
                <a:solidFill>
                  <a:srgbClr val="08A1D9"/>
                </a:solidFill>
                <a:latin typeface="+mn-ea"/>
                <a:ea typeface="+mn-ea"/>
              </a:rPr>
              <a:t>.8</a:t>
            </a:r>
            <a:r>
              <a:rPr lang="ja-JP" altLang="en-US" sz="1200" b="1" dirty="0">
                <a:solidFill>
                  <a:srgbClr val="08A1D9"/>
                </a:solidFill>
                <a:latin typeface="+mn-ea"/>
                <a:ea typeface="+mn-ea"/>
              </a:rPr>
              <a:t>　</a:t>
            </a:r>
            <a:endParaRPr lang="en-US" altLang="ja-JP" sz="1200" b="1" dirty="0">
              <a:solidFill>
                <a:srgbClr val="08A1D9"/>
              </a:solidFill>
              <a:latin typeface="+mn-ea"/>
              <a:ea typeface="+mn-ea"/>
            </a:endParaRPr>
          </a:p>
          <a:p>
            <a:pPr marL="0" indent="0">
              <a:buNone/>
            </a:pPr>
            <a:r>
              <a:rPr lang="en-US" altLang="ja-JP" sz="1200" b="1" dirty="0">
                <a:solidFill>
                  <a:srgbClr val="08A1D9"/>
                </a:solidFill>
                <a:latin typeface="+mn-ea"/>
                <a:ea typeface="+mn-ea"/>
              </a:rPr>
              <a:t>2</a:t>
            </a:r>
            <a:r>
              <a:rPr lang="ja-JP" altLang="en-US" sz="1200" b="1" dirty="0">
                <a:solidFill>
                  <a:srgbClr val="08A1D9"/>
                </a:solidFill>
                <a:latin typeface="+mn-ea"/>
                <a:ea typeface="+mn-ea"/>
              </a:rPr>
              <a:t>（</a:t>
            </a:r>
            <a:r>
              <a:rPr lang="en-US" altLang="ja-JP" sz="1200" b="1" dirty="0">
                <a:solidFill>
                  <a:srgbClr val="08A1D9"/>
                </a:solidFill>
                <a:latin typeface="+mn-ea"/>
                <a:ea typeface="+mn-ea"/>
              </a:rPr>
              <a:t>1</a:t>
            </a:r>
            <a:r>
              <a:rPr lang="ja-JP" altLang="en-US" sz="1200" b="1" dirty="0">
                <a:solidFill>
                  <a:srgbClr val="08A1D9"/>
                </a:solidFill>
                <a:latin typeface="+mn-ea"/>
                <a:ea typeface="+mn-ea"/>
              </a:rPr>
              <a:t>）メタデータの整備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2BB7DC11-4F63-28B1-8933-B1142CC294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395" y="998160"/>
            <a:ext cx="8665210" cy="2422320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546B735B-3F28-1BE6-D6F3-A576AC104D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0231" y="3218449"/>
            <a:ext cx="5153744" cy="3381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582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pPr algn="ctr"/>
            <a:r>
              <a:rPr lang="ja-JP" altLang="en-US" sz="3200" dirty="0">
                <a:latin typeface="+mj-ea"/>
                <a:ea typeface="+mj-ea"/>
              </a:rPr>
              <a:t>ユニバーサルデザインと</a:t>
            </a:r>
            <a:br>
              <a:rPr lang="en-US" altLang="ja-JP" sz="3200" dirty="0">
                <a:latin typeface="+mj-ea"/>
                <a:ea typeface="+mj-ea"/>
              </a:rPr>
            </a:br>
            <a:r>
              <a:rPr lang="ja-JP" altLang="en-US" sz="3200" dirty="0">
                <a:latin typeface="+mj-ea"/>
                <a:ea typeface="+mj-ea"/>
              </a:rPr>
              <a:t>ユーザビリティ、アクセシビリティ</a:t>
            </a:r>
            <a:endParaRPr kumimoji="1" lang="ja-JP" altLang="en-US" sz="3200" dirty="0">
              <a:latin typeface="+mj-ea"/>
              <a:ea typeface="+mj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11560" y="1412776"/>
            <a:ext cx="7920880" cy="4314142"/>
          </a:xfrm>
        </p:spPr>
        <p:txBody>
          <a:bodyPr>
            <a:normAutofit/>
          </a:bodyPr>
          <a:lstStyle/>
          <a:p>
            <a:r>
              <a:rPr lang="ja-JP" altLang="en-US" sz="2000" dirty="0">
                <a:latin typeface="+mn-ea"/>
                <a:ea typeface="+mn-ea"/>
              </a:rPr>
              <a:t>子供や大人、外国人、障がい者、高齢者などの多様な利用者に</a:t>
            </a:r>
            <a:r>
              <a:rPr lang="ja-JP" altLang="en-US" sz="2000" b="1" dirty="0">
                <a:solidFill>
                  <a:srgbClr val="E94709"/>
                </a:solidFill>
                <a:latin typeface="+mn-ea"/>
                <a:ea typeface="+mn-ea"/>
              </a:rPr>
              <a:t>「最大限可能な限り、すべての人々に利用しやすい」</a:t>
            </a:r>
            <a:r>
              <a:rPr lang="ja-JP" altLang="en-US" sz="2000" dirty="0">
                <a:latin typeface="+mn-ea"/>
                <a:ea typeface="+mn-ea"/>
              </a:rPr>
              <a:t>ものか</a:t>
            </a:r>
            <a:endParaRPr lang="en-US" altLang="ja-JP" sz="2000" dirty="0">
              <a:latin typeface="+mn-ea"/>
              <a:ea typeface="+mn-ea"/>
            </a:endParaRPr>
          </a:p>
          <a:p>
            <a:pPr marL="0" indent="0">
              <a:buNone/>
            </a:pPr>
            <a:r>
              <a:rPr lang="ja-JP" altLang="en-US" sz="2000" dirty="0">
                <a:latin typeface="+mn-ea"/>
                <a:ea typeface="+mn-ea"/>
              </a:rPr>
              <a:t>　　⇒　ユニバーサルデザインの考え方</a:t>
            </a:r>
            <a:endParaRPr lang="en-US" altLang="ja-JP" sz="2000" dirty="0">
              <a:latin typeface="+mn-ea"/>
              <a:ea typeface="+mn-ea"/>
            </a:endParaRPr>
          </a:p>
          <a:p>
            <a:pPr marL="0" indent="0">
              <a:buNone/>
            </a:pPr>
            <a:endParaRPr lang="en-US" altLang="ja-JP" sz="20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ja-JP" altLang="en-US" sz="1800" dirty="0">
                <a:ea typeface="メイリオ" panose="020B0604030504040204" pitchFamily="50" charset="-128"/>
                <a:cs typeface="Times New Roman" panose="02020603050405020304" pitchFamily="18" charset="0"/>
              </a:rPr>
              <a:t>☆　</a:t>
            </a:r>
            <a:r>
              <a:rPr lang="ja-JP" altLang="ja-JP" sz="18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ユーザビリティ</a:t>
            </a:r>
            <a:endParaRPr lang="ja-JP" altLang="en-US" sz="1800" dirty="0">
              <a:effectLst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ja-JP" altLang="en-US" sz="1800" dirty="0">
                <a:ea typeface="メイリオ" panose="020B0604030504040204" pitchFamily="50" charset="-128"/>
                <a:cs typeface="Times New Roman" panose="02020603050405020304" pitchFamily="18" charset="0"/>
              </a:rPr>
              <a:t>☆　アクセシビリティ</a:t>
            </a:r>
            <a:endParaRPr lang="ja-JP" altLang="en-US" sz="2000" dirty="0">
              <a:latin typeface="+mn-ea"/>
              <a:ea typeface="+mn-ea"/>
            </a:endParaRPr>
          </a:p>
          <a:p>
            <a:endParaRPr lang="ja-JP" altLang="en-US" sz="2000" dirty="0">
              <a:latin typeface="+mn-ea"/>
              <a:ea typeface="+mn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BD30D-1FD4-0B4E-A508-0C187D6B485B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502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pPr algn="ctr"/>
            <a:r>
              <a:rPr kumimoji="1" lang="ja-JP" altLang="en-US" sz="3200" dirty="0">
                <a:latin typeface="+mj-ea"/>
                <a:ea typeface="+mj-ea"/>
              </a:rPr>
              <a:t>メタデータとは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11560" y="1412776"/>
            <a:ext cx="7920880" cy="4314142"/>
          </a:xfrm>
        </p:spPr>
        <p:txBody>
          <a:bodyPr>
            <a:normAutofit/>
          </a:bodyPr>
          <a:lstStyle/>
          <a:p>
            <a:r>
              <a:rPr lang="ja-JP" altLang="en-US" sz="2000" dirty="0">
                <a:latin typeface="+mn-ea"/>
                <a:ea typeface="+mn-ea"/>
              </a:rPr>
              <a:t>データに関するデータ</a:t>
            </a:r>
          </a:p>
          <a:p>
            <a:r>
              <a:rPr lang="ja-JP" altLang="en-US" sz="2000" dirty="0">
                <a:latin typeface="+mn-ea"/>
                <a:ea typeface="+mn-ea"/>
              </a:rPr>
              <a:t>二次情報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BD30D-1FD4-0B4E-A508-0C187D6B485B}" type="slidenum">
              <a:rPr kumimoji="1" lang="ja-JP" altLang="en-US" smtClean="0"/>
              <a:t>8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BBDD0FC4-3968-EE48-A925-2D99875D4E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2564904"/>
            <a:ext cx="5602014" cy="3413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250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pPr algn="ctr"/>
            <a:r>
              <a:rPr kumimoji="1" lang="ja-JP" altLang="en-US" sz="3200" dirty="0">
                <a:latin typeface="+mj-ea"/>
                <a:ea typeface="+mj-ea"/>
              </a:rPr>
              <a:t>記述のための国際標準、国際指針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11560" y="1412776"/>
            <a:ext cx="7920880" cy="4680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800" dirty="0">
                <a:latin typeface="+mn-ea"/>
                <a:ea typeface="+mn-ea"/>
              </a:rPr>
              <a:t>Object ID</a:t>
            </a:r>
          </a:p>
          <a:p>
            <a:pPr marL="0" indent="0">
              <a:buNone/>
            </a:pPr>
            <a:endParaRPr lang="en-US" altLang="ja-JP" sz="2000" dirty="0">
              <a:latin typeface="+mn-ea"/>
              <a:ea typeface="+mn-ea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>
                <a:latin typeface="+mn-ea"/>
                <a:ea typeface="+mn-ea"/>
              </a:rPr>
              <a:t>Type of object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>
                <a:latin typeface="+mn-ea"/>
                <a:ea typeface="+mn-ea"/>
              </a:rPr>
              <a:t>Materials and techniques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>
                <a:latin typeface="+mn-ea"/>
                <a:ea typeface="+mn-ea"/>
              </a:rPr>
              <a:t>Measurement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>
                <a:latin typeface="+mn-ea"/>
                <a:ea typeface="+mn-ea"/>
              </a:rPr>
              <a:t>Inscriptions and markings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>
                <a:latin typeface="+mn-ea"/>
                <a:ea typeface="+mn-ea"/>
              </a:rPr>
              <a:t>Distinguishing Features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>
                <a:latin typeface="+mn-ea"/>
                <a:ea typeface="+mn-ea"/>
              </a:rPr>
              <a:t>Title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>
                <a:latin typeface="+mn-ea"/>
                <a:ea typeface="+mn-ea"/>
              </a:rPr>
              <a:t>Subject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>
                <a:latin typeface="+mn-ea"/>
                <a:ea typeface="+mn-ea"/>
              </a:rPr>
              <a:t>Date or Period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>
                <a:latin typeface="+mn-ea"/>
                <a:ea typeface="+mn-ea"/>
              </a:rPr>
              <a:t>Maker</a:t>
            </a:r>
            <a:endParaRPr lang="ja-JP" altLang="en-US" sz="2000" dirty="0">
              <a:latin typeface="+mn-ea"/>
              <a:ea typeface="+mn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BD30D-1FD4-0B4E-A508-0C187D6B485B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4505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アングル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メイリオ＋SegoeUI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392</TotalTime>
  <Words>735</Words>
  <Application>Microsoft Office PowerPoint</Application>
  <PresentationFormat>画面に合わせる (4:3)</PresentationFormat>
  <Paragraphs>86</Paragraphs>
  <Slides>14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3" baseType="lpstr">
      <vt:lpstr>Meiryo UI</vt:lpstr>
      <vt:lpstr>メイリオ</vt:lpstr>
      <vt:lpstr>Arial</vt:lpstr>
      <vt:lpstr>Calibri</vt:lpstr>
      <vt:lpstr>Segoe UI</vt:lpstr>
      <vt:lpstr>Verdana</vt:lpstr>
      <vt:lpstr>Wingdings</vt:lpstr>
      <vt:lpstr>Wingdings 2</vt:lpstr>
      <vt:lpstr>Office ​​テーマ</vt:lpstr>
      <vt:lpstr>準デジタルアーキビスト資格取得講座</vt:lpstr>
      <vt:lpstr>デジタルアーカイブの評価とメタデータ</vt:lpstr>
      <vt:lpstr>デジタルアーカイブアセスメントツール</vt:lpstr>
      <vt:lpstr>デジタルアーカイブ推進に当たっての ガイドライン等</vt:lpstr>
      <vt:lpstr>デジタルアーカイブアセスメントツール</vt:lpstr>
      <vt:lpstr>2　メタデータの整備・公開</vt:lpstr>
      <vt:lpstr>ユニバーサルデザインと ユーザビリティ、アクセシビリティ</vt:lpstr>
      <vt:lpstr>メタデータとは</vt:lpstr>
      <vt:lpstr>記述のための国際標準、国際指針</vt:lpstr>
      <vt:lpstr>記述のための国際標準、国際指針</vt:lpstr>
      <vt:lpstr>記述のための国際標準、国際指針</vt:lpstr>
      <vt:lpstr>地域資料のためのメタデータ記述</vt:lpstr>
      <vt:lpstr>課題</vt:lpstr>
      <vt:lpstr>課題2.について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表題</dc:title>
  <dc:creator>1035097</dc:creator>
  <cp:lastModifiedBy>たに りさ</cp:lastModifiedBy>
  <cp:revision>53</cp:revision>
  <dcterms:created xsi:type="dcterms:W3CDTF">2014-12-25T09:23:23Z</dcterms:created>
  <dcterms:modified xsi:type="dcterms:W3CDTF">2022-12-28T03:36:59Z</dcterms:modified>
</cp:coreProperties>
</file>